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8" r:id="rId1"/>
  </p:sldMasterIdLst>
  <p:notesMasterIdLst>
    <p:notesMasterId r:id="rId43"/>
  </p:notesMasterIdLst>
  <p:handoutMasterIdLst>
    <p:handoutMasterId r:id="rId44"/>
  </p:handoutMasterIdLst>
  <p:sldIdLst>
    <p:sldId id="265" r:id="rId2"/>
    <p:sldId id="268" r:id="rId3"/>
    <p:sldId id="284" r:id="rId4"/>
    <p:sldId id="267" r:id="rId5"/>
    <p:sldId id="270" r:id="rId6"/>
    <p:sldId id="275" r:id="rId7"/>
    <p:sldId id="272" r:id="rId8"/>
    <p:sldId id="273" r:id="rId9"/>
    <p:sldId id="274" r:id="rId10"/>
    <p:sldId id="329" r:id="rId11"/>
    <p:sldId id="325" r:id="rId12"/>
    <p:sldId id="277" r:id="rId13"/>
    <p:sldId id="327" r:id="rId14"/>
    <p:sldId id="328" r:id="rId15"/>
    <p:sldId id="308" r:id="rId16"/>
    <p:sldId id="290" r:id="rId17"/>
    <p:sldId id="286" r:id="rId18"/>
    <p:sldId id="287" r:id="rId19"/>
    <p:sldId id="288" r:id="rId20"/>
    <p:sldId id="289" r:id="rId21"/>
    <p:sldId id="309" r:id="rId22"/>
    <p:sldId id="300" r:id="rId23"/>
    <p:sldId id="299" r:id="rId24"/>
    <p:sldId id="294" r:id="rId25"/>
    <p:sldId id="310" r:id="rId26"/>
    <p:sldId id="312" r:id="rId27"/>
    <p:sldId id="303" r:id="rId28"/>
    <p:sldId id="304" r:id="rId29"/>
    <p:sldId id="306" r:id="rId30"/>
    <p:sldId id="307" r:id="rId31"/>
    <p:sldId id="313" r:id="rId32"/>
    <p:sldId id="315" r:id="rId33"/>
    <p:sldId id="317" r:id="rId34"/>
    <p:sldId id="318" r:id="rId35"/>
    <p:sldId id="293" r:id="rId36"/>
    <p:sldId id="319" r:id="rId37"/>
    <p:sldId id="296" r:id="rId38"/>
    <p:sldId id="320" r:id="rId39"/>
    <p:sldId id="322" r:id="rId40"/>
    <p:sldId id="323" r:id="rId41"/>
    <p:sldId id="324" r:id="rId42"/>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17" userDrawn="1">
          <p15:clr>
            <a:srgbClr val="A4A3A4"/>
          </p15:clr>
        </p15:guide>
        <p15:guide id="4" pos="5110" userDrawn="1">
          <p15:clr>
            <a:srgbClr val="A4A3A4"/>
          </p15:clr>
        </p15:guide>
        <p15:guide id="5" orient="horz" pos="2955" userDrawn="1">
          <p15:clr>
            <a:srgbClr val="A4A3A4"/>
          </p15:clr>
        </p15:guide>
        <p15:guide id="7" orient="horz" pos="1820" userDrawn="1">
          <p15:clr>
            <a:srgbClr val="A4A3A4"/>
          </p15:clr>
        </p15:guide>
        <p15:guide id="8" pos="3432" userDrawn="1">
          <p15:clr>
            <a:srgbClr val="A4A3A4"/>
          </p15:clr>
        </p15:guide>
        <p15:guide id="9" pos="2593" userDrawn="1">
          <p15:clr>
            <a:srgbClr val="A4A3A4"/>
          </p15:clr>
        </p15:guide>
        <p15:guide id="10" pos="1358" userDrawn="1">
          <p15:clr>
            <a:srgbClr val="A4A3A4"/>
          </p15:clr>
        </p15:guide>
        <p15:guide id="11" pos="586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8FE674-5FB2-77E9-EB28-39925893B786}" name="Amanda Frykberg" initials="AF" userId="S::amanda@blomquist.se::ba6cd072-37e5-4ad3-8e0a-5821880eef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8" autoAdjust="0"/>
    <p:restoredTop sz="94292" autoAdjust="0"/>
  </p:normalViewPr>
  <p:slideViewPr>
    <p:cSldViewPr snapToGrid="0">
      <p:cViewPr varScale="1">
        <p:scale>
          <a:sx n="123" d="100"/>
          <a:sy n="123" d="100"/>
        </p:scale>
        <p:origin x="173" y="72"/>
      </p:cViewPr>
      <p:guideLst>
        <p:guide orient="horz" pos="1317"/>
        <p:guide pos="5110"/>
        <p:guide orient="horz" pos="2955"/>
        <p:guide orient="horz" pos="1820"/>
        <p:guide pos="3432"/>
        <p:guide pos="2593"/>
        <p:guide pos="1358"/>
        <p:guide pos="586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49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F0351F7E-48D2-459C-B04D-36F021FD86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Platshållare för datum 2">
            <a:extLst>
              <a:ext uri="{FF2B5EF4-FFF2-40B4-BE49-F238E27FC236}">
                <a16:creationId xmlns:a16="http://schemas.microsoft.com/office/drawing/2014/main" id="{1962A540-EBF4-4278-8C72-998F02BA1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4F69C-8B2E-4738-92C9-94D430396A6E}" type="datetimeFigureOut">
              <a:rPr lang="en-SE" smtClean="0"/>
              <a:t>04/10/2025</a:t>
            </a:fld>
            <a:endParaRPr lang="en-SE"/>
          </a:p>
        </p:txBody>
      </p:sp>
      <p:sp>
        <p:nvSpPr>
          <p:cNvPr id="4" name="Platshållare för sidfot 3">
            <a:extLst>
              <a:ext uri="{FF2B5EF4-FFF2-40B4-BE49-F238E27FC236}">
                <a16:creationId xmlns:a16="http://schemas.microsoft.com/office/drawing/2014/main" id="{18A3C6A2-137E-42BC-8EEB-0CC798516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5" name="Platshållare för bildnummer 4">
            <a:extLst>
              <a:ext uri="{FF2B5EF4-FFF2-40B4-BE49-F238E27FC236}">
                <a16:creationId xmlns:a16="http://schemas.microsoft.com/office/drawing/2014/main" id="{85425B99-E4C4-4540-AFA7-DD3E33B9A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3D9C7E-D897-4BA8-BC8A-29600D3635A6}" type="slidenum">
              <a:rPr lang="en-SE" smtClean="0"/>
              <a:t>‹#›</a:t>
            </a:fld>
            <a:endParaRPr lang="en-SE"/>
          </a:p>
        </p:txBody>
      </p:sp>
    </p:spTree>
    <p:extLst>
      <p:ext uri="{BB962C8B-B14F-4D97-AF65-F5344CB8AC3E}">
        <p14:creationId xmlns:p14="http://schemas.microsoft.com/office/powerpoint/2010/main" val="250529174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99FF2-BF02-436D-98EB-C9D37308B777}" type="datetimeFigureOut">
              <a:rPr lang="en-SE" smtClean="0"/>
              <a:t>04/10/2025</a:t>
            </a:fld>
            <a:endParaRPr lang="en-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BE619-0B6D-440A-880A-7C550451D0D7}" type="slidenum">
              <a:rPr lang="en-SE" smtClean="0"/>
              <a:t>‹#›</a:t>
            </a:fld>
            <a:endParaRPr lang="en-SE"/>
          </a:p>
        </p:txBody>
      </p:sp>
    </p:spTree>
    <p:extLst>
      <p:ext uri="{BB962C8B-B14F-4D97-AF65-F5344CB8AC3E}">
        <p14:creationId xmlns:p14="http://schemas.microsoft.com/office/powerpoint/2010/main" val="230400390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en-SE"/>
          </a:p>
        </p:txBody>
      </p:sp>
      <p:sp>
        <p:nvSpPr>
          <p:cNvPr id="5" name="Platshållare för bildnummer 4"/>
          <p:cNvSpPr>
            <a:spLocks noGrp="1"/>
          </p:cNvSpPr>
          <p:nvPr>
            <p:ph type="sldNum" sz="quarter" idx="5"/>
          </p:nvPr>
        </p:nvSpPr>
        <p:spPr/>
        <p:txBody>
          <a:bodyPr/>
          <a:lstStyle/>
          <a:p>
            <a:fld id="{584BE619-0B6D-440A-880A-7C550451D0D7}" type="slidenum">
              <a:rPr lang="en-SE" smtClean="0"/>
              <a:t>23</a:t>
            </a:fld>
            <a:endParaRPr lang="en-SE"/>
          </a:p>
        </p:txBody>
      </p:sp>
    </p:spTree>
    <p:extLst>
      <p:ext uri="{BB962C8B-B14F-4D97-AF65-F5344CB8AC3E}">
        <p14:creationId xmlns:p14="http://schemas.microsoft.com/office/powerpoint/2010/main" val="426440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en-SE"/>
          </a:p>
        </p:txBody>
      </p:sp>
      <p:sp>
        <p:nvSpPr>
          <p:cNvPr id="5" name="Platshållare för bildnummer 4"/>
          <p:cNvSpPr>
            <a:spLocks noGrp="1"/>
          </p:cNvSpPr>
          <p:nvPr>
            <p:ph type="sldNum" sz="quarter" idx="5"/>
          </p:nvPr>
        </p:nvSpPr>
        <p:spPr/>
        <p:txBody>
          <a:bodyPr/>
          <a:lstStyle/>
          <a:p>
            <a:fld id="{584BE619-0B6D-440A-880A-7C550451D0D7}" type="slidenum">
              <a:rPr lang="en-SE" smtClean="0"/>
              <a:t>26</a:t>
            </a:fld>
            <a:endParaRPr lang="en-SE"/>
          </a:p>
        </p:txBody>
      </p:sp>
    </p:spTree>
    <p:extLst>
      <p:ext uri="{BB962C8B-B14F-4D97-AF65-F5344CB8AC3E}">
        <p14:creationId xmlns:p14="http://schemas.microsoft.com/office/powerpoint/2010/main" val="1289896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en-SE"/>
          </a:p>
        </p:txBody>
      </p:sp>
      <p:sp>
        <p:nvSpPr>
          <p:cNvPr id="5" name="Platshållare för bildnummer 4"/>
          <p:cNvSpPr>
            <a:spLocks noGrp="1"/>
          </p:cNvSpPr>
          <p:nvPr>
            <p:ph type="sldNum" sz="quarter" idx="5"/>
          </p:nvPr>
        </p:nvSpPr>
        <p:spPr/>
        <p:txBody>
          <a:bodyPr/>
          <a:lstStyle/>
          <a:p>
            <a:fld id="{584BE619-0B6D-440A-880A-7C550451D0D7}" type="slidenum">
              <a:rPr lang="en-SE" smtClean="0"/>
              <a:t>33</a:t>
            </a:fld>
            <a:endParaRPr lang="en-SE"/>
          </a:p>
        </p:txBody>
      </p:sp>
    </p:spTree>
    <p:extLst>
      <p:ext uri="{BB962C8B-B14F-4D97-AF65-F5344CB8AC3E}">
        <p14:creationId xmlns:p14="http://schemas.microsoft.com/office/powerpoint/2010/main" val="67837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38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311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55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en-SE"/>
          </a:p>
        </p:txBody>
      </p:sp>
      <p:sp>
        <p:nvSpPr>
          <p:cNvPr id="5" name="Platshållare för bildnummer 4"/>
          <p:cNvSpPr>
            <a:spLocks noGrp="1"/>
          </p:cNvSpPr>
          <p:nvPr>
            <p:ph type="sldNum" sz="quarter" idx="5"/>
          </p:nvPr>
        </p:nvSpPr>
        <p:spPr/>
        <p:txBody>
          <a:bodyPr/>
          <a:lstStyle/>
          <a:p>
            <a:fld id="{584BE619-0B6D-440A-880A-7C550451D0D7}" type="slidenum">
              <a:rPr lang="en-SE" smtClean="0"/>
              <a:t>38</a:t>
            </a:fld>
            <a:endParaRPr lang="en-SE"/>
          </a:p>
        </p:txBody>
      </p:sp>
    </p:spTree>
    <p:extLst>
      <p:ext uri="{BB962C8B-B14F-4D97-AF65-F5344CB8AC3E}">
        <p14:creationId xmlns:p14="http://schemas.microsoft.com/office/powerpoint/2010/main" val="488962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0" name="Google Shape;8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111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en-SE"/>
          </a:p>
        </p:txBody>
      </p:sp>
      <p:sp>
        <p:nvSpPr>
          <p:cNvPr id="5" name="Platshållare för bildnummer 4"/>
          <p:cNvSpPr>
            <a:spLocks noGrp="1"/>
          </p:cNvSpPr>
          <p:nvPr>
            <p:ph type="sldNum" sz="quarter" idx="5"/>
          </p:nvPr>
        </p:nvSpPr>
        <p:spPr/>
        <p:txBody>
          <a:bodyPr/>
          <a:lstStyle/>
          <a:p>
            <a:fld id="{584BE619-0B6D-440A-880A-7C550451D0D7}" type="slidenum">
              <a:rPr lang="en-SE" smtClean="0"/>
              <a:t>40</a:t>
            </a:fld>
            <a:endParaRPr lang="en-SE"/>
          </a:p>
        </p:txBody>
      </p:sp>
    </p:spTree>
    <p:extLst>
      <p:ext uri="{BB962C8B-B14F-4D97-AF65-F5344CB8AC3E}">
        <p14:creationId xmlns:p14="http://schemas.microsoft.com/office/powerpoint/2010/main" val="200182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sida">
    <p:bg>
      <p:bgPr>
        <a:solidFill>
          <a:schemeClr val="accent1"/>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17AF4E8-88C0-4B02-B635-521D0F87C762}"/>
              </a:ext>
            </a:extLst>
          </p:cNvPr>
          <p:cNvSpPr>
            <a:spLocks noGrp="1"/>
          </p:cNvSpPr>
          <p:nvPr>
            <p:ph type="dt" sz="half" idx="10"/>
          </p:nvPr>
        </p:nvSpPr>
        <p:spPr/>
        <p:txBody>
          <a:bodyPr/>
          <a:lstStyle/>
          <a:p>
            <a:fld id="{9CE95549-6DF5-49FD-B5C0-ED7507FFE57D}" type="datetime1">
              <a:rPr lang="sv-SE" smtClean="0"/>
              <a:t>2025-04-10</a:t>
            </a:fld>
            <a:endParaRPr lang="en-SE" dirty="0"/>
          </a:p>
        </p:txBody>
      </p:sp>
      <p:sp>
        <p:nvSpPr>
          <p:cNvPr id="4" name="Platshållare för sidfot 3">
            <a:extLst>
              <a:ext uri="{FF2B5EF4-FFF2-40B4-BE49-F238E27FC236}">
                <a16:creationId xmlns:a16="http://schemas.microsoft.com/office/drawing/2014/main" id="{65DFFB45-5A1D-4F26-8E1E-2D169A8E8F85}"/>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95D8EA6D-2C3D-4572-BC0E-98775AFB82CD}"/>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7" name="Platshållare för text 6">
            <a:extLst>
              <a:ext uri="{FF2B5EF4-FFF2-40B4-BE49-F238E27FC236}">
                <a16:creationId xmlns:a16="http://schemas.microsoft.com/office/drawing/2014/main" id="{8A52A0DB-6F83-460C-A4BE-014679E5AB8C}"/>
              </a:ext>
            </a:extLst>
          </p:cNvPr>
          <p:cNvSpPr>
            <a:spLocks noGrp="1"/>
          </p:cNvSpPr>
          <p:nvPr>
            <p:ph type="body" sz="quarter" idx="13" hasCustomPrompt="1"/>
          </p:nvPr>
        </p:nvSpPr>
        <p:spPr>
          <a:xfrm>
            <a:off x="2084400" y="3009600"/>
            <a:ext cx="6343200" cy="1540800"/>
          </a:xfrm>
        </p:spPr>
        <p:txBody>
          <a:bodyPr>
            <a:normAutofit/>
          </a:bodyPr>
          <a:lstStyle>
            <a:lvl1pPr marL="0" indent="0">
              <a:buNone/>
              <a:defRPr sz="5000">
                <a:solidFill>
                  <a:schemeClr val="bg1"/>
                </a:solidFill>
              </a:defRPr>
            </a:lvl1pPr>
          </a:lstStyle>
          <a:p>
            <a:pPr lvl="0"/>
            <a:r>
              <a:rPr lang="sv-SE" dirty="0"/>
              <a:t>Markering för rubrik framsida</a:t>
            </a:r>
            <a:endParaRPr lang="en-SE" dirty="0"/>
          </a:p>
        </p:txBody>
      </p:sp>
      <p:sp>
        <p:nvSpPr>
          <p:cNvPr id="9" name="Platshållare för text 8">
            <a:extLst>
              <a:ext uri="{FF2B5EF4-FFF2-40B4-BE49-F238E27FC236}">
                <a16:creationId xmlns:a16="http://schemas.microsoft.com/office/drawing/2014/main" id="{7F3E6634-9318-4633-8A87-3493EF42C220}"/>
              </a:ext>
            </a:extLst>
          </p:cNvPr>
          <p:cNvSpPr>
            <a:spLocks noGrp="1"/>
          </p:cNvSpPr>
          <p:nvPr>
            <p:ph type="body" sz="quarter" idx="14" hasCustomPrompt="1"/>
          </p:nvPr>
        </p:nvSpPr>
        <p:spPr>
          <a:xfrm>
            <a:off x="2088000" y="5346000"/>
            <a:ext cx="1648800" cy="309600"/>
          </a:xfrm>
        </p:spPr>
        <p:txBody>
          <a:bodyPr>
            <a:noAutofit/>
          </a:bodyPr>
          <a:lstStyle>
            <a:lvl1pPr marL="0" indent="0">
              <a:buNone/>
              <a:defRPr sz="2000">
                <a:solidFill>
                  <a:schemeClr val="bg1"/>
                </a:solidFill>
              </a:defRPr>
            </a:lvl1pPr>
          </a:lstStyle>
          <a:p>
            <a:pPr lvl="0"/>
            <a:fld id="{043F8CB0-EA29-46CC-A630-D8E08C9D8E6A}" type="datetime1">
              <a:rPr lang="sv-SE" smtClean="0"/>
              <a:t>2019-01-29</a:t>
            </a:fld>
            <a:endParaRPr lang="en-SE" dirty="0"/>
          </a:p>
        </p:txBody>
      </p:sp>
      <p:pic>
        <p:nvPicPr>
          <p:cNvPr id="10" name="Bildobjekt 9">
            <a:extLst>
              <a:ext uri="{FF2B5EF4-FFF2-40B4-BE49-F238E27FC236}">
                <a16:creationId xmlns:a16="http://schemas.microsoft.com/office/drawing/2014/main" id="{8C23C020-C439-433D-91BE-F315406C7EF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26389" y="461140"/>
            <a:ext cx="1619250" cy="1143000"/>
          </a:xfrm>
          <a:prstGeom prst="rect">
            <a:avLst/>
          </a:prstGeom>
        </p:spPr>
      </p:pic>
    </p:spTree>
    <p:extLst>
      <p:ext uri="{BB962C8B-B14F-4D97-AF65-F5344CB8AC3E}">
        <p14:creationId xmlns:p14="http://schemas.microsoft.com/office/powerpoint/2010/main" val="325940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98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rerad lista">
  <p:cSld name="1_Numrerad lista">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446400" y="799200"/>
            <a:ext cx="5652000" cy="865698"/>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2800"/>
              <a:buFont typeface="Quattrocento Sans"/>
              <a:buNone/>
              <a:defRPr/>
            </a:lvl1pPr>
            <a:lvl2pPr lvl="1">
              <a:spcBef>
                <a:spcPts val="3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9"/>
          <p:cNvSpPr txBox="1">
            <a:spLocks noGrp="1"/>
          </p:cNvSpPr>
          <p:nvPr>
            <p:ph type="ftr" idx="11"/>
          </p:nvPr>
        </p:nvSpPr>
        <p:spPr>
          <a:xfrm>
            <a:off x="2088000" y="6356350"/>
            <a:ext cx="8006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9"/>
          <p:cNvSpPr txBox="1">
            <a:spLocks noGrp="1"/>
          </p:cNvSpPr>
          <p:nvPr>
            <p:ph type="sldNum" idx="12"/>
          </p:nvPr>
        </p:nvSpPr>
        <p:spPr>
          <a:xfrm>
            <a:off x="10559284" y="6356350"/>
            <a:ext cx="1198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8" name="Google Shape;28;p39"/>
          <p:cNvSpPr txBox="1">
            <a:spLocks noGrp="1"/>
          </p:cNvSpPr>
          <p:nvPr>
            <p:ph type="dt" idx="10"/>
          </p:nvPr>
        </p:nvSpPr>
        <p:spPr>
          <a:xfrm>
            <a:off x="439199" y="6356350"/>
            <a:ext cx="1198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9"/>
          <p:cNvSpPr txBox="1">
            <a:spLocks noGrp="1"/>
          </p:cNvSpPr>
          <p:nvPr>
            <p:ph type="body" idx="1"/>
          </p:nvPr>
        </p:nvSpPr>
        <p:spPr>
          <a:xfrm>
            <a:off x="2088000" y="2106000"/>
            <a:ext cx="8006400" cy="2700000"/>
          </a:xfrm>
          <a:prstGeom prst="rect">
            <a:avLst/>
          </a:prstGeom>
          <a:noFill/>
          <a:ln>
            <a:noFill/>
          </a:ln>
        </p:spPr>
        <p:txBody>
          <a:bodyPr spcFirstLastPara="1" wrap="square" lIns="91425" tIns="45700" rIns="91425" bIns="45700" anchor="t" anchorCtr="0">
            <a:normAutofit/>
          </a:bodyPr>
          <a:lstStyle>
            <a:lvl1pPr marL="457200" marR="0" lvl="0" indent="-368300" algn="l">
              <a:lnSpc>
                <a:spcPct val="100000"/>
              </a:lnSpc>
              <a:spcBef>
                <a:spcPts val="0"/>
              </a:spcBef>
              <a:spcAft>
                <a:spcPts val="0"/>
              </a:spcAft>
              <a:buClr>
                <a:srgbClr val="000000"/>
              </a:buClr>
              <a:buSzPts val="2200"/>
              <a:buFont typeface="Quattrocento Sans"/>
              <a:buAutoNum type="arabicPeriod"/>
              <a:defRPr sz="2200" b="0" i="0" u="none" strike="noStrike" cap="none">
                <a:solidFill>
                  <a:srgbClr val="000000"/>
                </a:solidFill>
              </a:defRPr>
            </a:lvl1pPr>
            <a:lvl2pPr marL="914400" lvl="1" indent="-342900" algn="l">
              <a:lnSpc>
                <a:spcPct val="90000"/>
              </a:lnSpc>
              <a:spcBef>
                <a:spcPts val="2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7074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1695275-274D-4F9E-AD0F-55AE64EDE0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000" y="-9000"/>
            <a:ext cx="12204000" cy="6876000"/>
          </a:xfrm>
          <a:prstGeom prst="rect">
            <a:avLst/>
          </a:prstGeom>
        </p:spPr>
      </p:pic>
      <p:sp>
        <p:nvSpPr>
          <p:cNvPr id="2" name="Rubrik 1">
            <a:extLst>
              <a:ext uri="{FF2B5EF4-FFF2-40B4-BE49-F238E27FC236}">
                <a16:creationId xmlns:a16="http://schemas.microsoft.com/office/drawing/2014/main" id="{D5DED502-F22C-4AE3-868B-B9997B3343B2}"/>
              </a:ext>
            </a:extLst>
          </p:cNvPr>
          <p:cNvSpPr>
            <a:spLocks noGrp="1"/>
          </p:cNvSpPr>
          <p:nvPr>
            <p:ph type="title" hasCustomPrompt="1"/>
          </p:nvPr>
        </p:nvSpPr>
        <p:spPr>
          <a:xfrm>
            <a:off x="439200" y="799200"/>
            <a:ext cx="4701600" cy="1692000"/>
          </a:xfrm>
        </p:spPr>
        <p:txBody>
          <a:bodyPr>
            <a:normAutofit/>
          </a:bodyPr>
          <a:lstStyle>
            <a:lvl1pPr>
              <a:defRPr sz="2200">
                <a:solidFill>
                  <a:schemeClr val="bg1"/>
                </a:solidFill>
              </a:defRPr>
            </a:lvl1pPr>
          </a:lstStyle>
          <a:p>
            <a:r>
              <a:rPr lang="sv-SE" sz="2200" dirty="0">
                <a:latin typeface="+mj-lt"/>
              </a:rPr>
              <a:t>”Kapitelsida Citat bild </a:t>
            </a:r>
            <a:r>
              <a:rPr lang="sv-SE" sz="2200" dirty="0" err="1">
                <a:latin typeface="+mj-lt"/>
              </a:rPr>
              <a:t>erum</a:t>
            </a:r>
            <a:r>
              <a:rPr lang="sv-SE" sz="2200" dirty="0">
                <a:latin typeface="+mj-lt"/>
              </a:rPr>
              <a:t> re </a:t>
            </a:r>
            <a:r>
              <a:rPr lang="sv-SE" sz="2200" dirty="0" err="1">
                <a:latin typeface="+mj-lt"/>
              </a:rPr>
              <a:t>offic</a:t>
            </a:r>
            <a:br>
              <a:rPr lang="sv-SE" sz="2200" dirty="0">
                <a:latin typeface="+mj-lt"/>
              </a:rPr>
            </a:br>
            <a:r>
              <a:rPr lang="sv-SE" sz="2200" dirty="0">
                <a:latin typeface="+mj-lt"/>
              </a:rPr>
              <a:t> </a:t>
            </a:r>
            <a:r>
              <a:rPr lang="sv-SE" sz="2200" dirty="0" err="1">
                <a:latin typeface="+mj-lt"/>
              </a:rPr>
              <a:t>tem</a:t>
            </a:r>
            <a:r>
              <a:rPr lang="sv-SE" sz="2200" dirty="0">
                <a:latin typeface="+mj-lt"/>
              </a:rPr>
              <a:t>. </a:t>
            </a:r>
            <a:r>
              <a:rPr lang="sv-SE" sz="2200" dirty="0" err="1">
                <a:latin typeface="+mj-lt"/>
              </a:rPr>
              <a:t>Itat</a:t>
            </a:r>
            <a:r>
              <a:rPr lang="sv-SE" sz="2200" dirty="0">
                <a:latin typeface="+mj-lt"/>
              </a:rPr>
              <a:t> </a:t>
            </a:r>
            <a:r>
              <a:rPr lang="sv-SE" sz="2200" dirty="0" err="1">
                <a:latin typeface="+mj-lt"/>
              </a:rPr>
              <a:t>quassunt</a:t>
            </a:r>
            <a:r>
              <a:rPr lang="sv-SE" sz="2200" dirty="0">
                <a:latin typeface="+mj-lt"/>
              </a:rPr>
              <a:t> </a:t>
            </a:r>
            <a:r>
              <a:rPr lang="sv-SE" sz="2200" dirty="0" err="1">
                <a:latin typeface="+mj-lt"/>
              </a:rPr>
              <a:t>faceped</a:t>
            </a:r>
            <a:r>
              <a:rPr lang="sv-SE" sz="2200" dirty="0">
                <a:latin typeface="+mj-lt"/>
              </a:rPr>
              <a:t> ut </a:t>
            </a:r>
            <a:r>
              <a:rPr lang="sv-SE" sz="2200" dirty="0" err="1">
                <a:latin typeface="+mj-lt"/>
              </a:rPr>
              <a:t>mag</a:t>
            </a:r>
            <a:r>
              <a:rPr lang="sv-SE" sz="2200" dirty="0">
                <a:latin typeface="+mj-lt"/>
              </a:rPr>
              <a:t> </a:t>
            </a:r>
            <a:br>
              <a:rPr lang="sv-SE" sz="2200" dirty="0">
                <a:latin typeface="+mj-lt"/>
              </a:rPr>
            </a:br>
            <a:r>
              <a:rPr lang="sv-SE" sz="2200" dirty="0">
                <a:latin typeface="+mj-lt"/>
              </a:rPr>
              <a:t> </a:t>
            </a:r>
            <a:r>
              <a:rPr lang="sv-SE" sz="2200" dirty="0" err="1">
                <a:latin typeface="+mj-lt"/>
              </a:rPr>
              <a:t>natq</a:t>
            </a:r>
            <a:r>
              <a:rPr lang="sv-SE" sz="2200" dirty="0">
                <a:latin typeface="+mj-lt"/>
              </a:rPr>
              <a:t> </a:t>
            </a:r>
            <a:r>
              <a:rPr lang="sv-SE" sz="2200" dirty="0" err="1">
                <a:latin typeface="+mj-lt"/>
              </a:rPr>
              <a:t>uatur</a:t>
            </a:r>
            <a:r>
              <a:rPr lang="sv-SE" sz="2200" dirty="0">
                <a:latin typeface="+mj-lt"/>
              </a:rPr>
              <a:t>, sunt </a:t>
            </a:r>
            <a:r>
              <a:rPr lang="sv-SE" sz="2200" dirty="0" err="1">
                <a:latin typeface="+mj-lt"/>
              </a:rPr>
              <a:t>officaborem</a:t>
            </a:r>
            <a:r>
              <a:rPr lang="sv-SE" sz="2200" dirty="0">
                <a:latin typeface="+mj-lt"/>
              </a:rPr>
              <a:t> </a:t>
            </a:r>
            <a:r>
              <a:rPr lang="sv-SE" sz="2200" dirty="0" err="1">
                <a:latin typeface="+mj-lt"/>
              </a:rPr>
              <a:t>reprae</a:t>
            </a:r>
            <a:br>
              <a:rPr lang="sv-SE" sz="2200" dirty="0">
                <a:latin typeface="+mj-lt"/>
              </a:rPr>
            </a:br>
            <a:r>
              <a:rPr lang="sv-SE" sz="2200" dirty="0">
                <a:latin typeface="+mj-lt"/>
              </a:rPr>
              <a:t> </a:t>
            </a:r>
            <a:r>
              <a:rPr lang="sv-SE" sz="2200" dirty="0" err="1">
                <a:latin typeface="+mj-lt"/>
              </a:rPr>
              <a:t>eatur</a:t>
            </a:r>
            <a:r>
              <a:rPr lang="sv-SE" sz="2200" dirty="0">
                <a:latin typeface="+mj-lt"/>
              </a:rPr>
              <a:t> a </a:t>
            </a:r>
            <a:r>
              <a:rPr lang="sv-SE" sz="2200" dirty="0" err="1">
                <a:latin typeface="+mj-lt"/>
              </a:rPr>
              <a:t>que</a:t>
            </a:r>
            <a:r>
              <a:rPr lang="sv-SE" sz="2200" dirty="0">
                <a:latin typeface="+mj-lt"/>
              </a:rPr>
              <a:t> </a:t>
            </a:r>
            <a:r>
              <a:rPr lang="sv-SE" sz="2200" dirty="0" err="1">
                <a:latin typeface="+mj-lt"/>
              </a:rPr>
              <a:t>voluptatiis</a:t>
            </a:r>
            <a:r>
              <a:rPr lang="sv-SE" sz="2200" dirty="0">
                <a:latin typeface="+mj-lt"/>
              </a:rPr>
              <a:t> </a:t>
            </a:r>
            <a:r>
              <a:rPr lang="sv-SE" sz="2200" dirty="0" err="1">
                <a:latin typeface="+mj-lt"/>
              </a:rPr>
              <a:t>nistotatem</a:t>
            </a:r>
            <a:br>
              <a:rPr lang="sv-SE" sz="2200" dirty="0">
                <a:latin typeface="+mj-lt"/>
              </a:rPr>
            </a:br>
            <a:r>
              <a:rPr lang="sv-SE" sz="2200" dirty="0">
                <a:latin typeface="+mj-lt"/>
              </a:rPr>
              <a:t> </a:t>
            </a:r>
            <a:r>
              <a:rPr lang="sv-SE" sz="2200" dirty="0" err="1">
                <a:latin typeface="+mj-lt"/>
              </a:rPr>
              <a:t>idemqui</a:t>
            </a:r>
            <a:r>
              <a:rPr lang="sv-SE" sz="2200" dirty="0">
                <a:latin typeface="+mj-lt"/>
              </a:rPr>
              <a:t> </a:t>
            </a:r>
            <a:r>
              <a:rPr lang="sv-SE" sz="2200" dirty="0" err="1">
                <a:latin typeface="+mj-lt"/>
              </a:rPr>
              <a:t>consedissunt</a:t>
            </a:r>
            <a:r>
              <a:rPr lang="sv-SE" sz="2200" dirty="0">
                <a:latin typeface="+mj-lt"/>
              </a:rPr>
              <a:t> aut.”</a:t>
            </a:r>
            <a:endParaRPr lang="en-SE" sz="2200" dirty="0">
              <a:latin typeface="+mj-lt"/>
            </a:endParaRPr>
          </a:p>
        </p:txBody>
      </p:sp>
      <p:sp>
        <p:nvSpPr>
          <p:cNvPr id="3" name="Platshållare för datum 2">
            <a:extLst>
              <a:ext uri="{FF2B5EF4-FFF2-40B4-BE49-F238E27FC236}">
                <a16:creationId xmlns:a16="http://schemas.microsoft.com/office/drawing/2014/main" id="{F31516E6-D685-4956-9C96-311EFB670B4A}"/>
              </a:ext>
            </a:extLst>
          </p:cNvPr>
          <p:cNvSpPr>
            <a:spLocks noGrp="1"/>
          </p:cNvSpPr>
          <p:nvPr>
            <p:ph type="dt" sz="half" idx="10"/>
          </p:nvPr>
        </p:nvSpPr>
        <p:spPr/>
        <p:txBody>
          <a:bodyPr/>
          <a:lstStyle>
            <a:lvl1pPr>
              <a:defRPr>
                <a:solidFill>
                  <a:schemeClr val="bg1"/>
                </a:solidFill>
              </a:defRPr>
            </a:lvl1pPr>
          </a:lstStyle>
          <a:p>
            <a:fld id="{709176AB-751E-411E-9809-C8FB46ED0919}" type="datetime1">
              <a:rPr lang="sv-SE" smtClean="0"/>
              <a:pPr/>
              <a:t>2025-04-10</a:t>
            </a:fld>
            <a:endParaRPr lang="en-SE" dirty="0"/>
          </a:p>
        </p:txBody>
      </p:sp>
      <p:sp>
        <p:nvSpPr>
          <p:cNvPr id="4" name="Platshållare för sidfot 3">
            <a:extLst>
              <a:ext uri="{FF2B5EF4-FFF2-40B4-BE49-F238E27FC236}">
                <a16:creationId xmlns:a16="http://schemas.microsoft.com/office/drawing/2014/main" id="{1FFFBE66-E041-4453-AFC6-82BA42BF669D}"/>
              </a:ext>
            </a:extLst>
          </p:cNvPr>
          <p:cNvSpPr>
            <a:spLocks noGrp="1"/>
          </p:cNvSpPr>
          <p:nvPr>
            <p:ph type="ftr" sz="quarter" idx="11"/>
          </p:nvPr>
        </p:nvSpPr>
        <p:spPr/>
        <p:txBody>
          <a:bodyPr/>
          <a:lstStyle>
            <a:lvl1pPr>
              <a:defRPr>
                <a:solidFill>
                  <a:schemeClr val="bg1"/>
                </a:solidFill>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7C651A39-D285-4CEE-9320-4F1F7A6E39FC}"/>
              </a:ext>
            </a:extLst>
          </p:cNvPr>
          <p:cNvSpPr>
            <a:spLocks noGrp="1"/>
          </p:cNvSpPr>
          <p:nvPr>
            <p:ph type="sldNum" sz="quarter" idx="12"/>
          </p:nvPr>
        </p:nvSpPr>
        <p:spPr/>
        <p:txBody>
          <a:bodyPr/>
          <a:lstStyle>
            <a:lvl1pPr>
              <a:defRPr>
                <a:solidFill>
                  <a:schemeClr val="bg1"/>
                </a:solidFill>
              </a:defRPr>
            </a:lvl1pPr>
          </a:lstStyle>
          <a:p>
            <a:fld id="{2467239F-9F25-4272-8C6B-DE7DD8C4E040}" type="slidenum">
              <a:rPr lang="en-SE" smtClean="0"/>
              <a:pPr/>
              <a:t>‹#›</a:t>
            </a:fld>
            <a:endParaRPr lang="en-SE" dirty="0"/>
          </a:p>
        </p:txBody>
      </p:sp>
      <p:pic>
        <p:nvPicPr>
          <p:cNvPr id="8" name="Bildobjekt 7">
            <a:extLst>
              <a:ext uri="{FF2B5EF4-FFF2-40B4-BE49-F238E27FC236}">
                <a16:creationId xmlns:a16="http://schemas.microsoft.com/office/drawing/2014/main" id="{013FCBC6-2270-46C4-9989-0C2CA846D3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7376" y="453838"/>
            <a:ext cx="931862" cy="657785"/>
          </a:xfrm>
          <a:prstGeom prst="rect">
            <a:avLst/>
          </a:prstGeom>
        </p:spPr>
      </p:pic>
    </p:spTree>
    <p:extLst>
      <p:ext uri="{BB962C8B-B14F-4D97-AF65-F5344CB8AC3E}">
        <p14:creationId xmlns:p14="http://schemas.microsoft.com/office/powerpoint/2010/main" val="73319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mrerad 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2EA7D-3599-4AB7-887B-AE43B81D1D5F}"/>
              </a:ext>
            </a:extLst>
          </p:cNvPr>
          <p:cNvSpPr>
            <a:spLocks noGrp="1"/>
          </p:cNvSpPr>
          <p:nvPr>
            <p:ph type="title" hasCustomPrompt="1"/>
          </p:nvPr>
        </p:nvSpPr>
        <p:spPr>
          <a:xfrm>
            <a:off x="446400" y="799200"/>
            <a:ext cx="5652000" cy="865698"/>
          </a:xfrm>
        </p:spPr>
        <p:txBody>
          <a:bodyPr/>
          <a:lstStyle>
            <a:lvl1pPr marL="0" marR="0" indent="0" algn="l" defTabSz="914400" rtl="0" eaLnBrk="1" fontAlgn="auto" latinLnBrk="0" hangingPunct="1">
              <a:lnSpc>
                <a:spcPct val="100000"/>
              </a:lnSpc>
              <a:spcBef>
                <a:spcPts val="0"/>
              </a:spcBef>
              <a:spcAft>
                <a:spcPts val="3200"/>
              </a:spcAft>
              <a:buClrTx/>
              <a:buSzTx/>
              <a:buFontTx/>
              <a:buNone/>
              <a:tabLst/>
              <a:defRPr/>
            </a:lvl1pPr>
          </a:lstStyle>
          <a:p>
            <a:pPr marL="0" marR="0" lvl="0" indent="0" algn="l" defTabSz="914400" rtl="0" eaLnBrk="1" fontAlgn="auto" latinLnBrk="0" hangingPunct="1">
              <a:lnSpc>
                <a:spcPct val="100000"/>
              </a:lnSpc>
              <a:spcBef>
                <a:spcPts val="0"/>
              </a:spcBef>
              <a:spcAft>
                <a:spcPts val="320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kumimoji="0" lang="en-SE"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 name="Platshållare för sidfot 3">
            <a:extLst>
              <a:ext uri="{FF2B5EF4-FFF2-40B4-BE49-F238E27FC236}">
                <a16:creationId xmlns:a16="http://schemas.microsoft.com/office/drawing/2014/main" id="{794C732D-B118-403C-84E0-458CE6CC9FF6}"/>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F17AD902-FD1B-4FD6-AE42-08BFFBC9C6A1}"/>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3" name="Platshållare för datum 2">
            <a:extLst>
              <a:ext uri="{FF2B5EF4-FFF2-40B4-BE49-F238E27FC236}">
                <a16:creationId xmlns:a16="http://schemas.microsoft.com/office/drawing/2014/main" id="{B8F6059C-9C8D-4069-BEE1-FCB4EB386861}"/>
              </a:ext>
            </a:extLst>
          </p:cNvPr>
          <p:cNvSpPr>
            <a:spLocks noGrp="1"/>
          </p:cNvSpPr>
          <p:nvPr>
            <p:ph type="dt" sz="half" idx="10"/>
          </p:nvPr>
        </p:nvSpPr>
        <p:spPr/>
        <p:txBody>
          <a:bodyPr/>
          <a:lstStyle/>
          <a:p>
            <a:fld id="{57DE3872-6E19-44F6-92A8-2C03AFE7AA46}" type="datetime1">
              <a:rPr lang="sv-SE" smtClean="0"/>
              <a:t>2025-04-10</a:t>
            </a:fld>
            <a:endParaRPr lang="en-SE" dirty="0"/>
          </a:p>
        </p:txBody>
      </p:sp>
      <p:sp>
        <p:nvSpPr>
          <p:cNvPr id="8" name="Platshållare för text 7">
            <a:extLst>
              <a:ext uri="{FF2B5EF4-FFF2-40B4-BE49-F238E27FC236}">
                <a16:creationId xmlns:a16="http://schemas.microsoft.com/office/drawing/2014/main" id="{A91A2DAE-4D06-441F-9EE9-5F960A741D98}"/>
              </a:ext>
            </a:extLst>
          </p:cNvPr>
          <p:cNvSpPr>
            <a:spLocks noGrp="1"/>
          </p:cNvSpPr>
          <p:nvPr>
            <p:ph type="body" sz="quarter" idx="13" hasCustomPrompt="1"/>
          </p:nvPr>
        </p:nvSpPr>
        <p:spPr>
          <a:xfrm>
            <a:off x="2088000" y="2106000"/>
            <a:ext cx="8006400" cy="2700000"/>
          </a:xfrm>
        </p:spPr>
        <p:txBody>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defRPr>
            </a:lvl1pPr>
          </a:lstStyle>
          <a:p>
            <a:pPr marL="342900" marR="0" lvl="0" indent="-342900" algn="l" defTabSz="914400" rtl="0" eaLnBrk="1" fontAlgn="auto" latinLnBrk="0" hangingPunct="1">
              <a:lnSpc>
                <a:spcPct val="100000"/>
              </a:lnSpc>
              <a:spcBef>
                <a:spcPts val="0"/>
              </a:spcBef>
              <a:spcAft>
                <a:spcPts val="2600"/>
              </a:spcAft>
              <a:buClrTx/>
              <a:buSzTx/>
              <a:buFont typeface="+mj-lt"/>
              <a:buAutoNum type="arabicPeriod"/>
              <a:tabLst/>
              <a:defRPr/>
            </a:pPr>
            <a:r>
              <a:rPr kumimoji="0" lang="sv-SE" sz="2200" b="0" i="0" u="none" strike="noStrike" kern="1200" cap="none" spc="0" normalizeH="0" baseline="0" noProof="0" dirty="0">
                <a:ln>
                  <a:noFill/>
                </a:ln>
                <a:solidFill>
                  <a:prstClr val="black"/>
                </a:solidFill>
                <a:effectLst/>
                <a:uLnTx/>
                <a:uFillTx/>
                <a:latin typeface="+mn-lt"/>
                <a:ea typeface="+mn-ea"/>
                <a:cs typeface="+mn-cs"/>
              </a:rPr>
              <a:t>Brödtext Stor </a:t>
            </a:r>
            <a:r>
              <a:rPr kumimoji="0" lang="sv-SE" sz="2200" b="0" i="0" u="none" strike="noStrike" kern="1200" cap="none" spc="0" normalizeH="0" baseline="0" noProof="0" dirty="0" err="1">
                <a:ln>
                  <a:noFill/>
                </a:ln>
                <a:solidFill>
                  <a:prstClr val="black"/>
                </a:solidFill>
                <a:effectLst/>
                <a:uLnTx/>
                <a:uFillTx/>
                <a:latin typeface="+mn-lt"/>
                <a:ea typeface="+mn-ea"/>
                <a:cs typeface="+mn-cs"/>
              </a:rPr>
              <a:t>itat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quassunt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faceped</a:t>
            </a:r>
            <a:r>
              <a:rPr kumimoji="0" lang="sv-SE" sz="2200" b="0" i="0" u="none" strike="noStrike" kern="1200" cap="none" spc="0" normalizeH="0" baseline="0" noProof="0" dirty="0">
                <a:ln>
                  <a:noFill/>
                </a:ln>
                <a:solidFill>
                  <a:prstClr val="black"/>
                </a:solidFill>
                <a:effectLst/>
                <a:uLnTx/>
                <a:uFillTx/>
                <a:latin typeface="+mn-lt"/>
                <a:ea typeface="+mn-ea"/>
                <a:cs typeface="+mn-cs"/>
              </a:rPr>
              <a:t> ut </a:t>
            </a:r>
            <a:r>
              <a:rPr kumimoji="0" lang="sv-SE" sz="2200" b="0" i="0" u="none" strike="noStrike" kern="1200" cap="none" spc="0" normalizeH="0" baseline="0" noProof="0" dirty="0" err="1">
                <a:ln>
                  <a:noFill/>
                </a:ln>
                <a:solidFill>
                  <a:prstClr val="black"/>
                </a:solidFill>
                <a:effectLst/>
                <a:uLnTx/>
                <a:uFillTx/>
                <a:latin typeface="+mn-lt"/>
                <a:ea typeface="+mn-ea"/>
                <a:cs typeface="+mn-cs"/>
              </a:rPr>
              <a:t>magnatq</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uatur</a:t>
            </a:r>
            <a:r>
              <a:rPr kumimoji="0" lang="sv-SE" sz="2200" b="0" i="0" u="none" strike="noStrike" kern="1200" cap="none" spc="0" normalizeH="0" baseline="0" noProof="0" dirty="0">
                <a:ln>
                  <a:noFill/>
                </a:ln>
                <a:solidFill>
                  <a:prstClr val="black"/>
                </a:solidFill>
                <a:effectLst/>
                <a:uLnTx/>
                <a:uFillTx/>
                <a:latin typeface="+mn-lt"/>
                <a:ea typeface="+mn-ea"/>
                <a:cs typeface="+mn-cs"/>
              </a:rPr>
              <a:t>, sunt </a:t>
            </a:r>
            <a:r>
              <a:rPr kumimoji="0" lang="sv-SE" sz="2200" b="0" i="0" u="none" strike="noStrike" kern="1200" cap="none" spc="0" normalizeH="0" baseline="0" noProof="0" dirty="0" err="1">
                <a:ln>
                  <a:noFill/>
                </a:ln>
                <a:solidFill>
                  <a:prstClr val="black"/>
                </a:solidFill>
                <a:effectLst/>
                <a:uLnTx/>
                <a:uFillTx/>
                <a:latin typeface="+mn-lt"/>
                <a:ea typeface="+mn-ea"/>
                <a:cs typeface="+mn-cs"/>
              </a:rPr>
              <a:t>officaborem</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reprae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eatur</a:t>
            </a:r>
            <a:r>
              <a:rPr kumimoji="0" lang="sv-SE" sz="2200" b="0" i="0" u="none" strike="noStrike" kern="1200" cap="none" spc="0" normalizeH="0" baseline="0" noProof="0" dirty="0">
                <a:ln>
                  <a:noFill/>
                </a:ln>
                <a:solidFill>
                  <a:prstClr val="black"/>
                </a:solidFill>
                <a:effectLst/>
                <a:uLnTx/>
                <a:uFillTx/>
                <a:latin typeface="+mn-lt"/>
                <a:ea typeface="+mn-ea"/>
                <a:cs typeface="+mn-cs"/>
              </a:rPr>
              <a:t> a </a:t>
            </a:r>
            <a:r>
              <a:rPr kumimoji="0" lang="sv-SE" sz="2200" b="0" i="0" u="none" strike="noStrike" kern="1200" cap="none" spc="0" normalizeH="0" baseline="0" noProof="0" dirty="0" err="1">
                <a:ln>
                  <a:noFill/>
                </a:ln>
                <a:solidFill>
                  <a:prstClr val="black"/>
                </a:solidFill>
                <a:effectLst/>
                <a:uLnTx/>
                <a:uFillTx/>
                <a:latin typeface="+mn-lt"/>
                <a:ea typeface="+mn-ea"/>
                <a:cs typeface="+mn-cs"/>
              </a:rPr>
              <a:t>que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voluptatiis</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nistotate</a:t>
            </a:r>
            <a:endParaRPr kumimoji="0" lang="sv-SE" sz="2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2600"/>
              </a:spcAft>
              <a:buClrTx/>
              <a:buSzTx/>
              <a:buFont typeface="+mj-lt"/>
              <a:buAutoNum type="arabicPeriod"/>
              <a:tabLst/>
              <a:defRPr/>
            </a:pPr>
            <a:r>
              <a:rPr kumimoji="0" lang="sv-SE" sz="2200" b="0" i="0" u="none" strike="noStrike" kern="1200" cap="none" spc="0" normalizeH="0" baseline="0" noProof="0" dirty="0" err="1">
                <a:ln>
                  <a:noFill/>
                </a:ln>
                <a:solidFill>
                  <a:prstClr val="black"/>
                </a:solidFill>
                <a:effectLst/>
                <a:uLnTx/>
                <a:uFillTx/>
                <a:latin typeface="+mn-lt"/>
                <a:ea typeface="+mn-ea"/>
                <a:cs typeface="+mn-cs"/>
              </a:rPr>
              <a:t>Itat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quassunt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faceped</a:t>
            </a:r>
            <a:r>
              <a:rPr kumimoji="0" lang="sv-SE" sz="2200" b="0" i="0" u="none" strike="noStrike" kern="1200" cap="none" spc="0" normalizeH="0" baseline="0" noProof="0" dirty="0">
                <a:ln>
                  <a:noFill/>
                </a:ln>
                <a:solidFill>
                  <a:prstClr val="black"/>
                </a:solidFill>
                <a:effectLst/>
                <a:uLnTx/>
                <a:uFillTx/>
                <a:latin typeface="+mn-lt"/>
                <a:ea typeface="+mn-ea"/>
                <a:cs typeface="+mn-cs"/>
              </a:rPr>
              <a:t> ut </a:t>
            </a:r>
            <a:r>
              <a:rPr kumimoji="0" lang="sv-SE" sz="2200" b="0" i="0" u="none" strike="noStrike" kern="1200" cap="none" spc="0" normalizeH="0" baseline="0" noProof="0" dirty="0" err="1">
                <a:ln>
                  <a:noFill/>
                </a:ln>
                <a:solidFill>
                  <a:prstClr val="black"/>
                </a:solidFill>
                <a:effectLst/>
                <a:uLnTx/>
                <a:uFillTx/>
                <a:latin typeface="+mn-lt"/>
                <a:ea typeface="+mn-ea"/>
                <a:cs typeface="+mn-cs"/>
              </a:rPr>
              <a:t>magnatq</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uatur</a:t>
            </a:r>
            <a:r>
              <a:rPr kumimoji="0" lang="sv-SE" sz="2200" b="0" i="0" u="none" strike="noStrike" kern="1200" cap="none" spc="0" normalizeH="0" baseline="0" noProof="0" dirty="0">
                <a:ln>
                  <a:noFill/>
                </a:ln>
                <a:solidFill>
                  <a:prstClr val="black"/>
                </a:solidFill>
                <a:effectLst/>
                <a:uLnTx/>
                <a:uFillTx/>
                <a:latin typeface="+mn-lt"/>
                <a:ea typeface="+mn-ea"/>
                <a:cs typeface="+mn-cs"/>
              </a:rPr>
              <a:t>, sunt </a:t>
            </a:r>
            <a:r>
              <a:rPr kumimoji="0" lang="sv-SE" sz="2200" b="0" i="0" u="none" strike="noStrike" kern="1200" cap="none" spc="0" normalizeH="0" baseline="0" noProof="0" dirty="0" err="1">
                <a:ln>
                  <a:noFill/>
                </a:ln>
                <a:solidFill>
                  <a:prstClr val="black"/>
                </a:solidFill>
                <a:effectLst/>
                <a:uLnTx/>
                <a:uFillTx/>
                <a:latin typeface="+mn-lt"/>
                <a:ea typeface="+mn-ea"/>
                <a:cs typeface="+mn-cs"/>
              </a:rPr>
              <a:t>officaborem</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reprae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eatur</a:t>
            </a:r>
            <a:r>
              <a:rPr kumimoji="0" lang="sv-SE" sz="2200" b="0" i="0" u="none" strike="noStrike" kern="1200" cap="none" spc="0" normalizeH="0" baseline="0" noProof="0" dirty="0">
                <a:ln>
                  <a:noFill/>
                </a:ln>
                <a:solidFill>
                  <a:prstClr val="black"/>
                </a:solidFill>
                <a:effectLst/>
                <a:uLnTx/>
                <a:uFillTx/>
                <a:latin typeface="+mn-lt"/>
                <a:ea typeface="+mn-ea"/>
                <a:cs typeface="+mn-cs"/>
              </a:rPr>
              <a:t> a </a:t>
            </a:r>
            <a:r>
              <a:rPr kumimoji="0" lang="sv-SE" sz="2200" b="0" i="0" u="none" strike="noStrike" kern="1200" cap="none" spc="0" normalizeH="0" baseline="0" noProof="0" dirty="0" err="1">
                <a:ln>
                  <a:noFill/>
                </a:ln>
                <a:solidFill>
                  <a:prstClr val="black"/>
                </a:solidFill>
                <a:effectLst/>
                <a:uLnTx/>
                <a:uFillTx/>
                <a:latin typeface="+mn-lt"/>
                <a:ea typeface="+mn-ea"/>
                <a:cs typeface="+mn-cs"/>
              </a:rPr>
              <a:t>que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voluptatiis</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nistotatem</a:t>
            </a:r>
            <a:endParaRPr kumimoji="0" lang="sv-SE" sz="2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2600"/>
              </a:spcAft>
              <a:buClrTx/>
              <a:buSzTx/>
              <a:buFont typeface="+mj-lt"/>
              <a:buAutoNum type="arabicPeriod"/>
              <a:tabLst/>
              <a:defRPr/>
            </a:pPr>
            <a:r>
              <a:rPr kumimoji="0" lang="sv-SE" sz="2200" b="0" i="0" u="none" strike="noStrike" kern="1200" cap="none" spc="0" normalizeH="0" baseline="0" noProof="0" dirty="0" err="1">
                <a:ln>
                  <a:noFill/>
                </a:ln>
                <a:solidFill>
                  <a:prstClr val="black"/>
                </a:solidFill>
                <a:effectLst/>
                <a:uLnTx/>
                <a:uFillTx/>
                <a:latin typeface="+mn-lt"/>
                <a:ea typeface="+mn-ea"/>
                <a:cs typeface="+mn-cs"/>
              </a:rPr>
              <a:t>Itat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quassunt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faceped</a:t>
            </a:r>
            <a:r>
              <a:rPr kumimoji="0" lang="sv-SE" sz="2200" b="0" i="0" u="none" strike="noStrike" kern="1200" cap="none" spc="0" normalizeH="0" baseline="0" noProof="0" dirty="0">
                <a:ln>
                  <a:noFill/>
                </a:ln>
                <a:solidFill>
                  <a:prstClr val="black"/>
                </a:solidFill>
                <a:effectLst/>
                <a:uLnTx/>
                <a:uFillTx/>
                <a:latin typeface="+mn-lt"/>
                <a:ea typeface="+mn-ea"/>
                <a:cs typeface="+mn-cs"/>
              </a:rPr>
              <a:t> ut </a:t>
            </a:r>
            <a:r>
              <a:rPr kumimoji="0" lang="sv-SE" sz="2200" b="0" i="0" u="none" strike="noStrike" kern="1200" cap="none" spc="0" normalizeH="0" baseline="0" noProof="0" dirty="0" err="1">
                <a:ln>
                  <a:noFill/>
                </a:ln>
                <a:solidFill>
                  <a:prstClr val="black"/>
                </a:solidFill>
                <a:effectLst/>
                <a:uLnTx/>
                <a:uFillTx/>
                <a:latin typeface="+mn-lt"/>
                <a:ea typeface="+mn-ea"/>
                <a:cs typeface="+mn-cs"/>
              </a:rPr>
              <a:t>magnatq</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uatur</a:t>
            </a:r>
            <a:r>
              <a:rPr kumimoji="0" lang="sv-SE" sz="2200" b="0" i="0" u="none" strike="noStrike" kern="1200" cap="none" spc="0" normalizeH="0" baseline="0" noProof="0" dirty="0">
                <a:ln>
                  <a:noFill/>
                </a:ln>
                <a:solidFill>
                  <a:prstClr val="black"/>
                </a:solidFill>
                <a:effectLst/>
                <a:uLnTx/>
                <a:uFillTx/>
                <a:latin typeface="+mn-lt"/>
                <a:ea typeface="+mn-ea"/>
                <a:cs typeface="+mn-cs"/>
              </a:rPr>
              <a:t>, sunt </a:t>
            </a:r>
            <a:r>
              <a:rPr kumimoji="0" lang="sv-SE" sz="2200" b="0" i="0" u="none" strike="noStrike" kern="1200" cap="none" spc="0" normalizeH="0" baseline="0" noProof="0" dirty="0" err="1">
                <a:ln>
                  <a:noFill/>
                </a:ln>
                <a:solidFill>
                  <a:prstClr val="black"/>
                </a:solidFill>
                <a:effectLst/>
                <a:uLnTx/>
                <a:uFillTx/>
                <a:latin typeface="+mn-lt"/>
                <a:ea typeface="+mn-ea"/>
                <a:cs typeface="+mn-cs"/>
              </a:rPr>
              <a:t>officaborem</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reprae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eatur</a:t>
            </a:r>
            <a:r>
              <a:rPr kumimoji="0" lang="sv-SE" sz="2200" b="0" i="0" u="none" strike="noStrike" kern="1200" cap="none" spc="0" normalizeH="0" baseline="0" noProof="0" dirty="0">
                <a:ln>
                  <a:noFill/>
                </a:ln>
                <a:solidFill>
                  <a:prstClr val="black"/>
                </a:solidFill>
                <a:effectLst/>
                <a:uLnTx/>
                <a:uFillTx/>
                <a:latin typeface="+mn-lt"/>
                <a:ea typeface="+mn-ea"/>
                <a:cs typeface="+mn-cs"/>
              </a:rPr>
              <a:t> a </a:t>
            </a:r>
            <a:r>
              <a:rPr kumimoji="0" lang="sv-SE" sz="2200" b="0" i="0" u="none" strike="noStrike" kern="1200" cap="none" spc="0" normalizeH="0" baseline="0" noProof="0" dirty="0" err="1">
                <a:ln>
                  <a:noFill/>
                </a:ln>
                <a:solidFill>
                  <a:prstClr val="black"/>
                </a:solidFill>
                <a:effectLst/>
                <a:uLnTx/>
                <a:uFillTx/>
                <a:latin typeface="+mn-lt"/>
                <a:ea typeface="+mn-ea"/>
                <a:cs typeface="+mn-cs"/>
              </a:rPr>
              <a:t>que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voluptatiis</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nistotatem</a:t>
            </a:r>
            <a:endParaRPr kumimoji="0" lang="en-SE" sz="2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4051933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546857-14DC-4F26-A977-570456B1D590}"/>
              </a:ext>
            </a:extLst>
          </p:cNvPr>
          <p:cNvSpPr>
            <a:spLocks noGrp="1"/>
          </p:cNvSpPr>
          <p:nvPr>
            <p:ph type="title" hasCustomPrompt="1"/>
          </p:nvPr>
        </p:nvSpPr>
        <p:spPr/>
        <p:txBody>
          <a:bodyPr/>
          <a:lstStyle>
            <a:lvl1pPr>
              <a:defRPr kumimoji="0" lang="pt-BR" sz="2800" b="0" i="0" u="none" strike="noStrike" kern="1200" cap="none" spc="0" normalizeH="0" baseline="0" noProof="0" smtClean="0">
                <a:ln>
                  <a:noFill/>
                </a:ln>
                <a:solidFill>
                  <a:prstClr val="black"/>
                </a:solidFill>
                <a:effectLst/>
                <a:uLnTx/>
                <a:uFillTx/>
              </a:defRPr>
            </a:lvl1pPr>
          </a:lstStyle>
          <a:p>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lang="en-SE" dirty="0"/>
          </a:p>
        </p:txBody>
      </p:sp>
      <p:sp>
        <p:nvSpPr>
          <p:cNvPr id="3" name="Platshållare för datum 2">
            <a:extLst>
              <a:ext uri="{FF2B5EF4-FFF2-40B4-BE49-F238E27FC236}">
                <a16:creationId xmlns:a16="http://schemas.microsoft.com/office/drawing/2014/main" id="{F59DAEF2-3940-4053-97CB-8586D02C6B02}"/>
              </a:ext>
            </a:extLst>
          </p:cNvPr>
          <p:cNvSpPr>
            <a:spLocks noGrp="1"/>
          </p:cNvSpPr>
          <p:nvPr>
            <p:ph type="dt" sz="half" idx="10"/>
          </p:nvPr>
        </p:nvSpPr>
        <p:spPr/>
        <p:txBody>
          <a:bodyPr/>
          <a:lstStyle/>
          <a:p>
            <a:fld id="{8CD8E535-37CF-4088-ABE4-8217A58402C5}" type="datetime1">
              <a:rPr lang="sv-SE" smtClean="0"/>
              <a:t>2025-04-10</a:t>
            </a:fld>
            <a:endParaRPr lang="en-SE" dirty="0"/>
          </a:p>
        </p:txBody>
      </p:sp>
      <p:sp>
        <p:nvSpPr>
          <p:cNvPr id="4" name="Platshållare för sidfot 3">
            <a:extLst>
              <a:ext uri="{FF2B5EF4-FFF2-40B4-BE49-F238E27FC236}">
                <a16:creationId xmlns:a16="http://schemas.microsoft.com/office/drawing/2014/main" id="{E68BFC3F-ADDC-43EC-913C-B294AF9DFC93}"/>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07F10691-8317-4A87-9532-364245F06DCF}"/>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7" name="Platshållare för text 6">
            <a:extLst>
              <a:ext uri="{FF2B5EF4-FFF2-40B4-BE49-F238E27FC236}">
                <a16:creationId xmlns:a16="http://schemas.microsoft.com/office/drawing/2014/main" id="{6E960E65-7728-44E6-AA34-A131B31A5195}"/>
              </a:ext>
            </a:extLst>
          </p:cNvPr>
          <p:cNvSpPr>
            <a:spLocks noGrp="1"/>
          </p:cNvSpPr>
          <p:nvPr>
            <p:ph type="body" sz="quarter" idx="13" hasCustomPrompt="1"/>
          </p:nvPr>
        </p:nvSpPr>
        <p:spPr>
          <a:xfrm>
            <a:off x="2124000" y="2109600"/>
            <a:ext cx="9241200" cy="676800"/>
          </a:xfrm>
        </p:spPr>
        <p:txBody>
          <a:bodyPr/>
          <a:lstStyle>
            <a:lvl1pPr marL="0" marR="0" indent="0" algn="l" defTabSz="914400" rtl="0" eaLnBrk="1" fontAlgn="auto" latinLnBrk="0" hangingPunct="1">
              <a:lnSpc>
                <a:spcPct val="100000"/>
              </a:lnSpc>
              <a:spcBef>
                <a:spcPts val="0"/>
              </a:spcBef>
              <a:spcAft>
                <a:spcPts val="2600"/>
              </a:spcAft>
              <a:buClrTx/>
              <a:buSzTx/>
              <a:buFontTx/>
              <a:buNone/>
              <a:tabLst/>
              <a:defRPr/>
            </a:lvl1pPr>
          </a:lstStyle>
          <a:p>
            <a:pPr marL="0" marR="0" lvl="0" indent="0" algn="l" defTabSz="914400" rtl="0" eaLnBrk="1" fontAlgn="auto" latinLnBrk="0" hangingPunct="1">
              <a:lnSpc>
                <a:spcPct val="100000"/>
              </a:lnSpc>
              <a:spcBef>
                <a:spcPts val="0"/>
              </a:spcBef>
              <a:spcAft>
                <a:spcPts val="2600"/>
              </a:spcAft>
              <a:buClrTx/>
              <a:buSzTx/>
              <a:buFontTx/>
              <a:buNone/>
              <a:tabLst/>
              <a:defRPr/>
            </a:pPr>
            <a:r>
              <a:rPr kumimoji="0" lang="sv-SE" sz="2200" b="0" i="0" u="none" strike="noStrike" kern="1200" cap="none" spc="0" normalizeH="0" baseline="0" noProof="0" dirty="0">
                <a:ln>
                  <a:noFill/>
                </a:ln>
                <a:solidFill>
                  <a:prstClr val="black"/>
                </a:solidFill>
                <a:effectLst/>
                <a:uLnTx/>
                <a:uFillTx/>
                <a:latin typeface="+mn-lt"/>
                <a:ea typeface="+mn-ea"/>
                <a:cs typeface="+mn-cs"/>
              </a:rPr>
              <a:t>Brödtext stor </a:t>
            </a:r>
            <a:r>
              <a:rPr kumimoji="0" lang="sv-SE" sz="2200" b="0" i="0" u="none" strike="noStrike" kern="1200" cap="none" spc="0" normalizeH="0" baseline="0" noProof="0" dirty="0" err="1">
                <a:ln>
                  <a:noFill/>
                </a:ln>
                <a:solidFill>
                  <a:prstClr val="black"/>
                </a:solidFill>
                <a:effectLst/>
                <a:uLnTx/>
                <a:uFillTx/>
                <a:latin typeface="+mn-lt"/>
                <a:ea typeface="+mn-ea"/>
                <a:cs typeface="+mn-cs"/>
              </a:rPr>
              <a:t>itat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quassunt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faceped</a:t>
            </a:r>
            <a:r>
              <a:rPr kumimoji="0" lang="sv-SE" sz="2200" b="0" i="0" u="none" strike="noStrike" kern="1200" cap="none" spc="0" normalizeH="0" baseline="0" noProof="0" dirty="0">
                <a:ln>
                  <a:noFill/>
                </a:ln>
                <a:solidFill>
                  <a:prstClr val="black"/>
                </a:solidFill>
                <a:effectLst/>
                <a:uLnTx/>
                <a:uFillTx/>
                <a:latin typeface="+mn-lt"/>
                <a:ea typeface="+mn-ea"/>
                <a:cs typeface="+mn-cs"/>
              </a:rPr>
              <a:t> ut </a:t>
            </a:r>
            <a:r>
              <a:rPr kumimoji="0" lang="sv-SE" sz="2200" b="0" i="0" u="none" strike="noStrike" kern="1200" cap="none" spc="0" normalizeH="0" baseline="0" noProof="0" dirty="0" err="1">
                <a:ln>
                  <a:noFill/>
                </a:ln>
                <a:solidFill>
                  <a:prstClr val="black"/>
                </a:solidFill>
                <a:effectLst/>
                <a:uLnTx/>
                <a:uFillTx/>
                <a:latin typeface="+mn-lt"/>
                <a:ea typeface="+mn-ea"/>
                <a:cs typeface="+mn-cs"/>
              </a:rPr>
              <a:t>magnatq</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uatur</a:t>
            </a:r>
            <a:r>
              <a:rPr kumimoji="0" lang="sv-SE" sz="2200" b="0" i="0" u="none" strike="noStrike" kern="1200" cap="none" spc="0" normalizeH="0" baseline="0" noProof="0" dirty="0">
                <a:ln>
                  <a:noFill/>
                </a:ln>
                <a:solidFill>
                  <a:prstClr val="black"/>
                </a:solidFill>
                <a:effectLst/>
                <a:uLnTx/>
                <a:uFillTx/>
                <a:latin typeface="+mn-lt"/>
                <a:ea typeface="+mn-ea"/>
                <a:cs typeface="+mn-cs"/>
              </a:rPr>
              <a:t>, sunt </a:t>
            </a:r>
            <a:r>
              <a:rPr kumimoji="0" lang="sv-SE" sz="2200" b="0" i="0" u="none" strike="noStrike" kern="1200" cap="none" spc="0" normalizeH="0" baseline="0" noProof="0" dirty="0" err="1">
                <a:ln>
                  <a:noFill/>
                </a:ln>
                <a:solidFill>
                  <a:prstClr val="black"/>
                </a:solidFill>
                <a:effectLst/>
                <a:uLnTx/>
                <a:uFillTx/>
                <a:latin typeface="+mn-lt"/>
                <a:ea typeface="+mn-ea"/>
                <a:cs typeface="+mn-cs"/>
              </a:rPr>
              <a:t>officaborem</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reprae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eatur</a:t>
            </a:r>
            <a:r>
              <a:rPr kumimoji="0" lang="sv-SE" sz="2200" b="0" i="0" u="none" strike="noStrike" kern="1200" cap="none" spc="0" normalizeH="0" baseline="0" noProof="0" dirty="0">
                <a:ln>
                  <a:noFill/>
                </a:ln>
                <a:solidFill>
                  <a:prstClr val="black"/>
                </a:solidFill>
                <a:effectLst/>
                <a:uLnTx/>
                <a:uFillTx/>
                <a:latin typeface="+mn-lt"/>
                <a:ea typeface="+mn-ea"/>
                <a:cs typeface="+mn-cs"/>
              </a:rPr>
              <a:t> a </a:t>
            </a:r>
            <a:r>
              <a:rPr kumimoji="0" lang="sv-SE" sz="2200" b="0" i="0" u="none" strike="noStrike" kern="1200" cap="none" spc="0" normalizeH="0" baseline="0" noProof="0" dirty="0" err="1">
                <a:ln>
                  <a:noFill/>
                </a:ln>
                <a:solidFill>
                  <a:prstClr val="black"/>
                </a:solidFill>
                <a:effectLst/>
                <a:uLnTx/>
                <a:uFillTx/>
                <a:latin typeface="+mn-lt"/>
                <a:ea typeface="+mn-ea"/>
                <a:cs typeface="+mn-cs"/>
              </a:rPr>
              <a:t>que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voluptatiis</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nistotatem</a:t>
            </a:r>
            <a:endParaRPr kumimoji="0" lang="sv-SE" sz="2200" b="0" i="0" u="none" strike="noStrike" kern="1200" cap="none" spc="0" normalizeH="0" baseline="0" noProof="0" dirty="0">
              <a:ln>
                <a:noFill/>
              </a:ln>
              <a:solidFill>
                <a:prstClr val="black"/>
              </a:solidFill>
              <a:effectLst/>
              <a:uLnTx/>
              <a:uFillTx/>
              <a:latin typeface="+mn-lt"/>
              <a:ea typeface="+mn-ea"/>
              <a:cs typeface="+mn-cs"/>
            </a:endParaRPr>
          </a:p>
          <a:p>
            <a:pPr lvl="0"/>
            <a:endParaRPr lang="en-SE" dirty="0"/>
          </a:p>
        </p:txBody>
      </p:sp>
      <p:sp>
        <p:nvSpPr>
          <p:cNvPr id="8" name="Platshållare för text 6">
            <a:extLst>
              <a:ext uri="{FF2B5EF4-FFF2-40B4-BE49-F238E27FC236}">
                <a16:creationId xmlns:a16="http://schemas.microsoft.com/office/drawing/2014/main" id="{5D670858-9C59-4B80-AA43-C6267A0ECD37}"/>
              </a:ext>
            </a:extLst>
          </p:cNvPr>
          <p:cNvSpPr>
            <a:spLocks noGrp="1"/>
          </p:cNvSpPr>
          <p:nvPr>
            <p:ph type="body" sz="quarter" idx="14" hasCustomPrompt="1"/>
          </p:nvPr>
        </p:nvSpPr>
        <p:spPr>
          <a:xfrm>
            <a:off x="3506400" y="3236400"/>
            <a:ext cx="7858800" cy="2361600"/>
          </a:xfrm>
        </p:spPr>
        <p:txBody>
          <a:bodyPr/>
          <a:lstStyle>
            <a:lvl1pPr marL="342900" marR="0" indent="-342900" algn="l" defTabSz="914400" rtl="0" eaLnBrk="1" fontAlgn="auto" latinLnBrk="0" hangingPunct="1">
              <a:lnSpc>
                <a:spcPct val="100000"/>
              </a:lnSpc>
              <a:spcBef>
                <a:spcPts val="0"/>
              </a:spcBef>
              <a:spcAft>
                <a:spcPts val="2600"/>
              </a:spcAft>
              <a:buClrTx/>
              <a:buSzTx/>
              <a:buFont typeface="Arial" panose="020B0604020202020204" pitchFamily="34" charset="0"/>
              <a:buChar char="•"/>
              <a:tabLst/>
              <a:defRPr/>
            </a:lvl1pPr>
          </a:lstStyle>
          <a:p>
            <a:pPr marL="342900" marR="0" lvl="0" indent="-342900" algn="l" defTabSz="914400" rtl="0" eaLnBrk="1" fontAlgn="auto" latinLnBrk="0" hangingPunct="1">
              <a:lnSpc>
                <a:spcPct val="100000"/>
              </a:lnSpc>
              <a:spcBef>
                <a:spcPts val="0"/>
              </a:spcBef>
              <a:spcAft>
                <a:spcPts val="2600"/>
              </a:spcAft>
              <a:buClrTx/>
              <a:buSzTx/>
              <a:buFont typeface="Arial" panose="020B0604020202020204" pitchFamily="34" charset="0"/>
              <a:buChar char="•"/>
              <a:tabLst/>
              <a:defRPr/>
            </a:pPr>
            <a:r>
              <a:rPr kumimoji="0" lang="sv-SE" sz="2200" b="0" i="0" u="none" strike="noStrike" kern="1200" cap="none" spc="0" normalizeH="0" baseline="0" noProof="0" dirty="0" err="1">
                <a:ln>
                  <a:noFill/>
                </a:ln>
                <a:solidFill>
                  <a:prstClr val="black"/>
                </a:solidFill>
                <a:effectLst/>
                <a:uLnTx/>
                <a:uFillTx/>
                <a:latin typeface="+mn-lt"/>
                <a:ea typeface="+mn-ea"/>
                <a:cs typeface="+mn-cs"/>
              </a:rPr>
              <a:t>Itat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quassunt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faceped</a:t>
            </a:r>
            <a:r>
              <a:rPr kumimoji="0" lang="sv-SE" sz="2200" b="0" i="0" u="none" strike="noStrike" kern="1200" cap="none" spc="0" normalizeH="0" baseline="0" noProof="0" dirty="0">
                <a:ln>
                  <a:noFill/>
                </a:ln>
                <a:solidFill>
                  <a:prstClr val="black"/>
                </a:solidFill>
                <a:effectLst/>
                <a:uLnTx/>
                <a:uFillTx/>
                <a:latin typeface="+mn-lt"/>
                <a:ea typeface="+mn-ea"/>
                <a:cs typeface="+mn-cs"/>
              </a:rPr>
              <a:t> ut </a:t>
            </a:r>
            <a:r>
              <a:rPr kumimoji="0" lang="sv-SE" sz="2200" b="0" i="0" u="none" strike="noStrike" kern="1200" cap="none" spc="0" normalizeH="0" baseline="0" noProof="0" dirty="0" err="1">
                <a:ln>
                  <a:noFill/>
                </a:ln>
                <a:solidFill>
                  <a:prstClr val="black"/>
                </a:solidFill>
                <a:effectLst/>
                <a:uLnTx/>
                <a:uFillTx/>
                <a:latin typeface="+mn-lt"/>
                <a:ea typeface="+mn-ea"/>
                <a:cs typeface="+mn-cs"/>
              </a:rPr>
              <a:t>magnatq</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uatur</a:t>
            </a:r>
            <a:r>
              <a:rPr kumimoji="0" lang="sv-SE" sz="2200" b="0" i="0" u="none" strike="noStrike" kern="1200" cap="none" spc="0" normalizeH="0" baseline="0" noProof="0" dirty="0">
                <a:ln>
                  <a:noFill/>
                </a:ln>
                <a:solidFill>
                  <a:prstClr val="black"/>
                </a:solidFill>
                <a:effectLst/>
                <a:uLnTx/>
                <a:uFillTx/>
                <a:latin typeface="+mn-lt"/>
                <a:ea typeface="+mn-ea"/>
                <a:cs typeface="+mn-cs"/>
              </a:rPr>
              <a:t>, sunt </a:t>
            </a:r>
            <a:r>
              <a:rPr kumimoji="0" lang="sv-SE" sz="2200" b="0" i="0" u="none" strike="noStrike" kern="1200" cap="none" spc="0" normalizeH="0" baseline="0" noProof="0" dirty="0" err="1">
                <a:ln>
                  <a:noFill/>
                </a:ln>
                <a:solidFill>
                  <a:prstClr val="black"/>
                </a:solidFill>
                <a:effectLst/>
                <a:uLnTx/>
                <a:uFillTx/>
                <a:latin typeface="+mn-lt"/>
                <a:ea typeface="+mn-ea"/>
                <a:cs typeface="+mn-cs"/>
              </a:rPr>
              <a:t>officaborem</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reprae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eatur</a:t>
            </a:r>
            <a:r>
              <a:rPr kumimoji="0" lang="sv-SE" sz="2200" b="0" i="0" u="none" strike="noStrike" kern="1200" cap="none" spc="0" normalizeH="0" baseline="0" noProof="0" dirty="0">
                <a:ln>
                  <a:noFill/>
                </a:ln>
                <a:solidFill>
                  <a:prstClr val="black"/>
                </a:solidFill>
                <a:effectLst/>
                <a:uLnTx/>
                <a:uFillTx/>
                <a:latin typeface="+mn-lt"/>
                <a:ea typeface="+mn-ea"/>
                <a:cs typeface="+mn-cs"/>
              </a:rPr>
              <a:t> a </a:t>
            </a:r>
            <a:r>
              <a:rPr kumimoji="0" lang="sv-SE" sz="2200" b="0" i="0" u="none" strike="noStrike" kern="1200" cap="none" spc="0" normalizeH="0" baseline="0" noProof="0" dirty="0" err="1">
                <a:ln>
                  <a:noFill/>
                </a:ln>
                <a:solidFill>
                  <a:prstClr val="black"/>
                </a:solidFill>
                <a:effectLst/>
                <a:uLnTx/>
                <a:uFillTx/>
                <a:latin typeface="+mn-lt"/>
                <a:ea typeface="+mn-ea"/>
                <a:cs typeface="+mn-cs"/>
              </a:rPr>
              <a:t>que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voluptatiis</a:t>
            </a:r>
            <a:endParaRPr kumimoji="0" lang="sv-SE" sz="2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2600"/>
              </a:spcAft>
              <a:buClrTx/>
              <a:buSzTx/>
              <a:buFont typeface="Arial" panose="020B0604020202020204" pitchFamily="34" charset="0"/>
              <a:buChar char="•"/>
              <a:tabLst/>
              <a:defRPr/>
            </a:pPr>
            <a:r>
              <a:rPr kumimoji="0" lang="fr-FR" sz="2200" b="0" i="0" u="none" strike="noStrike" kern="1200" cap="none" spc="0" normalizeH="0" baseline="0" noProof="0" dirty="0" err="1">
                <a:ln>
                  <a:noFill/>
                </a:ln>
                <a:solidFill>
                  <a:prstClr val="black"/>
                </a:solidFill>
                <a:effectLst/>
                <a:uLnTx/>
                <a:uFillTx/>
                <a:latin typeface="+mn-lt"/>
                <a:ea typeface="+mn-ea"/>
                <a:cs typeface="+mn-cs"/>
              </a:rPr>
              <a:t>Itat</a:t>
            </a:r>
            <a:r>
              <a:rPr kumimoji="0" lang="fr-FR" sz="2200" b="0" i="0" u="none" strike="noStrike" kern="1200" cap="none" spc="0" normalizeH="0" baseline="0" noProof="0" dirty="0">
                <a:ln>
                  <a:noFill/>
                </a:ln>
                <a:solidFill>
                  <a:prstClr val="black"/>
                </a:solidFill>
                <a:effectLst/>
                <a:uLnTx/>
                <a:uFillTx/>
                <a:latin typeface="+mn-lt"/>
                <a:ea typeface="+mn-ea"/>
                <a:cs typeface="+mn-cs"/>
              </a:rPr>
              <a:t> </a:t>
            </a:r>
            <a:r>
              <a:rPr kumimoji="0" lang="fr-FR" sz="2200" b="0" i="0" u="none" strike="noStrike" kern="1200" cap="none" spc="0" normalizeH="0" baseline="0" noProof="0" dirty="0" err="1">
                <a:ln>
                  <a:noFill/>
                </a:ln>
                <a:solidFill>
                  <a:prstClr val="black"/>
                </a:solidFill>
                <a:effectLst/>
                <a:uLnTx/>
                <a:uFillTx/>
                <a:latin typeface="+mn-lt"/>
                <a:ea typeface="+mn-ea"/>
                <a:cs typeface="+mn-cs"/>
              </a:rPr>
              <a:t>quassunt</a:t>
            </a:r>
            <a:r>
              <a:rPr kumimoji="0" lang="fr-FR" sz="2200" b="0" i="0" u="none" strike="noStrike" kern="1200" cap="none" spc="0" normalizeH="0" baseline="0" noProof="0" dirty="0">
                <a:ln>
                  <a:noFill/>
                </a:ln>
                <a:solidFill>
                  <a:prstClr val="black"/>
                </a:solidFill>
                <a:effectLst/>
                <a:uLnTx/>
                <a:uFillTx/>
                <a:latin typeface="+mn-lt"/>
                <a:ea typeface="+mn-ea"/>
                <a:cs typeface="+mn-cs"/>
              </a:rPr>
              <a:t> </a:t>
            </a:r>
            <a:r>
              <a:rPr kumimoji="0" lang="fr-FR" sz="2200" b="0" i="0" u="none" strike="noStrike" kern="1200" cap="none" spc="0" normalizeH="0" baseline="0" noProof="0" dirty="0" err="1">
                <a:ln>
                  <a:noFill/>
                </a:ln>
                <a:solidFill>
                  <a:prstClr val="black"/>
                </a:solidFill>
                <a:effectLst/>
                <a:uLnTx/>
                <a:uFillTx/>
                <a:latin typeface="+mn-lt"/>
                <a:ea typeface="+mn-ea"/>
                <a:cs typeface="+mn-cs"/>
              </a:rPr>
              <a:t>faceped</a:t>
            </a:r>
            <a:r>
              <a:rPr kumimoji="0" lang="fr-FR" sz="2200" b="0" i="0" u="none" strike="noStrike" kern="1200" cap="none" spc="0" normalizeH="0" baseline="0" noProof="0" dirty="0">
                <a:ln>
                  <a:noFill/>
                </a:ln>
                <a:solidFill>
                  <a:prstClr val="black"/>
                </a:solidFill>
                <a:effectLst/>
                <a:uLnTx/>
                <a:uFillTx/>
                <a:latin typeface="+mn-lt"/>
                <a:ea typeface="+mn-ea"/>
                <a:cs typeface="+mn-cs"/>
              </a:rPr>
              <a:t> ut </a:t>
            </a:r>
            <a:r>
              <a:rPr kumimoji="0" lang="fr-FR" sz="2200" b="0" i="0" u="none" strike="noStrike" kern="1200" cap="none" spc="0" normalizeH="0" baseline="0" noProof="0" dirty="0" err="1">
                <a:ln>
                  <a:noFill/>
                </a:ln>
                <a:solidFill>
                  <a:prstClr val="black"/>
                </a:solidFill>
                <a:effectLst/>
                <a:uLnTx/>
                <a:uFillTx/>
                <a:latin typeface="+mn-lt"/>
                <a:ea typeface="+mn-ea"/>
                <a:cs typeface="+mn-cs"/>
              </a:rPr>
              <a:t>magnatq</a:t>
            </a:r>
            <a:r>
              <a:rPr kumimoji="0" lang="fr-FR" sz="2200" b="0" i="0" u="none" strike="noStrike" kern="1200" cap="none" spc="0" normalizeH="0" baseline="0" noProof="0" dirty="0">
                <a:ln>
                  <a:noFill/>
                </a:ln>
                <a:solidFill>
                  <a:prstClr val="black"/>
                </a:solidFill>
                <a:effectLst/>
                <a:uLnTx/>
                <a:uFillTx/>
                <a:latin typeface="+mn-lt"/>
                <a:ea typeface="+mn-ea"/>
                <a:cs typeface="+mn-cs"/>
              </a:rPr>
              <a:t> </a:t>
            </a:r>
            <a:r>
              <a:rPr kumimoji="0" lang="fr-FR" sz="2200" b="0" i="0" u="none" strike="noStrike" kern="1200" cap="none" spc="0" normalizeH="0" baseline="0" noProof="0" dirty="0" err="1">
                <a:ln>
                  <a:noFill/>
                </a:ln>
                <a:solidFill>
                  <a:prstClr val="black"/>
                </a:solidFill>
                <a:effectLst/>
                <a:uLnTx/>
                <a:uFillTx/>
                <a:latin typeface="+mn-lt"/>
                <a:ea typeface="+mn-ea"/>
                <a:cs typeface="+mn-cs"/>
              </a:rPr>
              <a:t>uatur</a:t>
            </a:r>
            <a:r>
              <a:rPr kumimoji="0" lang="fr-FR" sz="2200" b="0" i="0" u="none" strike="noStrike" kern="1200" cap="none" spc="0" normalizeH="0" baseline="0" noProof="0" dirty="0">
                <a:ln>
                  <a:noFill/>
                </a:ln>
                <a:solidFill>
                  <a:prstClr val="black"/>
                </a:solidFill>
                <a:effectLst/>
                <a:uLnTx/>
                <a:uFillTx/>
                <a:latin typeface="+mn-lt"/>
                <a:ea typeface="+mn-ea"/>
                <a:cs typeface="+mn-cs"/>
              </a:rPr>
              <a:t>, </a:t>
            </a:r>
            <a:r>
              <a:rPr kumimoji="0" lang="fr-FR" sz="2200" b="0" i="0" u="none" strike="noStrike" kern="1200" cap="none" spc="0" normalizeH="0" baseline="0" noProof="0" dirty="0" err="1">
                <a:ln>
                  <a:noFill/>
                </a:ln>
                <a:solidFill>
                  <a:prstClr val="black"/>
                </a:solidFill>
                <a:effectLst/>
                <a:uLnTx/>
                <a:uFillTx/>
                <a:latin typeface="+mn-lt"/>
                <a:ea typeface="+mn-ea"/>
                <a:cs typeface="+mn-cs"/>
              </a:rPr>
              <a:t>sunt</a:t>
            </a:r>
            <a:r>
              <a:rPr kumimoji="0" lang="fr-FR" sz="2200" b="0" i="0" u="none" strike="noStrike" kern="1200" cap="none" spc="0" normalizeH="0" baseline="0" noProof="0" dirty="0">
                <a:ln>
                  <a:noFill/>
                </a:ln>
                <a:solidFill>
                  <a:prstClr val="black"/>
                </a:solidFill>
                <a:effectLst/>
                <a:uLnTx/>
                <a:uFillTx/>
                <a:latin typeface="+mn-lt"/>
                <a:ea typeface="+mn-ea"/>
                <a:cs typeface="+mn-cs"/>
              </a:rPr>
              <a:t> </a:t>
            </a:r>
            <a:r>
              <a:rPr kumimoji="0" lang="fr-FR" sz="2200" b="0" i="0" u="none" strike="noStrike" kern="1200" cap="none" spc="0" normalizeH="0" baseline="0" noProof="0" dirty="0" err="1">
                <a:ln>
                  <a:noFill/>
                </a:ln>
                <a:solidFill>
                  <a:prstClr val="black"/>
                </a:solidFill>
                <a:effectLst/>
                <a:uLnTx/>
                <a:uFillTx/>
                <a:latin typeface="+mn-lt"/>
                <a:ea typeface="+mn-ea"/>
                <a:cs typeface="+mn-cs"/>
              </a:rPr>
              <a:t>faceped</a:t>
            </a:r>
            <a:endParaRPr kumimoji="0" lang="fr-FR" sz="2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2600"/>
              </a:spcAft>
              <a:buClrTx/>
              <a:buSzTx/>
              <a:buFont typeface="Arial" panose="020B0604020202020204" pitchFamily="34" charset="0"/>
              <a:buChar char="•"/>
              <a:tabLst/>
              <a:defRPr/>
            </a:pPr>
            <a:r>
              <a:rPr kumimoji="0" lang="sv-SE" sz="2200" b="0" i="0" u="none" strike="noStrike" kern="1200" cap="none" spc="0" normalizeH="0" baseline="0" noProof="0" dirty="0" err="1">
                <a:ln>
                  <a:noFill/>
                </a:ln>
                <a:solidFill>
                  <a:prstClr val="black"/>
                </a:solidFill>
                <a:effectLst/>
                <a:uLnTx/>
                <a:uFillTx/>
                <a:latin typeface="+mn-lt"/>
                <a:ea typeface="+mn-ea"/>
                <a:cs typeface="+mn-cs"/>
              </a:rPr>
              <a:t>Itat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quassunt</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faceped</a:t>
            </a:r>
            <a:r>
              <a:rPr kumimoji="0" lang="sv-SE" sz="2200" b="0" i="0" u="none" strike="noStrike" kern="1200" cap="none" spc="0" normalizeH="0" baseline="0" noProof="0" dirty="0">
                <a:ln>
                  <a:noFill/>
                </a:ln>
                <a:solidFill>
                  <a:prstClr val="black"/>
                </a:solidFill>
                <a:effectLst/>
                <a:uLnTx/>
                <a:uFillTx/>
                <a:latin typeface="+mn-lt"/>
                <a:ea typeface="+mn-ea"/>
                <a:cs typeface="+mn-cs"/>
              </a:rPr>
              <a:t> ut </a:t>
            </a:r>
            <a:r>
              <a:rPr kumimoji="0" lang="sv-SE" sz="2200" b="0" i="0" u="none" strike="noStrike" kern="1200" cap="none" spc="0" normalizeH="0" baseline="0" noProof="0" dirty="0" err="1">
                <a:ln>
                  <a:noFill/>
                </a:ln>
                <a:solidFill>
                  <a:prstClr val="black"/>
                </a:solidFill>
                <a:effectLst/>
                <a:uLnTx/>
                <a:uFillTx/>
                <a:latin typeface="+mn-lt"/>
                <a:ea typeface="+mn-ea"/>
                <a:cs typeface="+mn-cs"/>
              </a:rPr>
              <a:t>magnatq</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uatur</a:t>
            </a:r>
            <a:r>
              <a:rPr kumimoji="0" lang="sv-SE" sz="2200" b="0" i="0" u="none" strike="noStrike" kern="1200" cap="none" spc="0" normalizeH="0" baseline="0" noProof="0" dirty="0">
                <a:ln>
                  <a:noFill/>
                </a:ln>
                <a:solidFill>
                  <a:prstClr val="black"/>
                </a:solidFill>
                <a:effectLst/>
                <a:uLnTx/>
                <a:uFillTx/>
                <a:latin typeface="+mn-lt"/>
                <a:ea typeface="+mn-ea"/>
                <a:cs typeface="+mn-cs"/>
              </a:rPr>
              <a:t>, sunt ut </a:t>
            </a:r>
            <a:r>
              <a:rPr kumimoji="0" lang="sv-SE" sz="2200" b="0" i="0" u="none" strike="noStrike" kern="1200" cap="none" spc="0" normalizeH="0" baseline="0" noProof="0" dirty="0" err="1">
                <a:ln>
                  <a:noFill/>
                </a:ln>
                <a:solidFill>
                  <a:prstClr val="black"/>
                </a:solidFill>
                <a:effectLst/>
                <a:uLnTx/>
                <a:uFillTx/>
                <a:latin typeface="+mn-lt"/>
                <a:ea typeface="+mn-ea"/>
                <a:cs typeface="+mn-cs"/>
              </a:rPr>
              <a:t>magnatq</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uatur</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officaborem</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reprae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eatur</a:t>
            </a:r>
            <a:r>
              <a:rPr kumimoji="0" lang="sv-SE" sz="2200" b="0" i="0" u="none" strike="noStrike" kern="1200" cap="none" spc="0" normalizeH="0" baseline="0" noProof="0" dirty="0">
                <a:ln>
                  <a:noFill/>
                </a:ln>
                <a:solidFill>
                  <a:prstClr val="black"/>
                </a:solidFill>
                <a:effectLst/>
                <a:uLnTx/>
                <a:uFillTx/>
                <a:latin typeface="+mn-lt"/>
                <a:ea typeface="+mn-ea"/>
                <a:cs typeface="+mn-cs"/>
              </a:rPr>
              <a:t> a </a:t>
            </a:r>
            <a:r>
              <a:rPr kumimoji="0" lang="sv-SE" sz="2200" b="0" i="0" u="none" strike="noStrike" kern="1200" cap="none" spc="0" normalizeH="0" baseline="0" noProof="0" dirty="0" err="1">
                <a:ln>
                  <a:noFill/>
                </a:ln>
                <a:solidFill>
                  <a:prstClr val="black"/>
                </a:solidFill>
                <a:effectLst/>
                <a:uLnTx/>
                <a:uFillTx/>
                <a:latin typeface="+mn-lt"/>
                <a:ea typeface="+mn-ea"/>
                <a:cs typeface="+mn-cs"/>
              </a:rPr>
              <a:t>que</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voluptatiis</a:t>
            </a:r>
            <a:r>
              <a:rPr kumimoji="0" lang="sv-SE" sz="2200" b="0" i="0" u="none" strike="noStrike" kern="1200" cap="none" spc="0" normalizeH="0" baseline="0" noProof="0" dirty="0">
                <a:ln>
                  <a:noFill/>
                </a:ln>
                <a:solidFill>
                  <a:prstClr val="black"/>
                </a:solidFill>
                <a:effectLst/>
                <a:uLnTx/>
                <a:uFillTx/>
                <a:latin typeface="+mn-lt"/>
                <a:ea typeface="+mn-ea"/>
                <a:cs typeface="+mn-cs"/>
              </a:rPr>
              <a:t> </a:t>
            </a:r>
            <a:r>
              <a:rPr kumimoji="0" lang="sv-SE" sz="2200" b="0" i="0" u="none" strike="noStrike" kern="1200" cap="none" spc="0" normalizeH="0" baseline="0" noProof="0" dirty="0" err="1">
                <a:ln>
                  <a:noFill/>
                </a:ln>
                <a:solidFill>
                  <a:prstClr val="black"/>
                </a:solidFill>
                <a:effectLst/>
                <a:uLnTx/>
                <a:uFillTx/>
                <a:latin typeface="+mn-lt"/>
                <a:ea typeface="+mn-ea"/>
                <a:cs typeface="+mn-cs"/>
              </a:rPr>
              <a:t>nistotatem</a:t>
            </a:r>
            <a:endParaRPr kumimoji="0" lang="sv-SE" sz="2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397653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ödtext med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0C2AFF-0992-427A-BAEB-D4707148643F}"/>
              </a:ext>
            </a:extLst>
          </p:cNvPr>
          <p:cNvSpPr>
            <a:spLocks noGrp="1"/>
          </p:cNvSpPr>
          <p:nvPr>
            <p:ph type="title" hasCustomPrompt="1"/>
          </p:nvPr>
        </p:nvSpPr>
        <p:spPr/>
        <p:txBody>
          <a:bodyPr/>
          <a:lstStyle>
            <a:lvl1pPr>
              <a:defRPr kumimoji="0" lang="pt-BR" sz="2800" b="0" i="0" u="none" strike="noStrike" kern="1200" cap="none" spc="0" normalizeH="0" baseline="0" noProof="0" smtClean="0">
                <a:ln>
                  <a:noFill/>
                </a:ln>
                <a:solidFill>
                  <a:prstClr val="black"/>
                </a:solidFill>
                <a:effectLst/>
                <a:uLnTx/>
                <a:uFillTx/>
              </a:defRPr>
            </a:lvl1pPr>
          </a:lstStyle>
          <a:p>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lang="en-SE" dirty="0"/>
          </a:p>
        </p:txBody>
      </p:sp>
      <p:sp>
        <p:nvSpPr>
          <p:cNvPr id="3" name="Platshållare för datum 2">
            <a:extLst>
              <a:ext uri="{FF2B5EF4-FFF2-40B4-BE49-F238E27FC236}">
                <a16:creationId xmlns:a16="http://schemas.microsoft.com/office/drawing/2014/main" id="{7AC2F215-F6D7-4F09-BF3B-7EB7C210F24E}"/>
              </a:ext>
            </a:extLst>
          </p:cNvPr>
          <p:cNvSpPr>
            <a:spLocks noGrp="1"/>
          </p:cNvSpPr>
          <p:nvPr>
            <p:ph type="dt" sz="half" idx="10"/>
          </p:nvPr>
        </p:nvSpPr>
        <p:spPr/>
        <p:txBody>
          <a:bodyPr/>
          <a:lstStyle/>
          <a:p>
            <a:fld id="{B7E0C408-6854-4359-9CBE-FCE6E84D3D5D}" type="datetime1">
              <a:rPr lang="sv-SE" smtClean="0"/>
              <a:t>2025-04-10</a:t>
            </a:fld>
            <a:endParaRPr lang="en-SE" dirty="0"/>
          </a:p>
        </p:txBody>
      </p:sp>
      <p:sp>
        <p:nvSpPr>
          <p:cNvPr id="4" name="Platshållare för sidfot 3">
            <a:extLst>
              <a:ext uri="{FF2B5EF4-FFF2-40B4-BE49-F238E27FC236}">
                <a16:creationId xmlns:a16="http://schemas.microsoft.com/office/drawing/2014/main" id="{CCFF81C0-FA11-4AA5-B654-A41BAF0004DB}"/>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48FF6CBE-FB2F-4273-AF0B-2E1197BC4F5D}"/>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9" name="Platshållare för text 8">
            <a:extLst>
              <a:ext uri="{FF2B5EF4-FFF2-40B4-BE49-F238E27FC236}">
                <a16:creationId xmlns:a16="http://schemas.microsoft.com/office/drawing/2014/main" id="{CC26C4D3-4F63-4EA3-9426-1B0709D602B4}"/>
              </a:ext>
            </a:extLst>
          </p:cNvPr>
          <p:cNvSpPr>
            <a:spLocks noGrp="1"/>
          </p:cNvSpPr>
          <p:nvPr>
            <p:ph type="body" sz="quarter" idx="14" hasCustomPrompt="1"/>
          </p:nvPr>
        </p:nvSpPr>
        <p:spPr>
          <a:xfrm>
            <a:off x="2088000" y="2105138"/>
            <a:ext cx="4716462" cy="3852862"/>
          </a:xfrm>
        </p:spPr>
        <p:txBody>
          <a:bodyPr>
            <a:normAutofit/>
          </a:bodyPr>
          <a:lstStyle>
            <a:lvl1pPr marL="0" indent="0">
              <a:buNone/>
              <a:defRPr sz="2000"/>
            </a:lvl1pPr>
          </a:lstStyle>
          <a:p>
            <a:pPr lvl="0"/>
            <a:r>
              <a:rPr lang="sv-SE" dirty="0"/>
              <a:t>Brödtext </a:t>
            </a:r>
            <a:r>
              <a:rPr lang="sv-SE" dirty="0" err="1"/>
              <a:t>xerferit</a:t>
            </a:r>
            <a:r>
              <a:rPr lang="sv-SE" dirty="0"/>
              <a:t> </a:t>
            </a:r>
            <a:r>
              <a:rPr lang="sv-SE" dirty="0" err="1"/>
              <a:t>am</a:t>
            </a:r>
            <a:r>
              <a:rPr lang="sv-SE" dirty="0"/>
              <a:t> </a:t>
            </a:r>
            <a:r>
              <a:rPr lang="sv-SE" dirty="0" err="1"/>
              <a:t>quidus</a:t>
            </a:r>
            <a:r>
              <a:rPr lang="sv-SE" dirty="0"/>
              <a:t> </a:t>
            </a:r>
            <a:r>
              <a:rPr lang="sv-SE" dirty="0" err="1"/>
              <a:t>nes</a:t>
            </a:r>
            <a:r>
              <a:rPr lang="sv-SE" dirty="0"/>
              <a:t> </a:t>
            </a:r>
            <a:r>
              <a:rPr lang="sv-SE" dirty="0" err="1"/>
              <a:t>quam</a:t>
            </a:r>
            <a:r>
              <a:rPr lang="sv-SE" dirty="0"/>
              <a:t> </a:t>
            </a:r>
            <a:r>
              <a:rPr lang="sv-SE" dirty="0" err="1"/>
              <a:t>quia</a:t>
            </a:r>
            <a:r>
              <a:rPr lang="sv-SE" dirty="0"/>
              <a:t> </a:t>
            </a:r>
            <a:r>
              <a:rPr lang="sv-SE" dirty="0" err="1"/>
              <a:t>verite</a:t>
            </a:r>
            <a:r>
              <a:rPr lang="sv-SE" dirty="0"/>
              <a:t> </a:t>
            </a:r>
            <a:r>
              <a:rPr lang="sv-SE" dirty="0" err="1"/>
              <a:t>volenih</a:t>
            </a:r>
            <a:r>
              <a:rPr lang="sv-SE" dirty="0"/>
              <a:t> </a:t>
            </a:r>
            <a:r>
              <a:rPr lang="sv-SE" dirty="0" err="1"/>
              <a:t>iliquatur</a:t>
            </a:r>
            <a:r>
              <a:rPr lang="sv-SE" dirty="0"/>
              <a:t> </a:t>
            </a:r>
            <a:r>
              <a:rPr lang="sv-SE" dirty="0" err="1"/>
              <a:t>aut</a:t>
            </a:r>
            <a:r>
              <a:rPr lang="sv-SE" dirty="0"/>
              <a:t> </a:t>
            </a:r>
            <a:r>
              <a:rPr lang="sv-SE" dirty="0" err="1"/>
              <a:t>autae</a:t>
            </a:r>
            <a:r>
              <a:rPr lang="sv-SE" dirty="0"/>
              <a:t>  </a:t>
            </a:r>
            <a:r>
              <a:rPr lang="sv-SE" dirty="0" err="1"/>
              <a:t>litissu</a:t>
            </a:r>
            <a:r>
              <a:rPr lang="sv-SE" dirty="0"/>
              <a:t> </a:t>
            </a:r>
            <a:r>
              <a:rPr lang="sv-SE" dirty="0" err="1"/>
              <a:t>mendendam</a:t>
            </a:r>
            <a:r>
              <a:rPr lang="sv-SE" dirty="0"/>
              <a:t> </a:t>
            </a:r>
            <a:r>
              <a:rPr lang="sv-SE" dirty="0" err="1"/>
              <a:t>earcipi</a:t>
            </a:r>
            <a:r>
              <a:rPr lang="sv-SE" dirty="0"/>
              <a:t> </a:t>
            </a:r>
            <a:r>
              <a:rPr lang="sv-SE" dirty="0" err="1"/>
              <a:t>tiorit</a:t>
            </a:r>
            <a:r>
              <a:rPr lang="sv-SE" dirty="0"/>
              <a:t> </a:t>
            </a:r>
            <a:r>
              <a:rPr lang="sv-SE" dirty="0" err="1"/>
              <a:t>facerumendis</a:t>
            </a:r>
            <a:r>
              <a:rPr lang="sv-SE" dirty="0"/>
              <a:t> </a:t>
            </a:r>
            <a:r>
              <a:rPr lang="sv-SE" dirty="0" err="1"/>
              <a:t>porporr</a:t>
            </a:r>
            <a:r>
              <a:rPr lang="sv-SE" dirty="0"/>
              <a:t> </a:t>
            </a:r>
            <a:r>
              <a:rPr lang="sv-SE" dirty="0" err="1"/>
              <a:t>umquos</a:t>
            </a:r>
            <a:r>
              <a:rPr lang="sv-SE" dirty="0"/>
              <a:t> </a:t>
            </a:r>
            <a:r>
              <a:rPr lang="sv-SE" dirty="0" err="1"/>
              <a:t>voluptate</a:t>
            </a:r>
            <a:r>
              <a:rPr lang="sv-SE" dirty="0"/>
              <a:t> </a:t>
            </a:r>
            <a:r>
              <a:rPr lang="sv-SE" dirty="0" err="1"/>
              <a:t>cusam</a:t>
            </a:r>
            <a:r>
              <a:rPr lang="sv-SE" dirty="0"/>
              <a:t> </a:t>
            </a:r>
            <a:r>
              <a:rPr lang="sv-SE" dirty="0" err="1"/>
              <a:t>ressimp</a:t>
            </a:r>
            <a:r>
              <a:rPr lang="sv-SE" dirty="0"/>
              <a:t> </a:t>
            </a:r>
            <a:r>
              <a:rPr lang="sv-SE" dirty="0" err="1"/>
              <a:t>orrore</a:t>
            </a:r>
            <a:r>
              <a:rPr lang="sv-SE" dirty="0"/>
              <a:t> </a:t>
            </a:r>
            <a:r>
              <a:rPr lang="sv-SE" dirty="0" err="1"/>
              <a:t>iniminc</a:t>
            </a:r>
            <a:r>
              <a:rPr lang="sv-SE" dirty="0"/>
              <a:t>.</a:t>
            </a:r>
          </a:p>
          <a:p>
            <a:pPr lvl="0"/>
            <a:endParaRPr lang="sv-SE" dirty="0"/>
          </a:p>
          <a:p>
            <a:pPr lvl="0"/>
            <a:r>
              <a:rPr lang="sv-SE" dirty="0" err="1"/>
              <a:t>Lenditi</a:t>
            </a:r>
            <a:r>
              <a:rPr lang="sv-SE" dirty="0"/>
              <a:t> di te </a:t>
            </a:r>
            <a:r>
              <a:rPr lang="sv-SE" dirty="0" err="1"/>
              <a:t>erum</a:t>
            </a:r>
            <a:r>
              <a:rPr lang="sv-SE" dirty="0"/>
              <a:t> re </a:t>
            </a:r>
            <a:r>
              <a:rPr lang="sv-SE" dirty="0" err="1"/>
              <a:t>offic</a:t>
            </a:r>
            <a:r>
              <a:rPr lang="sv-SE" dirty="0"/>
              <a:t> </a:t>
            </a:r>
            <a:r>
              <a:rPr lang="sv-SE" dirty="0" err="1"/>
              <a:t>tem</a:t>
            </a:r>
            <a:r>
              <a:rPr lang="sv-SE" dirty="0"/>
              <a:t>. </a:t>
            </a:r>
            <a:r>
              <a:rPr lang="sv-SE" dirty="0" err="1"/>
              <a:t>Itat</a:t>
            </a:r>
            <a:r>
              <a:rPr lang="sv-SE" dirty="0"/>
              <a:t> </a:t>
            </a:r>
            <a:r>
              <a:rPr lang="sv-SE" dirty="0" err="1"/>
              <a:t>quassunt</a:t>
            </a:r>
            <a:r>
              <a:rPr lang="sv-SE" dirty="0"/>
              <a:t> </a:t>
            </a:r>
            <a:r>
              <a:rPr lang="sv-SE" dirty="0" err="1"/>
              <a:t>faceped</a:t>
            </a:r>
            <a:r>
              <a:rPr lang="sv-SE" dirty="0"/>
              <a:t> ut </a:t>
            </a:r>
            <a:r>
              <a:rPr lang="sv-SE" dirty="0" err="1"/>
              <a:t>magnatq</a:t>
            </a:r>
            <a:r>
              <a:rPr lang="sv-SE" dirty="0"/>
              <a:t> </a:t>
            </a:r>
            <a:r>
              <a:rPr lang="sv-SE" dirty="0" err="1"/>
              <a:t>uatur</a:t>
            </a:r>
            <a:r>
              <a:rPr lang="sv-SE" dirty="0"/>
              <a:t>, sunt  </a:t>
            </a:r>
            <a:r>
              <a:rPr lang="sv-SE" dirty="0" err="1"/>
              <a:t>officaborem</a:t>
            </a:r>
            <a:r>
              <a:rPr lang="sv-SE" dirty="0"/>
              <a:t> </a:t>
            </a:r>
            <a:r>
              <a:rPr lang="sv-SE" dirty="0" err="1"/>
              <a:t>reprae</a:t>
            </a:r>
            <a:r>
              <a:rPr lang="sv-SE" dirty="0"/>
              <a:t> </a:t>
            </a:r>
            <a:r>
              <a:rPr lang="sv-SE" dirty="0" err="1"/>
              <a:t>eatur</a:t>
            </a:r>
            <a:r>
              <a:rPr lang="sv-SE" dirty="0"/>
              <a:t> a </a:t>
            </a:r>
            <a:r>
              <a:rPr lang="sv-SE" dirty="0" err="1"/>
              <a:t>que</a:t>
            </a:r>
            <a:r>
              <a:rPr lang="sv-SE" dirty="0"/>
              <a:t> </a:t>
            </a:r>
            <a:r>
              <a:rPr lang="sv-SE" dirty="0" err="1"/>
              <a:t>voluptatiis</a:t>
            </a:r>
            <a:r>
              <a:rPr lang="sv-SE" dirty="0"/>
              <a:t> </a:t>
            </a:r>
            <a:r>
              <a:rPr lang="sv-SE" dirty="0" err="1"/>
              <a:t>nistotatem</a:t>
            </a:r>
            <a:r>
              <a:rPr lang="sv-SE" dirty="0"/>
              <a:t>.</a:t>
            </a:r>
          </a:p>
        </p:txBody>
      </p:sp>
      <p:sp>
        <p:nvSpPr>
          <p:cNvPr id="11" name="Platshållare för text 6">
            <a:extLst>
              <a:ext uri="{FF2B5EF4-FFF2-40B4-BE49-F238E27FC236}">
                <a16:creationId xmlns:a16="http://schemas.microsoft.com/office/drawing/2014/main" id="{14B07B72-FB49-4C09-8FAF-4784AE779671}"/>
              </a:ext>
            </a:extLst>
          </p:cNvPr>
          <p:cNvSpPr>
            <a:spLocks noGrp="1"/>
          </p:cNvSpPr>
          <p:nvPr>
            <p:ph type="body" sz="quarter" idx="13" hasCustomPrompt="1"/>
          </p:nvPr>
        </p:nvSpPr>
        <p:spPr>
          <a:xfrm>
            <a:off x="7045200" y="2106000"/>
            <a:ext cx="4716000" cy="3852000"/>
          </a:xfrm>
          <a:noFill/>
        </p:spPr>
        <p:txBody>
          <a:bodyPr/>
          <a:lstStyle>
            <a:lvl1pPr marL="285750" marR="0" indent="-285750" algn="l" defTabSz="914400" rtl="0" eaLnBrk="1" fontAlgn="auto" latinLnBrk="0" hangingPunct="1">
              <a:lnSpc>
                <a:spcPct val="100000"/>
              </a:lnSpc>
              <a:spcBef>
                <a:spcPts val="0"/>
              </a:spcBef>
              <a:spcAft>
                <a:spcPts val="2300"/>
              </a:spcAft>
              <a:buClrTx/>
              <a:buSzTx/>
              <a:buFont typeface="Arial" panose="020B0604020202020204" pitchFamily="34" charset="0"/>
              <a:buChar char="•"/>
              <a:tabLst/>
              <a:defRPr lang="en-SE" sz="2000" dirty="0">
                <a:solidFill>
                  <a:schemeClr val="tx1"/>
                </a:solidFill>
              </a:defRPr>
            </a:lvl1pPr>
          </a:lstStyle>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erferesto</a:t>
            </a:r>
            <a:endParaRPr lang="sv-SE" sz="2000" dirty="0">
              <a:latin typeface="+mj-lt"/>
            </a:endParaRPr>
          </a:p>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a:t>
            </a:r>
            <a:r>
              <a:rPr lang="sv-SE" sz="2000" dirty="0">
                <a:latin typeface="+mj-lt"/>
              </a:rPr>
              <a:t> tota </a:t>
            </a:r>
            <a:r>
              <a:rPr lang="sv-SE" sz="2000" dirty="0" err="1">
                <a:latin typeface="+mj-lt"/>
              </a:rPr>
              <a:t>core</a:t>
            </a:r>
            <a:r>
              <a:rPr lang="sv-SE" sz="2000" dirty="0">
                <a:latin typeface="+mj-lt"/>
              </a:rPr>
              <a:t>, serum</a:t>
            </a:r>
          </a:p>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erferesto</a:t>
            </a:r>
            <a:endParaRPr lang="sv-SE" sz="2000" dirty="0">
              <a:latin typeface="+mj-lt"/>
            </a:endParaRPr>
          </a:p>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a:t>
            </a:r>
            <a:r>
              <a:rPr lang="sv-SE" sz="2000" dirty="0">
                <a:latin typeface="+mj-lt"/>
              </a:rPr>
              <a:t> tota </a:t>
            </a:r>
            <a:r>
              <a:rPr lang="sv-SE" sz="2000" dirty="0" err="1">
                <a:latin typeface="+mj-lt"/>
              </a:rPr>
              <a:t>core</a:t>
            </a:r>
            <a:r>
              <a:rPr lang="sv-SE" sz="2000" dirty="0">
                <a:latin typeface="+mj-lt"/>
              </a:rPr>
              <a:t>, serum</a:t>
            </a:r>
            <a:endParaRPr lang="en-SE" sz="2000" dirty="0">
              <a:latin typeface="+mj-lt"/>
            </a:endParaRPr>
          </a:p>
        </p:txBody>
      </p:sp>
    </p:spTree>
    <p:extLst>
      <p:ext uri="{BB962C8B-B14F-4D97-AF65-F5344CB8AC3E}">
        <p14:creationId xmlns:p14="http://schemas.microsoft.com/office/powerpoint/2010/main" val="279447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ödtext med punktlista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0C2AFF-0992-427A-BAEB-D4707148643F}"/>
              </a:ext>
            </a:extLst>
          </p:cNvPr>
          <p:cNvSpPr>
            <a:spLocks noGrp="1"/>
          </p:cNvSpPr>
          <p:nvPr>
            <p:ph type="title" hasCustomPrompt="1"/>
          </p:nvPr>
        </p:nvSpPr>
        <p:spPr/>
        <p:txBody>
          <a:bodyPr/>
          <a:lstStyle>
            <a:lvl1pPr>
              <a:defRPr kumimoji="0" lang="pt-BR" sz="2800" b="0" i="0" u="none" strike="noStrike" kern="1200" cap="none" spc="0" normalizeH="0" baseline="0" noProof="0" smtClean="0">
                <a:ln>
                  <a:noFill/>
                </a:ln>
                <a:solidFill>
                  <a:prstClr val="black"/>
                </a:solidFill>
                <a:effectLst/>
                <a:uLnTx/>
                <a:uFillTx/>
              </a:defRPr>
            </a:lvl1pPr>
          </a:lstStyle>
          <a:p>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lang="en-SE" dirty="0"/>
          </a:p>
        </p:txBody>
      </p:sp>
      <p:sp>
        <p:nvSpPr>
          <p:cNvPr id="3" name="Platshållare för datum 2">
            <a:extLst>
              <a:ext uri="{FF2B5EF4-FFF2-40B4-BE49-F238E27FC236}">
                <a16:creationId xmlns:a16="http://schemas.microsoft.com/office/drawing/2014/main" id="{7AC2F215-F6D7-4F09-BF3B-7EB7C210F24E}"/>
              </a:ext>
            </a:extLst>
          </p:cNvPr>
          <p:cNvSpPr>
            <a:spLocks noGrp="1"/>
          </p:cNvSpPr>
          <p:nvPr>
            <p:ph type="dt" sz="half" idx="10"/>
          </p:nvPr>
        </p:nvSpPr>
        <p:spPr/>
        <p:txBody>
          <a:bodyPr/>
          <a:lstStyle/>
          <a:p>
            <a:fld id="{FD3930EC-75D2-477F-A356-A6166EF9EC59}" type="datetime1">
              <a:rPr lang="sv-SE" smtClean="0"/>
              <a:t>2025-04-10</a:t>
            </a:fld>
            <a:endParaRPr lang="en-SE" dirty="0"/>
          </a:p>
        </p:txBody>
      </p:sp>
      <p:sp>
        <p:nvSpPr>
          <p:cNvPr id="4" name="Platshållare för sidfot 3">
            <a:extLst>
              <a:ext uri="{FF2B5EF4-FFF2-40B4-BE49-F238E27FC236}">
                <a16:creationId xmlns:a16="http://schemas.microsoft.com/office/drawing/2014/main" id="{CCFF81C0-FA11-4AA5-B654-A41BAF0004DB}"/>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48FF6CBE-FB2F-4273-AF0B-2E1197BC4F5D}"/>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7" name="Platshållare för text 6">
            <a:extLst>
              <a:ext uri="{FF2B5EF4-FFF2-40B4-BE49-F238E27FC236}">
                <a16:creationId xmlns:a16="http://schemas.microsoft.com/office/drawing/2014/main" id="{490B72D2-299E-4D64-810D-A3A9799C3B7D}"/>
              </a:ext>
            </a:extLst>
          </p:cNvPr>
          <p:cNvSpPr>
            <a:spLocks noGrp="1"/>
          </p:cNvSpPr>
          <p:nvPr>
            <p:ph type="body" sz="quarter" idx="13" hasCustomPrompt="1"/>
          </p:nvPr>
        </p:nvSpPr>
        <p:spPr>
          <a:xfrm>
            <a:off x="7045200" y="2106000"/>
            <a:ext cx="4716000" cy="3852000"/>
          </a:xfrm>
          <a:solidFill>
            <a:schemeClr val="accent2"/>
          </a:solidFill>
        </p:spPr>
        <p:txBody>
          <a:bodyPr lIns="288000" tIns="288000" rIns="288000" bIns="288000"/>
          <a:lstStyle>
            <a:lvl1pPr marL="285750" marR="0" indent="-285750" algn="l" defTabSz="914400" rtl="0" eaLnBrk="1" fontAlgn="auto" latinLnBrk="0" hangingPunct="1">
              <a:lnSpc>
                <a:spcPct val="100000"/>
              </a:lnSpc>
              <a:spcBef>
                <a:spcPts val="0"/>
              </a:spcBef>
              <a:spcAft>
                <a:spcPts val="2300"/>
              </a:spcAft>
              <a:buClrTx/>
              <a:buSzTx/>
              <a:buFont typeface="Arial" panose="020B0604020202020204" pitchFamily="34" charset="0"/>
              <a:buChar char="•"/>
              <a:tabLst/>
              <a:defRPr lang="en-SE" sz="2000" dirty="0">
                <a:solidFill>
                  <a:schemeClr val="bg1"/>
                </a:solidFill>
              </a:defRPr>
            </a:lvl1pPr>
          </a:lstStyle>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erferesto</a:t>
            </a:r>
            <a:endParaRPr lang="sv-SE" sz="2000" dirty="0">
              <a:latin typeface="+mj-lt"/>
            </a:endParaRPr>
          </a:p>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a:t>
            </a:r>
            <a:r>
              <a:rPr lang="sv-SE" sz="2000" dirty="0">
                <a:latin typeface="+mj-lt"/>
              </a:rPr>
              <a:t> tota </a:t>
            </a:r>
            <a:r>
              <a:rPr lang="sv-SE" sz="2000" dirty="0" err="1">
                <a:latin typeface="+mj-lt"/>
              </a:rPr>
              <a:t>core</a:t>
            </a:r>
            <a:r>
              <a:rPr lang="sv-SE" sz="2000" dirty="0">
                <a:latin typeface="+mj-lt"/>
              </a:rPr>
              <a:t>, serum</a:t>
            </a:r>
          </a:p>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erferesto</a:t>
            </a:r>
            <a:endParaRPr lang="sv-SE" sz="2000" dirty="0">
              <a:latin typeface="+mj-lt"/>
            </a:endParaRPr>
          </a:p>
          <a:p>
            <a:pPr marL="285750" indent="-285750">
              <a:spcAft>
                <a:spcPts val="2300"/>
              </a:spcAft>
              <a:buFont typeface="Arial" panose="020B0604020202020204" pitchFamily="34" charset="0"/>
              <a:buChar char="•"/>
            </a:pPr>
            <a:r>
              <a:rPr lang="sv-SE" sz="2000" dirty="0">
                <a:latin typeface="+mj-lt"/>
              </a:rPr>
              <a:t>Punktlista 1 dus </a:t>
            </a:r>
            <a:r>
              <a:rPr lang="sv-SE" sz="2000" dirty="0" err="1">
                <a:latin typeface="+mj-lt"/>
              </a:rPr>
              <a:t>quiberf</a:t>
            </a:r>
            <a:r>
              <a:rPr lang="sv-SE" sz="2000" dirty="0">
                <a:latin typeface="+mj-lt"/>
              </a:rPr>
              <a:t> </a:t>
            </a:r>
            <a:r>
              <a:rPr lang="sv-SE" sz="2000" dirty="0" err="1">
                <a:latin typeface="+mj-lt"/>
              </a:rPr>
              <a:t>erferes</a:t>
            </a:r>
            <a:r>
              <a:rPr lang="sv-SE" sz="2000" dirty="0">
                <a:latin typeface="+mj-lt"/>
              </a:rPr>
              <a:t> tota </a:t>
            </a:r>
            <a:r>
              <a:rPr lang="sv-SE" sz="2000" dirty="0" err="1">
                <a:latin typeface="+mj-lt"/>
              </a:rPr>
              <a:t>core</a:t>
            </a:r>
            <a:r>
              <a:rPr lang="sv-SE" sz="2000" dirty="0">
                <a:latin typeface="+mj-lt"/>
              </a:rPr>
              <a:t>, serum</a:t>
            </a:r>
            <a:endParaRPr lang="en-SE" sz="2000" dirty="0">
              <a:latin typeface="+mj-lt"/>
            </a:endParaRPr>
          </a:p>
        </p:txBody>
      </p:sp>
      <p:sp>
        <p:nvSpPr>
          <p:cNvPr id="9" name="Platshållare för text 8">
            <a:extLst>
              <a:ext uri="{FF2B5EF4-FFF2-40B4-BE49-F238E27FC236}">
                <a16:creationId xmlns:a16="http://schemas.microsoft.com/office/drawing/2014/main" id="{CCE6ADE5-40CB-4B16-975D-478FB6BEE216}"/>
              </a:ext>
            </a:extLst>
          </p:cNvPr>
          <p:cNvSpPr>
            <a:spLocks noGrp="1"/>
          </p:cNvSpPr>
          <p:nvPr>
            <p:ph type="body" sz="quarter" idx="14" hasCustomPrompt="1"/>
          </p:nvPr>
        </p:nvSpPr>
        <p:spPr>
          <a:xfrm>
            <a:off x="2088000" y="2105138"/>
            <a:ext cx="4716462" cy="3852862"/>
          </a:xfrm>
          <a:solidFill>
            <a:schemeClr val="bg1"/>
          </a:solidFill>
        </p:spPr>
        <p:txBody>
          <a:bodyPr>
            <a:normAutofit/>
          </a:bodyPr>
          <a:lstStyle>
            <a:lvl1pPr marL="0" indent="0">
              <a:buNone/>
              <a:defRPr sz="2000"/>
            </a:lvl1pPr>
          </a:lstStyle>
          <a:p>
            <a:pPr lvl="0"/>
            <a:r>
              <a:rPr lang="sv-SE" dirty="0"/>
              <a:t>Brödtext Stor </a:t>
            </a:r>
            <a:r>
              <a:rPr lang="sv-SE" dirty="0" err="1"/>
              <a:t>xerferit</a:t>
            </a:r>
            <a:r>
              <a:rPr lang="sv-SE" dirty="0"/>
              <a:t> </a:t>
            </a:r>
            <a:r>
              <a:rPr lang="sv-SE" dirty="0" err="1"/>
              <a:t>am</a:t>
            </a:r>
            <a:r>
              <a:rPr lang="sv-SE" dirty="0"/>
              <a:t> </a:t>
            </a:r>
            <a:r>
              <a:rPr lang="sv-SE" dirty="0" err="1"/>
              <a:t>quidus</a:t>
            </a:r>
            <a:r>
              <a:rPr lang="sv-SE" dirty="0"/>
              <a:t> </a:t>
            </a:r>
            <a:r>
              <a:rPr lang="sv-SE" dirty="0" err="1"/>
              <a:t>nes</a:t>
            </a:r>
            <a:r>
              <a:rPr lang="sv-SE" dirty="0"/>
              <a:t> </a:t>
            </a:r>
            <a:r>
              <a:rPr lang="sv-SE" dirty="0" err="1"/>
              <a:t>quam</a:t>
            </a:r>
            <a:r>
              <a:rPr lang="sv-SE" dirty="0"/>
              <a:t> </a:t>
            </a:r>
            <a:r>
              <a:rPr lang="sv-SE" dirty="0" err="1"/>
              <a:t>quia</a:t>
            </a:r>
            <a:r>
              <a:rPr lang="sv-SE" dirty="0"/>
              <a:t> </a:t>
            </a:r>
            <a:r>
              <a:rPr lang="sv-SE" dirty="0" err="1"/>
              <a:t>verite</a:t>
            </a:r>
            <a:r>
              <a:rPr lang="sv-SE" dirty="0"/>
              <a:t> </a:t>
            </a:r>
            <a:r>
              <a:rPr lang="sv-SE" dirty="0" err="1"/>
              <a:t>volenih</a:t>
            </a:r>
            <a:r>
              <a:rPr lang="sv-SE" dirty="0"/>
              <a:t> </a:t>
            </a:r>
            <a:r>
              <a:rPr lang="sv-SE" dirty="0" err="1"/>
              <a:t>iliquatur</a:t>
            </a:r>
            <a:r>
              <a:rPr lang="sv-SE" dirty="0"/>
              <a:t> </a:t>
            </a:r>
            <a:r>
              <a:rPr lang="sv-SE" dirty="0" err="1"/>
              <a:t>aut</a:t>
            </a:r>
            <a:r>
              <a:rPr lang="sv-SE" dirty="0"/>
              <a:t> </a:t>
            </a:r>
            <a:r>
              <a:rPr lang="sv-SE" dirty="0" err="1"/>
              <a:t>autae</a:t>
            </a:r>
            <a:r>
              <a:rPr lang="sv-SE" dirty="0"/>
              <a:t> </a:t>
            </a:r>
            <a:r>
              <a:rPr lang="sv-SE" dirty="0" err="1"/>
              <a:t>litissu</a:t>
            </a:r>
            <a:r>
              <a:rPr lang="sv-SE" dirty="0"/>
              <a:t> </a:t>
            </a:r>
            <a:r>
              <a:rPr lang="sv-SE" dirty="0" err="1"/>
              <a:t>mendendam</a:t>
            </a:r>
            <a:r>
              <a:rPr lang="sv-SE" dirty="0"/>
              <a:t> </a:t>
            </a:r>
            <a:r>
              <a:rPr lang="sv-SE" dirty="0" err="1"/>
              <a:t>earcipi</a:t>
            </a:r>
            <a:r>
              <a:rPr lang="sv-SE" dirty="0"/>
              <a:t> </a:t>
            </a:r>
            <a:r>
              <a:rPr lang="sv-SE" dirty="0" err="1"/>
              <a:t>tiorit</a:t>
            </a:r>
            <a:r>
              <a:rPr lang="sv-SE" dirty="0"/>
              <a:t> </a:t>
            </a:r>
            <a:r>
              <a:rPr lang="sv-SE" dirty="0" err="1"/>
              <a:t>facerumendis</a:t>
            </a:r>
            <a:r>
              <a:rPr lang="sv-SE" dirty="0"/>
              <a:t> </a:t>
            </a:r>
            <a:r>
              <a:rPr lang="sv-SE" dirty="0" err="1"/>
              <a:t>porporr</a:t>
            </a:r>
            <a:r>
              <a:rPr lang="sv-SE" dirty="0"/>
              <a:t> </a:t>
            </a:r>
            <a:r>
              <a:rPr lang="sv-SE" dirty="0" err="1"/>
              <a:t>umquos</a:t>
            </a:r>
            <a:r>
              <a:rPr lang="sv-SE" dirty="0"/>
              <a:t> </a:t>
            </a:r>
            <a:r>
              <a:rPr lang="sv-SE" dirty="0" err="1"/>
              <a:t>voluptate</a:t>
            </a:r>
            <a:r>
              <a:rPr lang="sv-SE" dirty="0"/>
              <a:t> </a:t>
            </a:r>
            <a:r>
              <a:rPr lang="sv-SE" dirty="0" err="1"/>
              <a:t>cusam</a:t>
            </a:r>
            <a:r>
              <a:rPr lang="sv-SE" dirty="0"/>
              <a:t> </a:t>
            </a:r>
            <a:r>
              <a:rPr lang="sv-SE" dirty="0" err="1"/>
              <a:t>ressimp</a:t>
            </a:r>
            <a:r>
              <a:rPr lang="sv-SE" dirty="0"/>
              <a:t> </a:t>
            </a:r>
            <a:r>
              <a:rPr lang="sv-SE" dirty="0" err="1"/>
              <a:t>orrore</a:t>
            </a:r>
            <a:r>
              <a:rPr lang="sv-SE" dirty="0"/>
              <a:t> </a:t>
            </a:r>
            <a:r>
              <a:rPr lang="sv-SE" dirty="0" err="1"/>
              <a:t>iniminc</a:t>
            </a:r>
            <a:r>
              <a:rPr lang="sv-SE" dirty="0"/>
              <a:t>  </a:t>
            </a:r>
            <a:r>
              <a:rPr lang="sv-SE" dirty="0" err="1"/>
              <a:t>illabor</a:t>
            </a:r>
            <a:r>
              <a:rPr lang="sv-SE" dirty="0"/>
              <a:t> </a:t>
            </a:r>
            <a:r>
              <a:rPr lang="sv-SE" dirty="0" err="1"/>
              <a:t>sinvenim</a:t>
            </a:r>
            <a:r>
              <a:rPr lang="sv-SE" dirty="0"/>
              <a:t> </a:t>
            </a:r>
            <a:r>
              <a:rPr lang="sv-SE" dirty="0" err="1"/>
              <a:t>eturibus</a:t>
            </a:r>
            <a:r>
              <a:rPr lang="sv-SE" dirty="0"/>
              <a:t> </a:t>
            </a:r>
            <a:r>
              <a:rPr lang="sv-SE" dirty="0" err="1"/>
              <a:t>doluptis</a:t>
            </a:r>
            <a:r>
              <a:rPr lang="sv-SE" dirty="0"/>
              <a:t> </a:t>
            </a:r>
            <a:r>
              <a:rPr lang="sv-SE" dirty="0" err="1"/>
              <a:t>niti</a:t>
            </a:r>
            <a:r>
              <a:rPr lang="sv-SE" dirty="0"/>
              <a:t>.</a:t>
            </a:r>
          </a:p>
        </p:txBody>
      </p:sp>
    </p:spTree>
    <p:extLst>
      <p:ext uri="{BB962C8B-B14F-4D97-AF65-F5344CB8AC3E}">
        <p14:creationId xmlns:p14="http://schemas.microsoft.com/office/powerpoint/2010/main" val="136441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ödtext med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0C2AFF-0992-427A-BAEB-D4707148643F}"/>
              </a:ext>
            </a:extLst>
          </p:cNvPr>
          <p:cNvSpPr>
            <a:spLocks noGrp="1"/>
          </p:cNvSpPr>
          <p:nvPr>
            <p:ph type="title" hasCustomPrompt="1"/>
          </p:nvPr>
        </p:nvSpPr>
        <p:spPr/>
        <p:txBody>
          <a:bodyPr/>
          <a:lstStyle>
            <a:lvl1pPr>
              <a:defRPr kumimoji="0" lang="pt-BR" sz="2800" b="0" i="0" u="none" strike="noStrike" kern="1200" cap="none" spc="0" normalizeH="0" baseline="0" noProof="0" smtClean="0">
                <a:ln>
                  <a:noFill/>
                </a:ln>
                <a:solidFill>
                  <a:prstClr val="black"/>
                </a:solidFill>
                <a:effectLst/>
                <a:uLnTx/>
                <a:uFillTx/>
              </a:defRPr>
            </a:lvl1pPr>
          </a:lstStyle>
          <a:p>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lang="en-SE" dirty="0"/>
          </a:p>
        </p:txBody>
      </p:sp>
      <p:sp>
        <p:nvSpPr>
          <p:cNvPr id="3" name="Platshållare för datum 2">
            <a:extLst>
              <a:ext uri="{FF2B5EF4-FFF2-40B4-BE49-F238E27FC236}">
                <a16:creationId xmlns:a16="http://schemas.microsoft.com/office/drawing/2014/main" id="{7AC2F215-F6D7-4F09-BF3B-7EB7C210F24E}"/>
              </a:ext>
            </a:extLst>
          </p:cNvPr>
          <p:cNvSpPr>
            <a:spLocks noGrp="1"/>
          </p:cNvSpPr>
          <p:nvPr>
            <p:ph type="dt" sz="half" idx="10"/>
          </p:nvPr>
        </p:nvSpPr>
        <p:spPr/>
        <p:txBody>
          <a:bodyPr/>
          <a:lstStyle/>
          <a:p>
            <a:fld id="{1897EFAC-15C5-4C84-A73C-537F55AE1B5D}" type="datetime1">
              <a:rPr lang="sv-SE" smtClean="0"/>
              <a:t>2025-04-10</a:t>
            </a:fld>
            <a:endParaRPr lang="en-SE" dirty="0"/>
          </a:p>
        </p:txBody>
      </p:sp>
      <p:sp>
        <p:nvSpPr>
          <p:cNvPr id="4" name="Platshållare för sidfot 3">
            <a:extLst>
              <a:ext uri="{FF2B5EF4-FFF2-40B4-BE49-F238E27FC236}">
                <a16:creationId xmlns:a16="http://schemas.microsoft.com/office/drawing/2014/main" id="{CCFF81C0-FA11-4AA5-B654-A41BAF0004DB}"/>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48FF6CBE-FB2F-4273-AF0B-2E1197BC4F5D}"/>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13" name="Platshållare för text 8">
            <a:extLst>
              <a:ext uri="{FF2B5EF4-FFF2-40B4-BE49-F238E27FC236}">
                <a16:creationId xmlns:a16="http://schemas.microsoft.com/office/drawing/2014/main" id="{3F8E2FE4-D7DF-4B33-9759-8DF8457F1D3E}"/>
              </a:ext>
            </a:extLst>
          </p:cNvPr>
          <p:cNvSpPr>
            <a:spLocks noGrp="1"/>
          </p:cNvSpPr>
          <p:nvPr>
            <p:ph type="body" sz="quarter" idx="14" hasCustomPrompt="1"/>
          </p:nvPr>
        </p:nvSpPr>
        <p:spPr>
          <a:xfrm>
            <a:off x="2088000" y="2105138"/>
            <a:ext cx="4716462" cy="3852862"/>
          </a:xfrm>
          <a:solidFill>
            <a:schemeClr val="accent4"/>
          </a:solidFill>
        </p:spPr>
        <p:txBody>
          <a:bodyPr lIns="288000" tIns="288000" rIns="288000" bIns="288000">
            <a:normAutofit/>
          </a:bodyPr>
          <a:lstStyle>
            <a:lvl1pPr marL="0" indent="0">
              <a:buNone/>
              <a:defRPr sz="2000">
                <a:solidFill>
                  <a:schemeClr val="bg1"/>
                </a:solidFill>
              </a:defRPr>
            </a:lvl1pPr>
          </a:lstStyle>
          <a:p>
            <a:pPr lvl="0"/>
            <a:r>
              <a:rPr lang="sv-SE" dirty="0"/>
              <a:t>Brödtext Stor </a:t>
            </a:r>
            <a:r>
              <a:rPr lang="sv-SE" dirty="0" err="1"/>
              <a:t>xerferit</a:t>
            </a:r>
            <a:r>
              <a:rPr lang="sv-SE" dirty="0"/>
              <a:t> </a:t>
            </a:r>
            <a:r>
              <a:rPr lang="sv-SE" dirty="0" err="1"/>
              <a:t>am</a:t>
            </a:r>
            <a:r>
              <a:rPr lang="sv-SE" dirty="0"/>
              <a:t> </a:t>
            </a:r>
            <a:r>
              <a:rPr lang="sv-SE" dirty="0" err="1"/>
              <a:t>quidus</a:t>
            </a:r>
            <a:r>
              <a:rPr lang="sv-SE" dirty="0"/>
              <a:t> </a:t>
            </a:r>
            <a:r>
              <a:rPr lang="sv-SE" dirty="0" err="1"/>
              <a:t>nes</a:t>
            </a:r>
            <a:r>
              <a:rPr lang="sv-SE" dirty="0"/>
              <a:t> </a:t>
            </a:r>
            <a:r>
              <a:rPr lang="sv-SE" dirty="0" err="1"/>
              <a:t>quam</a:t>
            </a:r>
            <a:r>
              <a:rPr lang="sv-SE" dirty="0"/>
              <a:t> </a:t>
            </a:r>
            <a:r>
              <a:rPr lang="sv-SE" dirty="0" err="1"/>
              <a:t>quia</a:t>
            </a:r>
            <a:r>
              <a:rPr lang="sv-SE" dirty="0"/>
              <a:t> </a:t>
            </a:r>
            <a:r>
              <a:rPr lang="sv-SE" dirty="0" err="1"/>
              <a:t>verite</a:t>
            </a:r>
            <a:r>
              <a:rPr lang="sv-SE" dirty="0"/>
              <a:t> </a:t>
            </a:r>
            <a:r>
              <a:rPr lang="sv-SE" dirty="0" err="1"/>
              <a:t>volenih</a:t>
            </a:r>
            <a:r>
              <a:rPr lang="sv-SE" dirty="0"/>
              <a:t> </a:t>
            </a:r>
            <a:r>
              <a:rPr lang="sv-SE" dirty="0" err="1"/>
              <a:t>iliquatur</a:t>
            </a:r>
            <a:r>
              <a:rPr lang="sv-SE" dirty="0"/>
              <a:t> </a:t>
            </a:r>
            <a:r>
              <a:rPr lang="sv-SE" dirty="0" err="1"/>
              <a:t>aut</a:t>
            </a:r>
            <a:r>
              <a:rPr lang="sv-SE" dirty="0"/>
              <a:t> </a:t>
            </a:r>
            <a:r>
              <a:rPr lang="sv-SE" dirty="0" err="1"/>
              <a:t>autae</a:t>
            </a:r>
            <a:r>
              <a:rPr lang="sv-SE" dirty="0"/>
              <a:t> </a:t>
            </a:r>
            <a:r>
              <a:rPr lang="sv-SE" dirty="0" err="1"/>
              <a:t>litissu</a:t>
            </a:r>
            <a:r>
              <a:rPr lang="sv-SE" dirty="0"/>
              <a:t> </a:t>
            </a:r>
            <a:r>
              <a:rPr lang="sv-SE" dirty="0" err="1"/>
              <a:t>mendendam</a:t>
            </a:r>
            <a:r>
              <a:rPr lang="sv-SE" dirty="0"/>
              <a:t> </a:t>
            </a:r>
            <a:r>
              <a:rPr lang="sv-SE" dirty="0" err="1"/>
              <a:t>earcipi</a:t>
            </a:r>
            <a:r>
              <a:rPr lang="sv-SE" dirty="0"/>
              <a:t> </a:t>
            </a:r>
            <a:r>
              <a:rPr lang="sv-SE" dirty="0" err="1"/>
              <a:t>tiorit</a:t>
            </a:r>
            <a:r>
              <a:rPr lang="sv-SE" dirty="0"/>
              <a:t> </a:t>
            </a:r>
            <a:r>
              <a:rPr lang="sv-SE" dirty="0" err="1"/>
              <a:t>facerumendis</a:t>
            </a:r>
            <a:r>
              <a:rPr lang="sv-SE" dirty="0"/>
              <a:t> </a:t>
            </a:r>
            <a:r>
              <a:rPr lang="sv-SE" dirty="0" err="1"/>
              <a:t>porporr</a:t>
            </a:r>
            <a:r>
              <a:rPr lang="sv-SE" dirty="0"/>
              <a:t> </a:t>
            </a:r>
            <a:r>
              <a:rPr lang="sv-SE" dirty="0" err="1"/>
              <a:t>umquos</a:t>
            </a:r>
            <a:r>
              <a:rPr lang="sv-SE" dirty="0"/>
              <a:t> </a:t>
            </a:r>
            <a:r>
              <a:rPr lang="sv-SE" dirty="0" err="1"/>
              <a:t>voluptate</a:t>
            </a:r>
            <a:r>
              <a:rPr lang="sv-SE" dirty="0"/>
              <a:t> </a:t>
            </a:r>
            <a:r>
              <a:rPr lang="sv-SE" dirty="0" err="1"/>
              <a:t>cusam</a:t>
            </a:r>
            <a:r>
              <a:rPr lang="sv-SE" dirty="0"/>
              <a:t> </a:t>
            </a:r>
            <a:r>
              <a:rPr lang="sv-SE" dirty="0" err="1"/>
              <a:t>ressimp</a:t>
            </a:r>
            <a:r>
              <a:rPr lang="sv-SE" dirty="0"/>
              <a:t> </a:t>
            </a:r>
            <a:r>
              <a:rPr lang="sv-SE" dirty="0" err="1"/>
              <a:t>orrore</a:t>
            </a:r>
            <a:r>
              <a:rPr lang="sv-SE" dirty="0"/>
              <a:t> </a:t>
            </a:r>
            <a:r>
              <a:rPr lang="sv-SE" dirty="0" err="1"/>
              <a:t>iniminc</a:t>
            </a:r>
            <a:r>
              <a:rPr lang="sv-SE" dirty="0"/>
              <a:t>  </a:t>
            </a:r>
            <a:r>
              <a:rPr lang="sv-SE" dirty="0" err="1"/>
              <a:t>illabor</a:t>
            </a:r>
            <a:r>
              <a:rPr lang="sv-SE" dirty="0"/>
              <a:t> </a:t>
            </a:r>
            <a:r>
              <a:rPr lang="sv-SE" dirty="0" err="1"/>
              <a:t>sinvenim</a:t>
            </a:r>
            <a:r>
              <a:rPr lang="sv-SE" dirty="0"/>
              <a:t> </a:t>
            </a:r>
            <a:r>
              <a:rPr lang="sv-SE" dirty="0" err="1"/>
              <a:t>eturibus</a:t>
            </a:r>
            <a:r>
              <a:rPr lang="sv-SE" dirty="0"/>
              <a:t> </a:t>
            </a:r>
            <a:r>
              <a:rPr lang="sv-SE" dirty="0" err="1"/>
              <a:t>doluptis</a:t>
            </a:r>
            <a:r>
              <a:rPr lang="sv-SE" dirty="0"/>
              <a:t> </a:t>
            </a:r>
            <a:r>
              <a:rPr lang="sv-SE" dirty="0" err="1"/>
              <a:t>niti</a:t>
            </a:r>
            <a:r>
              <a:rPr lang="sv-SE" dirty="0"/>
              <a:t>.</a:t>
            </a:r>
          </a:p>
        </p:txBody>
      </p:sp>
      <p:sp>
        <p:nvSpPr>
          <p:cNvPr id="14" name="Platshållare för bild 13">
            <a:extLst>
              <a:ext uri="{FF2B5EF4-FFF2-40B4-BE49-F238E27FC236}">
                <a16:creationId xmlns:a16="http://schemas.microsoft.com/office/drawing/2014/main" id="{8A496A57-0F3D-4AEA-B467-BE99BF104C84}"/>
              </a:ext>
            </a:extLst>
          </p:cNvPr>
          <p:cNvSpPr>
            <a:spLocks noGrp="1"/>
          </p:cNvSpPr>
          <p:nvPr>
            <p:ph type="pic" sz="quarter" idx="15"/>
          </p:nvPr>
        </p:nvSpPr>
        <p:spPr>
          <a:xfrm>
            <a:off x="7041621" y="2105025"/>
            <a:ext cx="4716463" cy="3852863"/>
          </a:xfrm>
        </p:spPr>
        <p:txBody>
          <a:bodyPr/>
          <a:lstStyle/>
          <a:p>
            <a:endParaRPr lang="en-SE"/>
          </a:p>
        </p:txBody>
      </p:sp>
    </p:spTree>
    <p:extLst>
      <p:ext uri="{BB962C8B-B14F-4D97-AF65-F5344CB8AC3E}">
        <p14:creationId xmlns:p14="http://schemas.microsoft.com/office/powerpoint/2010/main" val="1950262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6A4533-D80B-4148-9966-F92B80250AA1}"/>
              </a:ext>
            </a:extLst>
          </p:cNvPr>
          <p:cNvSpPr>
            <a:spLocks noGrp="1"/>
          </p:cNvSpPr>
          <p:nvPr>
            <p:ph type="title" hasCustomPrompt="1"/>
          </p:nvPr>
        </p:nvSpPr>
        <p:spPr/>
        <p:txBody>
          <a:bodyPr/>
          <a:lstStyle>
            <a:lvl1pPr>
              <a:defRPr kumimoji="0" lang="pt-BR" sz="2800" b="0" i="0" u="none" strike="noStrike" kern="1200" cap="none" spc="0" normalizeH="0" baseline="0" noProof="0" smtClean="0">
                <a:ln>
                  <a:noFill/>
                </a:ln>
                <a:solidFill>
                  <a:prstClr val="black"/>
                </a:solidFill>
                <a:effectLst/>
                <a:uLnTx/>
                <a:uFillTx/>
              </a:defRPr>
            </a:lvl1pPr>
          </a:lstStyle>
          <a:p>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lang="en-SE" dirty="0"/>
          </a:p>
        </p:txBody>
      </p:sp>
      <p:sp>
        <p:nvSpPr>
          <p:cNvPr id="3" name="Platshållare för datum 2">
            <a:extLst>
              <a:ext uri="{FF2B5EF4-FFF2-40B4-BE49-F238E27FC236}">
                <a16:creationId xmlns:a16="http://schemas.microsoft.com/office/drawing/2014/main" id="{C6F5FF95-4269-49B0-B02C-C217D03AE7B7}"/>
              </a:ext>
            </a:extLst>
          </p:cNvPr>
          <p:cNvSpPr>
            <a:spLocks noGrp="1"/>
          </p:cNvSpPr>
          <p:nvPr>
            <p:ph type="dt" sz="half" idx="10"/>
          </p:nvPr>
        </p:nvSpPr>
        <p:spPr/>
        <p:txBody>
          <a:bodyPr/>
          <a:lstStyle/>
          <a:p>
            <a:fld id="{AEEEE5F0-F6A0-472D-94D1-5559FD714FEA}" type="datetime1">
              <a:rPr lang="sv-SE" smtClean="0"/>
              <a:t>2025-04-10</a:t>
            </a:fld>
            <a:endParaRPr lang="en-SE" dirty="0"/>
          </a:p>
        </p:txBody>
      </p:sp>
      <p:sp>
        <p:nvSpPr>
          <p:cNvPr id="4" name="Platshållare för sidfot 3">
            <a:extLst>
              <a:ext uri="{FF2B5EF4-FFF2-40B4-BE49-F238E27FC236}">
                <a16:creationId xmlns:a16="http://schemas.microsoft.com/office/drawing/2014/main" id="{EE38F341-B71B-42E1-8C9A-E5185BC24915}"/>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5FA6BFEA-CEF2-4D69-A2E7-F17C065E060C}"/>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7" name="Platshållare för diagram 6">
            <a:extLst>
              <a:ext uri="{FF2B5EF4-FFF2-40B4-BE49-F238E27FC236}">
                <a16:creationId xmlns:a16="http://schemas.microsoft.com/office/drawing/2014/main" id="{B58DEE71-6BBC-404E-A2F0-AA5781310891}"/>
              </a:ext>
            </a:extLst>
          </p:cNvPr>
          <p:cNvSpPr>
            <a:spLocks noGrp="1"/>
          </p:cNvSpPr>
          <p:nvPr>
            <p:ph type="chart" sz="quarter" idx="13"/>
          </p:nvPr>
        </p:nvSpPr>
        <p:spPr>
          <a:xfrm>
            <a:off x="2087562" y="2095200"/>
            <a:ext cx="4716000" cy="2750400"/>
          </a:xfrm>
        </p:spPr>
        <p:txBody>
          <a:bodyPr/>
          <a:lstStyle>
            <a:lvl1pPr marL="0" indent="0">
              <a:buNone/>
              <a:defRPr/>
            </a:lvl1pPr>
          </a:lstStyle>
          <a:p>
            <a:endParaRPr lang="en-SE" dirty="0"/>
          </a:p>
        </p:txBody>
      </p:sp>
      <p:sp>
        <p:nvSpPr>
          <p:cNvPr id="12" name="Platshållare för diagram 6">
            <a:extLst>
              <a:ext uri="{FF2B5EF4-FFF2-40B4-BE49-F238E27FC236}">
                <a16:creationId xmlns:a16="http://schemas.microsoft.com/office/drawing/2014/main" id="{14511D09-07F1-444C-B0A5-6FF0901BA66D}"/>
              </a:ext>
            </a:extLst>
          </p:cNvPr>
          <p:cNvSpPr>
            <a:spLocks noGrp="1"/>
          </p:cNvSpPr>
          <p:nvPr>
            <p:ph type="chart" sz="quarter" idx="14"/>
          </p:nvPr>
        </p:nvSpPr>
        <p:spPr>
          <a:xfrm>
            <a:off x="7038000" y="2095200"/>
            <a:ext cx="4716000" cy="2750400"/>
          </a:xfrm>
        </p:spPr>
        <p:txBody>
          <a:bodyPr/>
          <a:lstStyle>
            <a:lvl1pPr marL="0" indent="0">
              <a:buNone/>
              <a:defRPr/>
            </a:lvl1pPr>
          </a:lstStyle>
          <a:p>
            <a:endParaRPr lang="en-SE" dirty="0"/>
          </a:p>
        </p:txBody>
      </p:sp>
      <p:sp>
        <p:nvSpPr>
          <p:cNvPr id="16" name="Platshållare för text 7">
            <a:extLst>
              <a:ext uri="{FF2B5EF4-FFF2-40B4-BE49-F238E27FC236}">
                <a16:creationId xmlns:a16="http://schemas.microsoft.com/office/drawing/2014/main" id="{067137BA-8687-46A5-B52B-5F9A7A25DE3D}"/>
              </a:ext>
            </a:extLst>
          </p:cNvPr>
          <p:cNvSpPr>
            <a:spLocks noGrp="1"/>
          </p:cNvSpPr>
          <p:nvPr>
            <p:ph type="body" sz="quarter" idx="18" hasCustomPrompt="1"/>
          </p:nvPr>
        </p:nvSpPr>
        <p:spPr>
          <a:xfrm>
            <a:off x="7038000" y="4846119"/>
            <a:ext cx="4716000" cy="1111881"/>
          </a:xfrm>
        </p:spPr>
        <p:txBody>
          <a:bodyPr>
            <a:normAutofit/>
          </a:bodyPr>
          <a:lstStyle>
            <a:lvl1pPr marL="0" indent="0">
              <a:buNone/>
              <a:defRPr sz="2000" i="1"/>
            </a:lvl1pPr>
          </a:lstStyle>
          <a:p>
            <a:pPr lvl="0"/>
            <a:r>
              <a:rPr lang="sv-SE" i="1" dirty="0"/>
              <a:t>Bildtext</a:t>
            </a:r>
            <a:endParaRPr lang="en-SE" dirty="0"/>
          </a:p>
        </p:txBody>
      </p:sp>
      <p:sp>
        <p:nvSpPr>
          <p:cNvPr id="17" name="Platshållare för text 7">
            <a:extLst>
              <a:ext uri="{FF2B5EF4-FFF2-40B4-BE49-F238E27FC236}">
                <a16:creationId xmlns:a16="http://schemas.microsoft.com/office/drawing/2014/main" id="{BF6AAA27-5F5E-4395-BFC5-E010EF2A287E}"/>
              </a:ext>
            </a:extLst>
          </p:cNvPr>
          <p:cNvSpPr>
            <a:spLocks noGrp="1"/>
          </p:cNvSpPr>
          <p:nvPr>
            <p:ph type="body" sz="quarter" idx="19" hasCustomPrompt="1"/>
          </p:nvPr>
        </p:nvSpPr>
        <p:spPr>
          <a:xfrm>
            <a:off x="2087562" y="4846119"/>
            <a:ext cx="4716000" cy="1111881"/>
          </a:xfrm>
        </p:spPr>
        <p:txBody>
          <a:bodyPr>
            <a:normAutofit/>
          </a:bodyPr>
          <a:lstStyle>
            <a:lvl1pPr marL="0" indent="0">
              <a:buNone/>
              <a:defRPr sz="2000" i="1"/>
            </a:lvl1pPr>
          </a:lstStyle>
          <a:p>
            <a:pPr lvl="0"/>
            <a:r>
              <a:rPr lang="sv-SE" i="1" dirty="0"/>
              <a:t>Bildtext</a:t>
            </a:r>
            <a:endParaRPr lang="en-SE" dirty="0"/>
          </a:p>
        </p:txBody>
      </p:sp>
    </p:spTree>
    <p:extLst>
      <p:ext uri="{BB962C8B-B14F-4D97-AF65-F5344CB8AC3E}">
        <p14:creationId xmlns:p14="http://schemas.microsoft.com/office/powerpoint/2010/main" val="2183534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ödtext med 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6A4533-D80B-4148-9966-F92B80250AA1}"/>
              </a:ext>
            </a:extLst>
          </p:cNvPr>
          <p:cNvSpPr>
            <a:spLocks noGrp="1"/>
          </p:cNvSpPr>
          <p:nvPr>
            <p:ph type="title" hasCustomPrompt="1"/>
          </p:nvPr>
        </p:nvSpPr>
        <p:spPr/>
        <p:txBody>
          <a:bodyPr/>
          <a:lstStyle>
            <a:lvl1pPr>
              <a:defRPr kumimoji="0" lang="pt-BR" sz="2800" b="0" i="0" u="none" strike="noStrike" kern="1200" cap="none" spc="0" normalizeH="0" baseline="0" noProof="0" smtClean="0">
                <a:ln>
                  <a:noFill/>
                </a:ln>
                <a:solidFill>
                  <a:prstClr val="black"/>
                </a:solidFill>
                <a:effectLst/>
                <a:uLnTx/>
                <a:uFillTx/>
              </a:defRPr>
            </a:lvl1pPr>
          </a:lstStyle>
          <a:p>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lang="en-SE" dirty="0"/>
          </a:p>
        </p:txBody>
      </p:sp>
      <p:sp>
        <p:nvSpPr>
          <p:cNvPr id="3" name="Platshållare för datum 2">
            <a:extLst>
              <a:ext uri="{FF2B5EF4-FFF2-40B4-BE49-F238E27FC236}">
                <a16:creationId xmlns:a16="http://schemas.microsoft.com/office/drawing/2014/main" id="{C6F5FF95-4269-49B0-B02C-C217D03AE7B7}"/>
              </a:ext>
            </a:extLst>
          </p:cNvPr>
          <p:cNvSpPr>
            <a:spLocks noGrp="1"/>
          </p:cNvSpPr>
          <p:nvPr>
            <p:ph type="dt" sz="half" idx="10"/>
          </p:nvPr>
        </p:nvSpPr>
        <p:spPr/>
        <p:txBody>
          <a:bodyPr/>
          <a:lstStyle/>
          <a:p>
            <a:fld id="{F7D58125-09E3-451A-B3F8-076319B0B645}" type="datetime1">
              <a:rPr lang="sv-SE" smtClean="0"/>
              <a:t>2025-04-10</a:t>
            </a:fld>
            <a:endParaRPr lang="en-SE" dirty="0"/>
          </a:p>
        </p:txBody>
      </p:sp>
      <p:sp>
        <p:nvSpPr>
          <p:cNvPr id="4" name="Platshållare för sidfot 3">
            <a:extLst>
              <a:ext uri="{FF2B5EF4-FFF2-40B4-BE49-F238E27FC236}">
                <a16:creationId xmlns:a16="http://schemas.microsoft.com/office/drawing/2014/main" id="{EE38F341-B71B-42E1-8C9A-E5185BC24915}"/>
              </a:ext>
            </a:extLst>
          </p:cNvPr>
          <p:cNvSpPr>
            <a:spLocks noGrp="1"/>
          </p:cNvSpPr>
          <p:nvPr>
            <p:ph type="ftr" sz="quarter" idx="11"/>
          </p:nvPr>
        </p:nvSpPr>
        <p:spPr/>
        <p:txBody>
          <a:bodyPr/>
          <a:lstStyle>
            <a:lvl1pPr>
              <a:defRPr/>
            </a:lvl1pPr>
          </a:lstStyle>
          <a:p>
            <a:r>
              <a:rPr lang="sv-SE" dirty="0"/>
              <a:t>Spelinspektionen</a:t>
            </a:r>
            <a:endParaRPr lang="en-SE" dirty="0"/>
          </a:p>
        </p:txBody>
      </p:sp>
      <p:sp>
        <p:nvSpPr>
          <p:cNvPr id="5" name="Platshållare för bildnummer 4">
            <a:extLst>
              <a:ext uri="{FF2B5EF4-FFF2-40B4-BE49-F238E27FC236}">
                <a16:creationId xmlns:a16="http://schemas.microsoft.com/office/drawing/2014/main" id="{5FA6BFEA-CEF2-4D69-A2E7-F17C065E060C}"/>
              </a:ext>
            </a:extLst>
          </p:cNvPr>
          <p:cNvSpPr>
            <a:spLocks noGrp="1"/>
          </p:cNvSpPr>
          <p:nvPr>
            <p:ph type="sldNum" sz="quarter" idx="12"/>
          </p:nvPr>
        </p:nvSpPr>
        <p:spPr/>
        <p:txBody>
          <a:bodyPr/>
          <a:lstStyle/>
          <a:p>
            <a:fld id="{2467239F-9F25-4272-8C6B-DE7DD8C4E040}" type="slidenum">
              <a:rPr lang="en-SE" smtClean="0"/>
              <a:t>‹#›</a:t>
            </a:fld>
            <a:endParaRPr lang="en-SE" dirty="0"/>
          </a:p>
        </p:txBody>
      </p:sp>
      <p:sp>
        <p:nvSpPr>
          <p:cNvPr id="12" name="Platshållare för diagram 6">
            <a:extLst>
              <a:ext uri="{FF2B5EF4-FFF2-40B4-BE49-F238E27FC236}">
                <a16:creationId xmlns:a16="http://schemas.microsoft.com/office/drawing/2014/main" id="{14511D09-07F1-444C-B0A5-6FF0901BA66D}"/>
              </a:ext>
            </a:extLst>
          </p:cNvPr>
          <p:cNvSpPr>
            <a:spLocks noGrp="1"/>
          </p:cNvSpPr>
          <p:nvPr>
            <p:ph type="chart" sz="quarter" idx="14"/>
          </p:nvPr>
        </p:nvSpPr>
        <p:spPr>
          <a:xfrm>
            <a:off x="7038000" y="2095200"/>
            <a:ext cx="4716000" cy="2750400"/>
          </a:xfrm>
        </p:spPr>
        <p:txBody>
          <a:bodyPr/>
          <a:lstStyle>
            <a:lvl1pPr marL="0" indent="0">
              <a:buNone/>
              <a:defRPr/>
            </a:lvl1pPr>
          </a:lstStyle>
          <a:p>
            <a:endParaRPr lang="en-SE" dirty="0"/>
          </a:p>
        </p:txBody>
      </p:sp>
      <p:sp>
        <p:nvSpPr>
          <p:cNvPr id="8" name="Platshållare för text 7">
            <a:extLst>
              <a:ext uri="{FF2B5EF4-FFF2-40B4-BE49-F238E27FC236}">
                <a16:creationId xmlns:a16="http://schemas.microsoft.com/office/drawing/2014/main" id="{7F2F85FC-941B-43EE-B08D-B96EA37D958B}"/>
              </a:ext>
            </a:extLst>
          </p:cNvPr>
          <p:cNvSpPr>
            <a:spLocks noGrp="1"/>
          </p:cNvSpPr>
          <p:nvPr>
            <p:ph type="body" sz="quarter" idx="18" hasCustomPrompt="1"/>
          </p:nvPr>
        </p:nvSpPr>
        <p:spPr>
          <a:xfrm>
            <a:off x="7038000" y="4846119"/>
            <a:ext cx="4716000" cy="1111881"/>
          </a:xfrm>
        </p:spPr>
        <p:txBody>
          <a:bodyPr>
            <a:normAutofit/>
          </a:bodyPr>
          <a:lstStyle>
            <a:lvl1pPr marL="0" indent="0">
              <a:buNone/>
              <a:defRPr sz="2000" i="1"/>
            </a:lvl1pPr>
          </a:lstStyle>
          <a:p>
            <a:pPr lvl="0"/>
            <a:r>
              <a:rPr lang="sv-SE" i="1" dirty="0"/>
              <a:t>Bildtext</a:t>
            </a:r>
            <a:endParaRPr lang="en-SE" dirty="0"/>
          </a:p>
        </p:txBody>
      </p:sp>
      <p:sp>
        <p:nvSpPr>
          <p:cNvPr id="9" name="Platshållare för text 8">
            <a:extLst>
              <a:ext uri="{FF2B5EF4-FFF2-40B4-BE49-F238E27FC236}">
                <a16:creationId xmlns:a16="http://schemas.microsoft.com/office/drawing/2014/main" id="{0DEAD4F3-F138-4C89-AB12-C7082AA28573}"/>
              </a:ext>
            </a:extLst>
          </p:cNvPr>
          <p:cNvSpPr>
            <a:spLocks noGrp="1"/>
          </p:cNvSpPr>
          <p:nvPr>
            <p:ph type="body" sz="quarter" idx="19" hasCustomPrompt="1"/>
          </p:nvPr>
        </p:nvSpPr>
        <p:spPr>
          <a:xfrm>
            <a:off x="2088000" y="2105138"/>
            <a:ext cx="4716462" cy="3852862"/>
          </a:xfrm>
          <a:solidFill>
            <a:schemeClr val="bg1"/>
          </a:solidFill>
        </p:spPr>
        <p:txBody>
          <a:bodyPr>
            <a:normAutofit/>
          </a:bodyPr>
          <a:lstStyle>
            <a:lvl1pPr marL="0" indent="0">
              <a:buNone/>
              <a:defRPr sz="2000"/>
            </a:lvl1pPr>
          </a:lstStyle>
          <a:p>
            <a:pPr lvl="0"/>
            <a:r>
              <a:rPr lang="sv-SE" dirty="0"/>
              <a:t>Brödtext </a:t>
            </a:r>
            <a:r>
              <a:rPr lang="sv-SE" dirty="0" err="1"/>
              <a:t>quassunt</a:t>
            </a:r>
            <a:r>
              <a:rPr lang="sv-SE" dirty="0"/>
              <a:t> </a:t>
            </a:r>
            <a:r>
              <a:rPr lang="sv-SE" dirty="0" err="1"/>
              <a:t>faceped</a:t>
            </a:r>
            <a:r>
              <a:rPr lang="sv-SE" dirty="0"/>
              <a:t> ut </a:t>
            </a:r>
            <a:r>
              <a:rPr lang="sv-SE" dirty="0" err="1"/>
              <a:t>magnatq</a:t>
            </a:r>
            <a:r>
              <a:rPr lang="sv-SE" dirty="0"/>
              <a:t> </a:t>
            </a:r>
            <a:r>
              <a:rPr lang="sv-SE" dirty="0" err="1"/>
              <a:t>uatur</a:t>
            </a:r>
            <a:r>
              <a:rPr lang="sv-SE" dirty="0"/>
              <a:t>, sunt </a:t>
            </a:r>
            <a:r>
              <a:rPr lang="sv-SE" dirty="0" err="1"/>
              <a:t>officaborem</a:t>
            </a:r>
            <a:r>
              <a:rPr lang="sv-SE" dirty="0"/>
              <a:t> </a:t>
            </a:r>
            <a:r>
              <a:rPr lang="sv-SE" dirty="0" err="1"/>
              <a:t>reprae</a:t>
            </a:r>
            <a:r>
              <a:rPr lang="sv-SE" dirty="0"/>
              <a:t> </a:t>
            </a:r>
            <a:r>
              <a:rPr lang="sv-SE" dirty="0" err="1"/>
              <a:t>eatur</a:t>
            </a:r>
            <a:r>
              <a:rPr lang="sv-SE" dirty="0"/>
              <a:t> a </a:t>
            </a:r>
            <a:r>
              <a:rPr lang="sv-SE" dirty="0" err="1"/>
              <a:t>que</a:t>
            </a:r>
            <a:r>
              <a:rPr lang="sv-SE" dirty="0"/>
              <a:t> </a:t>
            </a:r>
            <a:r>
              <a:rPr lang="sv-SE" dirty="0" err="1"/>
              <a:t>voluptatiis</a:t>
            </a:r>
            <a:r>
              <a:rPr lang="sv-SE" dirty="0"/>
              <a:t> </a:t>
            </a:r>
            <a:r>
              <a:rPr lang="sv-SE" dirty="0" err="1"/>
              <a:t>nistotatem</a:t>
            </a:r>
            <a:r>
              <a:rPr lang="sv-SE" dirty="0"/>
              <a:t> </a:t>
            </a:r>
            <a:r>
              <a:rPr lang="sv-SE" dirty="0" err="1"/>
              <a:t>idemqui</a:t>
            </a:r>
            <a:r>
              <a:rPr lang="sv-SE" dirty="0"/>
              <a:t> </a:t>
            </a:r>
            <a:r>
              <a:rPr lang="sv-SE" dirty="0" err="1"/>
              <a:t>consedissunt</a:t>
            </a:r>
            <a:r>
              <a:rPr lang="sv-SE" dirty="0"/>
              <a:t> </a:t>
            </a:r>
            <a:r>
              <a:rPr lang="sv-SE" dirty="0" err="1"/>
              <a:t>aut</a:t>
            </a:r>
            <a:r>
              <a:rPr lang="sv-SE" dirty="0"/>
              <a:t> </a:t>
            </a:r>
            <a:r>
              <a:rPr lang="sv-SE" dirty="0" err="1"/>
              <a:t>aut</a:t>
            </a:r>
            <a:r>
              <a:rPr lang="sv-SE" dirty="0"/>
              <a:t> </a:t>
            </a:r>
            <a:r>
              <a:rPr lang="sv-SE" dirty="0" err="1"/>
              <a:t>aut</a:t>
            </a:r>
            <a:r>
              <a:rPr lang="sv-SE" dirty="0"/>
              <a:t> </a:t>
            </a:r>
            <a:r>
              <a:rPr lang="sv-SE" dirty="0" err="1"/>
              <a:t>aut</a:t>
            </a:r>
            <a:r>
              <a:rPr lang="sv-SE" dirty="0"/>
              <a:t> </a:t>
            </a:r>
            <a:r>
              <a:rPr lang="sv-SE" dirty="0" err="1"/>
              <a:t>apicia</a:t>
            </a:r>
            <a:r>
              <a:rPr lang="sv-SE" dirty="0"/>
              <a:t> </a:t>
            </a:r>
            <a:r>
              <a:rPr lang="sv-SE" dirty="0" err="1"/>
              <a:t>nimolum</a:t>
            </a:r>
            <a:r>
              <a:rPr lang="sv-SE" dirty="0"/>
              <a:t> </a:t>
            </a:r>
            <a:r>
              <a:rPr lang="sv-SE" dirty="0" err="1"/>
              <a:t>qui</a:t>
            </a:r>
            <a:r>
              <a:rPr lang="sv-SE" dirty="0"/>
              <a:t> </a:t>
            </a:r>
            <a:r>
              <a:rPr lang="sv-SE" dirty="0" err="1"/>
              <a:t>archiliqui</a:t>
            </a:r>
            <a:r>
              <a:rPr lang="sv-SE" dirty="0"/>
              <a:t> </a:t>
            </a:r>
            <a:r>
              <a:rPr lang="sv-SE" dirty="0" err="1"/>
              <a:t>cusapere</a:t>
            </a:r>
            <a:r>
              <a:rPr lang="sv-SE" dirty="0"/>
              <a:t> </a:t>
            </a:r>
            <a:r>
              <a:rPr lang="sv-SE" dirty="0" err="1"/>
              <a:t>comnim</a:t>
            </a:r>
            <a:r>
              <a:rPr lang="sv-SE" dirty="0"/>
              <a:t>.</a:t>
            </a:r>
          </a:p>
        </p:txBody>
      </p:sp>
    </p:spTree>
    <p:extLst>
      <p:ext uri="{BB962C8B-B14F-4D97-AF65-F5344CB8AC3E}">
        <p14:creationId xmlns:p14="http://schemas.microsoft.com/office/powerpoint/2010/main" val="263904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koppling 6">
            <a:extLst>
              <a:ext uri="{FF2B5EF4-FFF2-40B4-BE49-F238E27FC236}">
                <a16:creationId xmlns:a16="http://schemas.microsoft.com/office/drawing/2014/main" id="{36ECF733-FF92-4BE3-B2B9-C2EE01A9D1ED}"/>
              </a:ext>
            </a:extLst>
          </p:cNvPr>
          <p:cNvCxnSpPr>
            <a:cxnSpLocks/>
          </p:cNvCxnSpPr>
          <p:nvPr userDrawn="1"/>
        </p:nvCxnSpPr>
        <p:spPr>
          <a:xfrm>
            <a:off x="349624" y="6311154"/>
            <a:ext cx="114837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Platshållare för rubrik 1">
            <a:extLst>
              <a:ext uri="{FF2B5EF4-FFF2-40B4-BE49-F238E27FC236}">
                <a16:creationId xmlns:a16="http://schemas.microsoft.com/office/drawing/2014/main" id="{3EFE7713-A78B-4B84-9565-D553A1AB8E5F}"/>
              </a:ext>
            </a:extLst>
          </p:cNvPr>
          <p:cNvSpPr>
            <a:spLocks noGrp="1"/>
          </p:cNvSpPr>
          <p:nvPr>
            <p:ph type="title"/>
          </p:nvPr>
        </p:nvSpPr>
        <p:spPr>
          <a:xfrm>
            <a:off x="446400" y="799200"/>
            <a:ext cx="5652000" cy="860400"/>
          </a:xfrm>
          <a:prstGeom prst="rect">
            <a:avLst/>
          </a:prstGeom>
        </p:spPr>
        <p:txBody>
          <a:bodyPr vert="horz" lIns="91440" tIns="45720" rIns="91440" bIns="45720" rtlCol="0" anchor="ctr">
            <a:noAutofit/>
          </a:bodyPr>
          <a:lstStyle/>
          <a:p>
            <a:r>
              <a:rPr kumimoji="0" lang="sv-SE" sz="2800" b="0" i="0" u="none" strike="noStrike" kern="1200" cap="none" spc="0" normalizeH="0" baseline="0" noProof="0" dirty="0">
                <a:ln>
                  <a:noFill/>
                </a:ln>
                <a:solidFill>
                  <a:prstClr val="black"/>
                </a:solidFill>
                <a:effectLst/>
                <a:uLnTx/>
                <a:uFillTx/>
                <a:latin typeface="+mj-lt"/>
                <a:ea typeface="+mn-ea"/>
                <a:cs typeface="+mn-cs"/>
              </a:rPr>
              <a:t>Huvudrubrik </a:t>
            </a:r>
            <a:r>
              <a:rPr kumimoji="0" lang="pt-BR" sz="2800" b="0" i="0" u="none" strike="noStrike" kern="1200" cap="none" spc="0" normalizeH="0" baseline="0" noProof="0" dirty="0">
                <a:ln>
                  <a:noFill/>
                </a:ln>
                <a:solidFill>
                  <a:prstClr val="black"/>
                </a:solidFill>
                <a:effectLst/>
                <a:uLnTx/>
                <a:uFillTx/>
                <a:latin typeface="+mj-lt"/>
                <a:ea typeface="+mn-ea"/>
                <a:cs typeface="+mn-cs"/>
              </a:rPr>
              <a:t>Regular nus numquia  ndaero kdjfi treneo</a:t>
            </a:r>
            <a:endParaRPr lang="en-SE" dirty="0"/>
          </a:p>
        </p:txBody>
      </p:sp>
      <p:sp>
        <p:nvSpPr>
          <p:cNvPr id="4" name="Platshållare för datum 3">
            <a:extLst>
              <a:ext uri="{FF2B5EF4-FFF2-40B4-BE49-F238E27FC236}">
                <a16:creationId xmlns:a16="http://schemas.microsoft.com/office/drawing/2014/main" id="{E3EF9EFD-8857-4731-A2E2-ACFF5CFA50CB}"/>
              </a:ext>
            </a:extLst>
          </p:cNvPr>
          <p:cNvSpPr>
            <a:spLocks noGrp="1"/>
          </p:cNvSpPr>
          <p:nvPr>
            <p:ph type="dt" sz="half" idx="2"/>
          </p:nvPr>
        </p:nvSpPr>
        <p:spPr>
          <a:xfrm>
            <a:off x="439199" y="6356350"/>
            <a:ext cx="1198800" cy="365125"/>
          </a:xfrm>
          <a:prstGeom prst="rect">
            <a:avLst/>
          </a:prstGeom>
        </p:spPr>
        <p:txBody>
          <a:bodyPr vert="horz" lIns="91440" tIns="45720" rIns="91440" bIns="45720" rtlCol="0" anchor="ctr"/>
          <a:lstStyle>
            <a:lvl1pPr algn="l">
              <a:defRPr sz="1200">
                <a:solidFill>
                  <a:schemeClr val="tx1"/>
                </a:solidFill>
                <a:latin typeface="Segoe UI" panose="020B0502040204020203" pitchFamily="34" charset="0"/>
                <a:cs typeface="Segoe UI" panose="020B0502040204020203" pitchFamily="34" charset="0"/>
              </a:defRPr>
            </a:lvl1pPr>
          </a:lstStyle>
          <a:p>
            <a:fld id="{709176AB-751E-411E-9809-C8FB46ED0919}" type="datetime1">
              <a:rPr lang="sv-SE" smtClean="0"/>
              <a:t>2025-04-10</a:t>
            </a:fld>
            <a:endParaRPr lang="en-SE" dirty="0"/>
          </a:p>
        </p:txBody>
      </p:sp>
      <p:sp>
        <p:nvSpPr>
          <p:cNvPr id="5" name="Platshållare för sidfot 4">
            <a:extLst>
              <a:ext uri="{FF2B5EF4-FFF2-40B4-BE49-F238E27FC236}">
                <a16:creationId xmlns:a16="http://schemas.microsoft.com/office/drawing/2014/main" id="{4B584493-828B-42B1-8C4F-9939D53248AF}"/>
              </a:ext>
            </a:extLst>
          </p:cNvPr>
          <p:cNvSpPr>
            <a:spLocks noGrp="1"/>
          </p:cNvSpPr>
          <p:nvPr>
            <p:ph type="ftr" sz="quarter" idx="3"/>
          </p:nvPr>
        </p:nvSpPr>
        <p:spPr>
          <a:xfrm>
            <a:off x="2088000" y="6356350"/>
            <a:ext cx="8006400" cy="365125"/>
          </a:xfrm>
          <a:prstGeom prst="rect">
            <a:avLst/>
          </a:prstGeom>
        </p:spPr>
        <p:txBody>
          <a:bodyPr vert="horz" lIns="91440" tIns="45720" rIns="91440" bIns="45720" rtlCol="0" anchor="ctr"/>
          <a:lstStyle>
            <a:lvl1pPr algn="l">
              <a:defRPr sz="1200">
                <a:solidFill>
                  <a:schemeClr val="tx1"/>
                </a:solidFill>
                <a:latin typeface="Segoe UI" panose="020B0502040204020203" pitchFamily="34" charset="0"/>
                <a:cs typeface="Segoe UI" panose="020B0502040204020203" pitchFamily="34" charset="0"/>
              </a:defRPr>
            </a:lvl1pPr>
          </a:lstStyle>
          <a:p>
            <a:r>
              <a:rPr lang="sv-SE" dirty="0"/>
              <a:t>Spelinspektionen</a:t>
            </a:r>
            <a:endParaRPr lang="en-SE" dirty="0"/>
          </a:p>
        </p:txBody>
      </p:sp>
      <p:sp>
        <p:nvSpPr>
          <p:cNvPr id="6" name="Platshållare för bildnummer 5">
            <a:extLst>
              <a:ext uri="{FF2B5EF4-FFF2-40B4-BE49-F238E27FC236}">
                <a16:creationId xmlns:a16="http://schemas.microsoft.com/office/drawing/2014/main" id="{22B81CE2-2F3C-460A-8A03-2914C0438589}"/>
              </a:ext>
            </a:extLst>
          </p:cNvPr>
          <p:cNvSpPr>
            <a:spLocks noGrp="1"/>
          </p:cNvSpPr>
          <p:nvPr>
            <p:ph type="sldNum" sz="quarter" idx="4"/>
          </p:nvPr>
        </p:nvSpPr>
        <p:spPr>
          <a:xfrm>
            <a:off x="10559284" y="6356350"/>
            <a:ext cx="119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7239F-9F25-4272-8C6B-DE7DD8C4E040}" type="slidenum">
              <a:rPr lang="en-SE" smtClean="0"/>
              <a:t>‹#›</a:t>
            </a:fld>
            <a:endParaRPr lang="en-SE" dirty="0"/>
          </a:p>
        </p:txBody>
      </p:sp>
      <p:pic>
        <p:nvPicPr>
          <p:cNvPr id="10" name="Bildobjekt 9">
            <a:extLst>
              <a:ext uri="{FF2B5EF4-FFF2-40B4-BE49-F238E27FC236}">
                <a16:creationId xmlns:a16="http://schemas.microsoft.com/office/drawing/2014/main" id="{BC518F2B-5F8F-44FC-9899-708D9469D06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07376" y="453838"/>
            <a:ext cx="931862" cy="657785"/>
          </a:xfrm>
          <a:prstGeom prst="rect">
            <a:avLst/>
          </a:prstGeom>
        </p:spPr>
      </p:pic>
      <p:sp>
        <p:nvSpPr>
          <p:cNvPr id="3" name="Platshållare för text 2">
            <a:extLst>
              <a:ext uri="{FF2B5EF4-FFF2-40B4-BE49-F238E27FC236}">
                <a16:creationId xmlns:a16="http://schemas.microsoft.com/office/drawing/2014/main" id="{D1396190-5397-466A-95FF-B34933AF4281}"/>
              </a:ext>
            </a:extLst>
          </p:cNvPr>
          <p:cNvSpPr>
            <a:spLocks noGrp="1"/>
          </p:cNvSpPr>
          <p:nvPr>
            <p:ph type="body" idx="1"/>
          </p:nvPr>
        </p:nvSpPr>
        <p:spPr>
          <a:xfrm>
            <a:off x="2088000" y="2106000"/>
            <a:ext cx="8006400" cy="2700000"/>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SE" dirty="0"/>
          </a:p>
        </p:txBody>
      </p:sp>
    </p:spTree>
    <p:extLst>
      <p:ext uri="{BB962C8B-B14F-4D97-AF65-F5344CB8AC3E}">
        <p14:creationId xmlns:p14="http://schemas.microsoft.com/office/powerpoint/2010/main" val="192607842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7" r:id="rId4"/>
    <p:sldLayoutId id="2147483719" r:id="rId5"/>
    <p:sldLayoutId id="2147483720" r:id="rId6"/>
    <p:sldLayoutId id="2147483721" r:id="rId7"/>
    <p:sldLayoutId id="2147483718" r:id="rId8"/>
    <p:sldLayoutId id="2147483722" r:id="rId9"/>
    <p:sldLayoutId id="2147483725" r:id="rId10"/>
    <p:sldLayoutId id="2147483726" r:id="rId11"/>
  </p:sldLayoutIdLst>
  <p:hf hdr="0"/>
  <p:txStyles>
    <p:titleStyle>
      <a:lvl1pPr algn="l" defTabSz="914400" rtl="0" eaLnBrk="1" latinLnBrk="0" hangingPunct="1">
        <a:lnSpc>
          <a:spcPct val="90000"/>
        </a:lnSpc>
        <a:spcBef>
          <a:spcPct val="0"/>
        </a:spcBef>
        <a:buNone/>
        <a:defRPr kumimoji="0" lang="pt-BR" sz="2800" b="0" i="0" u="none" strike="noStrike" kern="1200" cap="none" spc="0" normalizeH="0" baseline="0" noProof="0" smtClean="0">
          <a:ln>
            <a:noFill/>
          </a:ln>
          <a:solidFill>
            <a:prstClr val="black"/>
          </a:solidFill>
          <a:effectLst/>
          <a:uLnTx/>
          <a:uFillTx/>
          <a:latin typeface="+mj-lt"/>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elinspektionen.se/" TargetMode="External"/><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6.xml"/><Relationship Id="rId2" Type="http://schemas.openxmlformats.org/officeDocument/2006/relationships/slide" Target="slide9.xml"/><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slide" Target="slide8.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4.svg"/><Relationship Id="rId7" Type="http://schemas.openxmlformats.org/officeDocument/2006/relationships/slide" Target="slide16.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slide" Target="slide4.xml"/><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18.xml"/><Relationship Id="rId7" Type="http://schemas.openxmlformats.org/officeDocument/2006/relationships/slide" Target="slide20.xml"/><Relationship Id="rId2" Type="http://schemas.openxmlformats.org/officeDocument/2006/relationships/image" Target="../media/image15.emf"/><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image" Target="../media/image17.emf"/><Relationship Id="rId5" Type="http://schemas.openxmlformats.org/officeDocument/2006/relationships/slide" Target="slide17.xml"/><Relationship Id="rId10" Type="http://schemas.openxmlformats.org/officeDocument/2006/relationships/image" Target="../media/image16.emf"/><Relationship Id="rId4" Type="http://schemas.openxmlformats.org/officeDocument/2006/relationships/slide" Target="slide4.xml"/><Relationship Id="rId9" Type="http://schemas.openxmlformats.org/officeDocument/2006/relationships/slide" Target="slide28.xml"/></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9.emf"/><Relationship Id="rId7" Type="http://schemas.openxmlformats.org/officeDocument/2006/relationships/slide" Target="slide16.xml"/><Relationship Id="rId2" Type="http://schemas.openxmlformats.org/officeDocument/2006/relationships/image" Target="../media/image18.emf"/><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slide" Target="slide4.xml"/><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18.xml"/><Relationship Id="rId7"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16.xml"/><Relationship Id="rId4" Type="http://schemas.openxmlformats.org/officeDocument/2006/relationships/slide" Target="slide17.xml"/><Relationship Id="rId9" Type="http://schemas.openxmlformats.org/officeDocument/2006/relationships/image" Target="../media/image9.emf"/></Relationships>
</file>

<file path=ppt/slides/_rels/slide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16.xm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jpe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4.xml"/><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slide" Target="slide22.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2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jpe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5.xml"/><Relationship Id="rId3" Type="http://schemas.openxmlformats.org/officeDocument/2006/relationships/slide" Target="slide28.xml"/><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36.xml"/><Relationship Id="rId11" Type="http://schemas.openxmlformats.org/officeDocument/2006/relationships/slide" Target="slide33.xml"/><Relationship Id="rId5" Type="http://schemas.openxmlformats.org/officeDocument/2006/relationships/slide" Target="slide26.xml"/><Relationship Id="rId10" Type="http://schemas.openxmlformats.org/officeDocument/2006/relationships/slide" Target="slide32.xml"/><Relationship Id="rId4" Type="http://schemas.openxmlformats.org/officeDocument/2006/relationships/slide" Target="slide27.xml"/><Relationship Id="rId9"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31.xml"/><Relationship Id="rId18" Type="http://schemas.openxmlformats.org/officeDocument/2006/relationships/slide" Target="slide35.xml"/><Relationship Id="rId3" Type="http://schemas.openxmlformats.org/officeDocument/2006/relationships/image" Target="../media/image20.emf"/><Relationship Id="rId7" Type="http://schemas.openxmlformats.org/officeDocument/2006/relationships/image" Target="../media/image23.emf"/><Relationship Id="rId12" Type="http://schemas.openxmlformats.org/officeDocument/2006/relationships/slide" Target="slide29.xml"/><Relationship Id="rId17" Type="http://schemas.openxmlformats.org/officeDocument/2006/relationships/slide" Target="slide34.xml"/><Relationship Id="rId2" Type="http://schemas.openxmlformats.org/officeDocument/2006/relationships/notesSlide" Target="../notesSlides/notesSlide2.xml"/><Relationship Id="rId16"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image" Target="../media/image9.emf"/><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slide" Target="slide32.xml"/><Relationship Id="rId10" Type="http://schemas.openxmlformats.org/officeDocument/2006/relationships/slide" Target="slide26.xml"/><Relationship Id="rId4" Type="http://schemas.openxmlformats.org/officeDocument/2006/relationships/image" Target="../media/image25.emf"/><Relationship Id="rId9" Type="http://schemas.openxmlformats.org/officeDocument/2006/relationships/slide" Target="slide27.xml"/><Relationship Id="rId14"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4.xml"/><Relationship Id="rId3" Type="http://schemas.openxmlformats.org/officeDocument/2006/relationships/image" Target="../media/image9.emf"/><Relationship Id="rId7" Type="http://schemas.openxmlformats.org/officeDocument/2006/relationships/slide" Target="slide36.xml"/><Relationship Id="rId12" Type="http://schemas.openxmlformats.org/officeDocument/2006/relationships/slide" Target="slide33.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26.xml"/><Relationship Id="rId11" Type="http://schemas.openxmlformats.org/officeDocument/2006/relationships/slide" Target="slide32.xml"/><Relationship Id="rId5" Type="http://schemas.openxmlformats.org/officeDocument/2006/relationships/slide" Target="slide27.xml"/><Relationship Id="rId10" Type="http://schemas.openxmlformats.org/officeDocument/2006/relationships/slide" Target="slide30.xml"/><Relationship Id="rId4" Type="http://schemas.openxmlformats.org/officeDocument/2006/relationships/slide" Target="slide28.xml"/><Relationship Id="rId9" Type="http://schemas.openxmlformats.org/officeDocument/2006/relationships/slide" Target="slide31.xml"/><Relationship Id="rId14" Type="http://schemas.openxmlformats.org/officeDocument/2006/relationships/slide" Target="slide35.xml"/></Relationships>
</file>

<file path=ppt/slides/_rels/slide29.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33.xml"/><Relationship Id="rId3" Type="http://schemas.openxmlformats.org/officeDocument/2006/relationships/image" Target="../media/image26.emf"/><Relationship Id="rId7" Type="http://schemas.openxmlformats.org/officeDocument/2006/relationships/slide" Target="slide26.xml"/><Relationship Id="rId12" Type="http://schemas.openxmlformats.org/officeDocument/2006/relationships/slide" Target="slide32.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27.xml"/><Relationship Id="rId11" Type="http://schemas.openxmlformats.org/officeDocument/2006/relationships/slide" Target="slide30.xml"/><Relationship Id="rId5" Type="http://schemas.openxmlformats.org/officeDocument/2006/relationships/slide" Target="slide28.xml"/><Relationship Id="rId15" Type="http://schemas.openxmlformats.org/officeDocument/2006/relationships/slide" Target="slide35.xml"/><Relationship Id="rId10" Type="http://schemas.openxmlformats.org/officeDocument/2006/relationships/slide" Target="slide31.xml"/><Relationship Id="rId4" Type="http://schemas.openxmlformats.org/officeDocument/2006/relationships/image" Target="../media/image27.emf"/><Relationship Id="rId9" Type="http://schemas.openxmlformats.org/officeDocument/2006/relationships/slide" Target="slide29.xml"/><Relationship Id="rId14" Type="http://schemas.openxmlformats.org/officeDocument/2006/relationships/slide" Target="slide34.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36.xml"/><Relationship Id="rId12" Type="http://schemas.openxmlformats.org/officeDocument/2006/relationships/slide" Target="slide33.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26.xml"/><Relationship Id="rId11" Type="http://schemas.openxmlformats.org/officeDocument/2006/relationships/slide" Target="slide32.xml"/><Relationship Id="rId5" Type="http://schemas.openxmlformats.org/officeDocument/2006/relationships/slide" Target="slide27.xml"/><Relationship Id="rId10" Type="http://schemas.openxmlformats.org/officeDocument/2006/relationships/slide" Target="slide30.xml"/><Relationship Id="rId4" Type="http://schemas.openxmlformats.org/officeDocument/2006/relationships/slide" Target="slide28.xml"/><Relationship Id="rId9" Type="http://schemas.openxmlformats.org/officeDocument/2006/relationships/slide" Target="slide31.xml"/><Relationship Id="rId14" Type="http://schemas.openxmlformats.org/officeDocument/2006/relationships/slide" Target="slide35.xml"/></Relationships>
</file>

<file path=ppt/slides/_rels/slide31.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5.xml"/><Relationship Id="rId3" Type="http://schemas.openxmlformats.org/officeDocument/2006/relationships/slide" Target="slide28.xml"/><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36.xml"/><Relationship Id="rId11" Type="http://schemas.openxmlformats.org/officeDocument/2006/relationships/slide" Target="slide33.xml"/><Relationship Id="rId5" Type="http://schemas.openxmlformats.org/officeDocument/2006/relationships/slide" Target="slide26.xml"/><Relationship Id="rId10" Type="http://schemas.openxmlformats.org/officeDocument/2006/relationships/slide" Target="slide32.xml"/><Relationship Id="rId4" Type="http://schemas.openxmlformats.org/officeDocument/2006/relationships/slide" Target="slide27.xml"/><Relationship Id="rId9"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0.xml"/><Relationship Id="rId3" Type="http://schemas.openxmlformats.org/officeDocument/2006/relationships/image" Target="../media/image28.emf"/><Relationship Id="rId7" Type="http://schemas.openxmlformats.org/officeDocument/2006/relationships/slide" Target="slide28.xml"/><Relationship Id="rId12" Type="http://schemas.openxmlformats.org/officeDocument/2006/relationships/slide" Target="slide31.xml"/><Relationship Id="rId17" Type="http://schemas.openxmlformats.org/officeDocument/2006/relationships/slide" Target="slide35.xml"/><Relationship Id="rId2" Type="http://schemas.openxmlformats.org/officeDocument/2006/relationships/slide" Target="slide4.xml"/><Relationship Id="rId16"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image" Target="../media/image31.emf"/><Relationship Id="rId11" Type="http://schemas.openxmlformats.org/officeDocument/2006/relationships/slide" Target="slide29.xml"/><Relationship Id="rId5" Type="http://schemas.openxmlformats.org/officeDocument/2006/relationships/image" Target="../media/image30.emf"/><Relationship Id="rId15" Type="http://schemas.openxmlformats.org/officeDocument/2006/relationships/slide" Target="slide33.xml"/><Relationship Id="rId10" Type="http://schemas.openxmlformats.org/officeDocument/2006/relationships/slide" Target="slide36.xml"/><Relationship Id="rId4" Type="http://schemas.openxmlformats.org/officeDocument/2006/relationships/image" Target="../media/image29.emf"/><Relationship Id="rId9" Type="http://schemas.openxmlformats.org/officeDocument/2006/relationships/slide" Target="slide26.xml"/><Relationship Id="rId14" Type="http://schemas.openxmlformats.org/officeDocument/2006/relationships/slide" Target="slide32.xml"/></Relationships>
</file>

<file path=ppt/slides/_rels/slide3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2.xml"/><Relationship Id="rId3" Type="http://schemas.openxmlformats.org/officeDocument/2006/relationships/image" Target="../media/image22.emf"/><Relationship Id="rId7" Type="http://schemas.openxmlformats.org/officeDocument/2006/relationships/slide" Target="slide27.xml"/><Relationship Id="rId12" Type="http://schemas.openxmlformats.org/officeDocument/2006/relationships/slide" Target="slide30.xml"/><Relationship Id="rId2" Type="http://schemas.openxmlformats.org/officeDocument/2006/relationships/image" Target="../media/image32.emf"/><Relationship Id="rId16"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slide" Target="slide28.xml"/><Relationship Id="rId11" Type="http://schemas.openxmlformats.org/officeDocument/2006/relationships/slide" Target="slide31.xml"/><Relationship Id="rId5" Type="http://schemas.openxmlformats.org/officeDocument/2006/relationships/slide" Target="slide4.xml"/><Relationship Id="rId15" Type="http://schemas.openxmlformats.org/officeDocument/2006/relationships/slide" Target="slide34.xml"/><Relationship Id="rId10" Type="http://schemas.openxmlformats.org/officeDocument/2006/relationships/slide" Target="slide29.xml"/><Relationship Id="rId4" Type="http://schemas.openxmlformats.org/officeDocument/2006/relationships/image" Target="../media/image33.emf"/><Relationship Id="rId9" Type="http://schemas.openxmlformats.org/officeDocument/2006/relationships/slide" Target="slide36.xml"/><Relationship Id="rId14" Type="http://schemas.openxmlformats.org/officeDocument/2006/relationships/slide" Target="slide33.xml"/></Relationships>
</file>

<file path=ppt/slides/_rels/slide3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2.xml"/><Relationship Id="rId3" Type="http://schemas.openxmlformats.org/officeDocument/2006/relationships/slide" Target="slide4.xml"/><Relationship Id="rId7" Type="http://schemas.openxmlformats.org/officeDocument/2006/relationships/slide" Target="slide27.xml"/><Relationship Id="rId12" Type="http://schemas.openxmlformats.org/officeDocument/2006/relationships/slide" Target="slide30.xml"/><Relationship Id="rId2" Type="http://schemas.openxmlformats.org/officeDocument/2006/relationships/notesSlide" Target="../notesSlides/notesSlide3.xml"/><Relationship Id="rId16"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slide" Target="slide28.xml"/><Relationship Id="rId11" Type="http://schemas.openxmlformats.org/officeDocument/2006/relationships/slide" Target="slide31.xml"/><Relationship Id="rId5" Type="http://schemas.openxmlformats.org/officeDocument/2006/relationships/image" Target="../media/image9.emf"/><Relationship Id="rId15" Type="http://schemas.openxmlformats.org/officeDocument/2006/relationships/slide" Target="slide34.xml"/><Relationship Id="rId10" Type="http://schemas.openxmlformats.org/officeDocument/2006/relationships/slide" Target="slide29.xml"/><Relationship Id="rId4" Type="http://schemas.openxmlformats.org/officeDocument/2006/relationships/image" Target="../media/image32.emf"/><Relationship Id="rId9" Type="http://schemas.openxmlformats.org/officeDocument/2006/relationships/slide" Target="slide36.xml"/><Relationship Id="rId14"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1.xml"/><Relationship Id="rId18" Type="http://schemas.openxmlformats.org/officeDocument/2006/relationships/slide" Target="slide35.xml"/><Relationship Id="rId3" Type="http://schemas.openxmlformats.org/officeDocument/2006/relationships/image" Target="../media/image34.emf"/><Relationship Id="rId7" Type="http://schemas.openxmlformats.org/officeDocument/2006/relationships/slide" Target="slide26.xml"/><Relationship Id="rId12" Type="http://schemas.openxmlformats.org/officeDocument/2006/relationships/slide" Target="slide29.xml"/><Relationship Id="rId17" Type="http://schemas.openxmlformats.org/officeDocument/2006/relationships/slide" Target="slide34.xml"/><Relationship Id="rId2" Type="http://schemas.openxmlformats.org/officeDocument/2006/relationships/notesSlide" Target="../notesSlides/notesSlide4.xml"/><Relationship Id="rId16" Type="http://schemas.openxmlformats.org/officeDocument/2006/relationships/slide" Target="slide33.xml"/><Relationship Id="rId1" Type="http://schemas.openxmlformats.org/officeDocument/2006/relationships/slideLayout" Target="../slideLayouts/slideLayout11.xml"/><Relationship Id="rId6" Type="http://schemas.openxmlformats.org/officeDocument/2006/relationships/slide" Target="slide4.xml"/><Relationship Id="rId11" Type="http://schemas.openxmlformats.org/officeDocument/2006/relationships/slide" Target="slide36.xml"/><Relationship Id="rId5" Type="http://schemas.openxmlformats.org/officeDocument/2006/relationships/image" Target="../media/image36.emf"/><Relationship Id="rId15" Type="http://schemas.openxmlformats.org/officeDocument/2006/relationships/slide" Target="slide32.xml"/><Relationship Id="rId10" Type="http://schemas.openxmlformats.org/officeDocument/2006/relationships/slide" Target="slide27.xml"/><Relationship Id="rId4" Type="http://schemas.openxmlformats.org/officeDocument/2006/relationships/image" Target="../media/image35.emf"/><Relationship Id="rId9" Type="http://schemas.openxmlformats.org/officeDocument/2006/relationships/slide" Target="slide28.xml"/><Relationship Id="rId14" Type="http://schemas.openxmlformats.org/officeDocument/2006/relationships/slide" Target="slide30.xml"/></Relationships>
</file>

<file path=ppt/slides/_rels/slide36.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5.xml"/><Relationship Id="rId3" Type="http://schemas.openxmlformats.org/officeDocument/2006/relationships/slide" Target="slide28.xml"/><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36.xml"/><Relationship Id="rId11" Type="http://schemas.openxmlformats.org/officeDocument/2006/relationships/slide" Target="slide33.xml"/><Relationship Id="rId5" Type="http://schemas.openxmlformats.org/officeDocument/2006/relationships/slide" Target="slide26.xml"/><Relationship Id="rId10" Type="http://schemas.openxmlformats.org/officeDocument/2006/relationships/slide" Target="slide32.xml"/><Relationship Id="rId4" Type="http://schemas.openxmlformats.org/officeDocument/2006/relationships/slide" Target="slide27.xml"/><Relationship Id="rId9" Type="http://schemas.openxmlformats.org/officeDocument/2006/relationships/slide" Target="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slide" Target="slide40.xml"/><Relationship Id="rId5" Type="http://schemas.openxmlformats.org/officeDocument/2006/relationships/slide" Target="slide4.xml"/><Relationship Id="rId4" Type="http://schemas.openxmlformats.org/officeDocument/2006/relationships/slide" Target="slide38.xml"/></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40.xml"/><Relationship Id="rId5" Type="http://schemas.openxmlformats.org/officeDocument/2006/relationships/slide" Target="slide38.xml"/><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slide" Target="slide25.xml"/><Relationship Id="rId4" Type="http://schemas.openxmlformats.org/officeDocument/2006/relationships/slide" Target="slide21.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www.spelinspektionen.se/om-oss/kontakta-oss/" TargetMode="External"/><Relationship Id="rId3" Type="http://schemas.openxmlformats.org/officeDocument/2006/relationships/slide" Target="slide39.xml"/><Relationship Id="rId7" Type="http://schemas.openxmlformats.org/officeDocument/2006/relationships/image" Target="../media/image39.png"/><Relationship Id="rId12" Type="http://schemas.openxmlformats.org/officeDocument/2006/relationships/slide" Target="slide40.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hyperlink" Target="https://www.spelinspektionen.se/globalassets/dokument/informationsdokument/kommunala-lotterihandlaggare/forslag-till-redovisningsblankett-registreringslotteri.pdf" TargetMode="External"/><Relationship Id="rId5" Type="http://schemas.openxmlformats.org/officeDocument/2006/relationships/slide" Target="slide4.xml"/><Relationship Id="rId10" Type="http://schemas.openxmlformats.org/officeDocument/2006/relationships/hyperlink" Target="https://www.spelinspektionen.se/globalassets/dokument/informationsdokument/kommunala-lotterihandlaggare/forslag-till-ansokningsblankett-for-kommunala-lotterier.pdf" TargetMode="External"/><Relationship Id="rId4" Type="http://schemas.openxmlformats.org/officeDocument/2006/relationships/slide" Target="slide38.xml"/><Relationship Id="rId9" Type="http://schemas.openxmlformats.org/officeDocument/2006/relationships/hyperlink" Target="https://www.spelinspektionen.se/globalassets/dokument/informationsdokument/kommunala-lotterihandlaggare/information-och-tillsynsvagledning-for-kommunernas-lotterihandlaggare-och-kontrollanter-maj-2023.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pelinspektionen.s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4.skatteverket.se/rattsligvagledning/edition/2014.2/2621.html" TargetMode="External"/><Relationship Id="rId3" Type="http://schemas.openxmlformats.org/officeDocument/2006/relationships/slide" Target="slide8.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11.xml"/><Relationship Id="rId5" Type="http://schemas.openxmlformats.org/officeDocument/2006/relationships/slide" Target="slide6.xml"/><Relationship Id="rId4" Type="http://schemas.openxmlformats.org/officeDocument/2006/relationships/slide" Target="slide7.xml"/><Relationship Id="rId9"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emf"/><Relationship Id="rId7" Type="http://schemas.openxmlformats.org/officeDocument/2006/relationships/slide" Target="slide7.xml"/><Relationship Id="rId2" Type="http://schemas.openxmlformats.org/officeDocument/2006/relationships/image" Target="../media/image6.emf"/><Relationship Id="rId1" Type="http://schemas.openxmlformats.org/officeDocument/2006/relationships/slideLayout" Target="../slideLayouts/slideLayout3.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4.xml"/><Relationship Id="rId10" Type="http://schemas.openxmlformats.org/officeDocument/2006/relationships/hyperlink" Target="https://www.spelinspektionen.se/lagar--forordningar/rattsliga-stallningstaganden/stallningstaganden-lista/rattsligt-stallningstagande--vad-avses-med-en-insats-enligt-3-kap.-4--1-spellagen/" TargetMode="External"/><Relationship Id="rId4" Type="http://schemas.openxmlformats.org/officeDocument/2006/relationships/image" Target="../media/image8.emf"/><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hyperlink" Target="https://scb.se/" TargetMode="External"/><Relationship Id="rId3" Type="http://schemas.openxmlformats.org/officeDocument/2006/relationships/slide" Target="slide4.xml"/><Relationship Id="rId7" Type="http://schemas.openxmlformats.org/officeDocument/2006/relationships/slide" Target="slide9.xml"/><Relationship Id="rId2" Type="http://schemas.openxmlformats.org/officeDocument/2006/relationships/image" Target="../media/image9.emf"/><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8.xml"/><Relationship Id="rId9"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6.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541650D-C571-44DF-9279-BB2031FE9C27}"/>
              </a:ext>
            </a:extLst>
          </p:cNvPr>
          <p:cNvSpPr>
            <a:spLocks noGrp="1"/>
          </p:cNvSpPr>
          <p:nvPr>
            <p:ph type="body" sz="quarter" idx="13"/>
          </p:nvPr>
        </p:nvSpPr>
        <p:spPr>
          <a:xfrm>
            <a:off x="2084400" y="3009600"/>
            <a:ext cx="6343200" cy="2892436"/>
          </a:xfrm>
        </p:spPr>
        <p:txBody>
          <a:bodyPr>
            <a:normAutofit/>
          </a:bodyPr>
          <a:lstStyle/>
          <a:p>
            <a:r>
              <a:rPr lang="sv-SE" dirty="0">
                <a:solidFill>
                  <a:schemeClr val="bg1"/>
                </a:solidFill>
                <a:cs typeface="Segoe UI" panose="020B0502040204020203" pitchFamily="34" charset="0"/>
              </a:rPr>
              <a:t>Hantering av registreringslotterier </a:t>
            </a:r>
            <a:br>
              <a:rPr lang="sv-SE" dirty="0">
                <a:solidFill>
                  <a:schemeClr val="bg1"/>
                </a:solidFill>
                <a:cs typeface="Segoe UI" panose="020B0502040204020203" pitchFamily="34" charset="0"/>
              </a:rPr>
            </a:br>
            <a:r>
              <a:rPr lang="sv-SE" dirty="0">
                <a:solidFill>
                  <a:schemeClr val="bg1"/>
                </a:solidFill>
                <a:cs typeface="Segoe UI" panose="020B0502040204020203" pitchFamily="34" charset="0"/>
              </a:rPr>
              <a:t>i kommunen </a:t>
            </a:r>
          </a:p>
        </p:txBody>
      </p:sp>
      <p:sp>
        <p:nvSpPr>
          <p:cNvPr id="7" name="textruta 6">
            <a:extLst>
              <a:ext uri="{FF2B5EF4-FFF2-40B4-BE49-F238E27FC236}">
                <a16:creationId xmlns:a16="http://schemas.microsoft.com/office/drawing/2014/main" id="{B787189A-40EB-1C4F-B14F-3714D0AC1141}"/>
              </a:ext>
            </a:extLst>
          </p:cNvPr>
          <p:cNvSpPr txBox="1"/>
          <p:nvPr/>
        </p:nvSpPr>
        <p:spPr>
          <a:xfrm>
            <a:off x="6253018" y="2580630"/>
            <a:ext cx="6096000" cy="523220"/>
          </a:xfrm>
          <a:prstGeom prst="rect">
            <a:avLst/>
          </a:prstGeom>
          <a:noFill/>
        </p:spPr>
        <p:txBody>
          <a:bodyPr wrap="square">
            <a:spAutoFit/>
          </a:bodyPr>
          <a:lstStyle/>
          <a:p>
            <a:endParaRPr lang="sv-SE" sz="2800" dirty="0">
              <a:solidFill>
                <a:schemeClr val="bg1"/>
              </a:solidFill>
              <a:cs typeface="Segoe UI" panose="020B0502040204020203" pitchFamily="34" charset="0"/>
            </a:endParaRPr>
          </a:p>
        </p:txBody>
      </p:sp>
      <p:sp>
        <p:nvSpPr>
          <p:cNvPr id="3" name="Femhörning 2">
            <a:hlinkClick r:id="rId2" action="ppaction://hlinksldjump"/>
            <a:extLst>
              <a:ext uri="{FF2B5EF4-FFF2-40B4-BE49-F238E27FC236}">
                <a16:creationId xmlns:a16="http://schemas.microsoft.com/office/drawing/2014/main" id="{7D47A855-2D11-74C5-A4C9-0B71D8972240}"/>
              </a:ext>
            </a:extLst>
          </p:cNvPr>
          <p:cNvSpPr/>
          <p:nvPr/>
        </p:nvSpPr>
        <p:spPr>
          <a:xfrm>
            <a:off x="8894618" y="5605153"/>
            <a:ext cx="2149434" cy="80752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accent2"/>
                </a:solidFill>
              </a:rPr>
              <a:t>Sätt igång</a:t>
            </a:r>
          </a:p>
        </p:txBody>
      </p:sp>
      <p:sp>
        <p:nvSpPr>
          <p:cNvPr id="4" name="textruta 3">
            <a:hlinkClick r:id="rId3"/>
            <a:extLst>
              <a:ext uri="{FF2B5EF4-FFF2-40B4-BE49-F238E27FC236}">
                <a16:creationId xmlns:a16="http://schemas.microsoft.com/office/drawing/2014/main" id="{64F4D3AC-E29B-65E1-5036-94EC11970063}"/>
              </a:ext>
            </a:extLst>
          </p:cNvPr>
          <p:cNvSpPr txBox="1"/>
          <p:nvPr/>
        </p:nvSpPr>
        <p:spPr>
          <a:xfrm>
            <a:off x="410255" y="367463"/>
            <a:ext cx="2820473" cy="369332"/>
          </a:xfrm>
          <a:prstGeom prst="rect">
            <a:avLst/>
          </a:prstGeom>
          <a:noFill/>
        </p:spPr>
        <p:txBody>
          <a:bodyPr wrap="square" rtlCol="0">
            <a:spAutoFit/>
          </a:bodyPr>
          <a:lstStyle/>
          <a:p>
            <a:r>
              <a:rPr lang="sv-SE" dirty="0" err="1">
                <a:solidFill>
                  <a:schemeClr val="bg1"/>
                </a:solidFill>
              </a:rPr>
              <a:t>spelinspektionen.se</a:t>
            </a:r>
            <a:endParaRPr lang="sv-SE" dirty="0">
              <a:solidFill>
                <a:schemeClr val="bg1"/>
              </a:solidFill>
            </a:endParaRPr>
          </a:p>
        </p:txBody>
      </p:sp>
    </p:spTree>
    <p:extLst>
      <p:ext uri="{BB962C8B-B14F-4D97-AF65-F5344CB8AC3E}">
        <p14:creationId xmlns:p14="http://schemas.microsoft.com/office/powerpoint/2010/main" val="8451724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Testa om registrering är nödvändig – del 1</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678902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rId3" action="ppaction://hlinksldjump"/>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rId3" action="ppaction://hlinksldjump"/>
            <a:extLst>
              <a:ext uri="{FF2B5EF4-FFF2-40B4-BE49-F238E27FC236}">
                <a16:creationId xmlns:a16="http://schemas.microsoft.com/office/drawing/2014/main" id="{A20EB9D0-08F4-BCED-E12D-551429D35ED5}"/>
              </a:ext>
            </a:extLst>
          </p:cNvPr>
          <p:cNvSpPr txBox="1">
            <a:spLocks/>
          </p:cNvSpPr>
          <p:nvPr/>
        </p:nvSpPr>
        <p:spPr>
          <a:xfrm>
            <a:off x="10835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grpSp>
        <p:nvGrpSpPr>
          <p:cNvPr id="49" name="Grupp 48">
            <a:extLst>
              <a:ext uri="{FF2B5EF4-FFF2-40B4-BE49-F238E27FC236}">
                <a16:creationId xmlns:a16="http://schemas.microsoft.com/office/drawing/2014/main" id="{497ADD76-DA20-E0F5-9EBA-9A01130D0F4A}"/>
              </a:ext>
            </a:extLst>
          </p:cNvPr>
          <p:cNvGrpSpPr/>
          <p:nvPr/>
        </p:nvGrpSpPr>
        <p:grpSpPr>
          <a:xfrm>
            <a:off x="8832188" y="489884"/>
            <a:ext cx="1500583" cy="1500583"/>
            <a:chOff x="8832188" y="489884"/>
            <a:chExt cx="1500583" cy="1500583"/>
          </a:xfrm>
        </p:grpSpPr>
        <p:sp>
          <p:nvSpPr>
            <p:cNvPr id="16" name="Ellips 15">
              <a:extLst>
                <a:ext uri="{FF2B5EF4-FFF2-40B4-BE49-F238E27FC236}">
                  <a16:creationId xmlns:a16="http://schemas.microsoft.com/office/drawing/2014/main" id="{CE587CBC-5C10-8E37-701D-5C51F2165DCD}"/>
                </a:ext>
              </a:extLst>
            </p:cNvPr>
            <p:cNvSpPr/>
            <p:nvPr/>
          </p:nvSpPr>
          <p:spPr>
            <a:xfrm>
              <a:off x="8832188" y="489884"/>
              <a:ext cx="1500583" cy="15005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sv-SE" sz="1200" dirty="0">
                <a:latin typeface="Segoe UI" panose="020B0502040204020203" pitchFamily="34" charset="0"/>
                <a:cs typeface="Segoe UI" panose="020B0502040204020203" pitchFamily="34" charset="0"/>
              </a:endParaRPr>
            </a:p>
          </p:txBody>
        </p:sp>
        <p:sp>
          <p:nvSpPr>
            <p:cNvPr id="18" name="textruta 17">
              <a:extLst>
                <a:ext uri="{FF2B5EF4-FFF2-40B4-BE49-F238E27FC236}">
                  <a16:creationId xmlns:a16="http://schemas.microsoft.com/office/drawing/2014/main" id="{EF960812-941E-5682-89AC-858C7D0D8316}"/>
                </a:ext>
              </a:extLst>
            </p:cNvPr>
            <p:cNvSpPr txBox="1"/>
            <p:nvPr/>
          </p:nvSpPr>
          <p:spPr>
            <a:xfrm>
              <a:off x="8858765" y="706917"/>
              <a:ext cx="1456111" cy="1107996"/>
            </a:xfrm>
            <a:prstGeom prst="rect">
              <a:avLst/>
            </a:prstGeom>
            <a:noFill/>
          </p:spPr>
          <p:txBody>
            <a:bodyPr wrap="square">
              <a:spAutoFit/>
            </a:bodyPr>
            <a:lstStyle/>
            <a:p>
              <a:pPr algn="ctr"/>
              <a:r>
                <a:rPr lang="sv-SE" sz="1100" dirty="0">
                  <a:latin typeface="Segoe UI" panose="020B0502040204020203" pitchFamily="34" charset="0"/>
                  <a:cs typeface="Segoe UI" panose="020B0502040204020203" pitchFamily="34" charset="0"/>
                </a:rPr>
                <a:t>Ta reda på om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ditt ärende behöver registrering!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Följ instruktionerna och svara på frågorna.</a:t>
              </a:r>
            </a:p>
          </p:txBody>
        </p:sp>
      </p:grpSp>
      <p:sp>
        <p:nvSpPr>
          <p:cNvPr id="10" name="Rektangel med rundade hörn 9">
            <a:extLst>
              <a:ext uri="{FF2B5EF4-FFF2-40B4-BE49-F238E27FC236}">
                <a16:creationId xmlns:a16="http://schemas.microsoft.com/office/drawing/2014/main" id="{30C19F8B-8D3C-AE4B-3C97-7101FC1715C2}"/>
              </a:ext>
            </a:extLst>
          </p:cNvPr>
          <p:cNvSpPr/>
          <p:nvPr/>
        </p:nvSpPr>
        <p:spPr>
          <a:xfrm>
            <a:off x="2165173" y="2076898"/>
            <a:ext cx="1760691" cy="16263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Gå vidare till del två om lotterier utan insats. </a:t>
            </a:r>
            <a:endParaRPr lang="sv-SE" sz="1100" b="1" dirty="0">
              <a:latin typeface="Segoe UI" panose="020B0502040204020203" pitchFamily="34" charset="0"/>
              <a:cs typeface="Segoe UI" panose="020B0502040204020203" pitchFamily="34" charset="0"/>
            </a:endParaRPr>
          </a:p>
        </p:txBody>
      </p:sp>
      <p:sp>
        <p:nvSpPr>
          <p:cNvPr id="11" name="Rektangel med rundade hörn 10">
            <a:extLst>
              <a:ext uri="{FF2B5EF4-FFF2-40B4-BE49-F238E27FC236}">
                <a16:creationId xmlns:a16="http://schemas.microsoft.com/office/drawing/2014/main" id="{AF1A8ED3-9DC7-2996-8950-136F88063C8A}"/>
              </a:ext>
            </a:extLst>
          </p:cNvPr>
          <p:cNvSpPr/>
          <p:nvPr/>
        </p:nvSpPr>
        <p:spPr>
          <a:xfrm>
            <a:off x="165078" y="2984272"/>
            <a:ext cx="1760691" cy="16142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Gäller det ett skicklighetsspel?</a:t>
            </a:r>
          </a:p>
        </p:txBody>
      </p:sp>
      <p:sp>
        <p:nvSpPr>
          <p:cNvPr id="15" name="Rektangel med rundade hörn 14">
            <a:extLst>
              <a:ext uri="{FF2B5EF4-FFF2-40B4-BE49-F238E27FC236}">
                <a16:creationId xmlns:a16="http://schemas.microsoft.com/office/drawing/2014/main" id="{491F0ACB-4495-2BD0-845F-AD0E67F2994C}"/>
              </a:ext>
            </a:extLst>
          </p:cNvPr>
          <p:cNvSpPr/>
          <p:nvPr/>
        </p:nvSpPr>
        <p:spPr>
          <a:xfrm>
            <a:off x="475200" y="4147683"/>
            <a:ext cx="510634" cy="26828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err="1">
                <a:solidFill>
                  <a:schemeClr val="tx1"/>
                </a:solidFill>
                <a:latin typeface="Segoe UI" panose="020B0502040204020203" pitchFamily="34" charset="0"/>
                <a:cs typeface="Segoe UI" panose="020B0502040204020203" pitchFamily="34" charset="0"/>
              </a:rPr>
              <a:t>aJa</a:t>
            </a:r>
            <a:endParaRPr lang="sv-SE" sz="1100" dirty="0">
              <a:solidFill>
                <a:schemeClr val="tx1"/>
              </a:solidFill>
              <a:latin typeface="Segoe UI" panose="020B0502040204020203" pitchFamily="34" charset="0"/>
              <a:cs typeface="Segoe UI" panose="020B0502040204020203" pitchFamily="34" charset="0"/>
            </a:endParaRPr>
          </a:p>
        </p:txBody>
      </p:sp>
      <p:sp>
        <p:nvSpPr>
          <p:cNvPr id="17" name="Rektangel med rundade hörn 16">
            <a:extLst>
              <a:ext uri="{FF2B5EF4-FFF2-40B4-BE49-F238E27FC236}">
                <a16:creationId xmlns:a16="http://schemas.microsoft.com/office/drawing/2014/main" id="{5B85E56C-D541-5104-3A3C-B5E04290D1FB}"/>
              </a:ext>
            </a:extLst>
          </p:cNvPr>
          <p:cNvSpPr/>
          <p:nvPr/>
        </p:nvSpPr>
        <p:spPr>
          <a:xfrm>
            <a:off x="1110383" y="4147200"/>
            <a:ext cx="510634" cy="27203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err="1">
                <a:solidFill>
                  <a:schemeClr val="tx1"/>
                </a:solidFill>
                <a:latin typeface="Segoe UI" panose="020B0502040204020203" pitchFamily="34" charset="0"/>
                <a:cs typeface="Segoe UI" panose="020B0502040204020203" pitchFamily="34" charset="0"/>
              </a:rPr>
              <a:t>aNej</a:t>
            </a:r>
            <a:endParaRPr lang="sv-SE" sz="1100" dirty="0">
              <a:solidFill>
                <a:schemeClr val="tx1"/>
              </a:solidFill>
              <a:latin typeface="Segoe UI" panose="020B0502040204020203" pitchFamily="34" charset="0"/>
              <a:cs typeface="Segoe UI" panose="020B0502040204020203" pitchFamily="34" charset="0"/>
            </a:endParaRPr>
          </a:p>
        </p:txBody>
      </p:sp>
      <p:sp>
        <p:nvSpPr>
          <p:cNvPr id="19" name="Rektangel med rundade hörn 18">
            <a:extLst>
              <a:ext uri="{FF2B5EF4-FFF2-40B4-BE49-F238E27FC236}">
                <a16:creationId xmlns:a16="http://schemas.microsoft.com/office/drawing/2014/main" id="{59ED3906-E77D-AB1F-FFEB-FE8F6B88E8BF}"/>
              </a:ext>
            </a:extLst>
          </p:cNvPr>
          <p:cNvSpPr/>
          <p:nvPr/>
        </p:nvSpPr>
        <p:spPr>
          <a:xfrm>
            <a:off x="2165173" y="3867254"/>
            <a:ext cx="1760691" cy="16142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Gäller det spel om pengar eller andra vinster med ett värde i pengar? </a:t>
            </a:r>
          </a:p>
        </p:txBody>
      </p:sp>
      <p:cxnSp>
        <p:nvCxnSpPr>
          <p:cNvPr id="22" name="Rak pil 21">
            <a:extLst>
              <a:ext uri="{FF2B5EF4-FFF2-40B4-BE49-F238E27FC236}">
                <a16:creationId xmlns:a16="http://schemas.microsoft.com/office/drawing/2014/main" id="{A130982A-2CFC-078D-ABEB-529E629308D5}"/>
              </a:ext>
            </a:extLst>
          </p:cNvPr>
          <p:cNvCxnSpPr>
            <a:cxnSpLocks/>
          </p:cNvCxnSpPr>
          <p:nvPr/>
        </p:nvCxnSpPr>
        <p:spPr>
          <a:xfrm flipV="1">
            <a:off x="1695636" y="4233343"/>
            <a:ext cx="424165" cy="4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Rak pil 22">
            <a:extLst>
              <a:ext uri="{FF2B5EF4-FFF2-40B4-BE49-F238E27FC236}">
                <a16:creationId xmlns:a16="http://schemas.microsoft.com/office/drawing/2014/main" id="{FF872CD2-0DDE-D1BD-074C-486A20693C2A}"/>
              </a:ext>
            </a:extLst>
          </p:cNvPr>
          <p:cNvCxnSpPr>
            <a:cxnSpLocks/>
          </p:cNvCxnSpPr>
          <p:nvPr/>
        </p:nvCxnSpPr>
        <p:spPr>
          <a:xfrm>
            <a:off x="1701918" y="3387129"/>
            <a:ext cx="41788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Femhörning 23">
            <a:hlinkClick r:id="" action="ppaction://hlinkshowjump?jump=nextslide"/>
            <a:extLst>
              <a:ext uri="{FF2B5EF4-FFF2-40B4-BE49-F238E27FC236}">
                <a16:creationId xmlns:a16="http://schemas.microsoft.com/office/drawing/2014/main" id="{ACD2ECAD-F32A-DFB3-DBEE-37D23548F092}"/>
              </a:ext>
            </a:extLst>
          </p:cNvPr>
          <p:cNvSpPr/>
          <p:nvPr/>
        </p:nvSpPr>
        <p:spPr>
          <a:xfrm>
            <a:off x="2546293" y="3266912"/>
            <a:ext cx="1032633" cy="27203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grpSp>
        <p:nvGrpSpPr>
          <p:cNvPr id="25" name="Grupp 24">
            <a:extLst>
              <a:ext uri="{FF2B5EF4-FFF2-40B4-BE49-F238E27FC236}">
                <a16:creationId xmlns:a16="http://schemas.microsoft.com/office/drawing/2014/main" id="{B561289B-668F-4E34-9F0D-8FC869CCE5DC}"/>
              </a:ext>
            </a:extLst>
          </p:cNvPr>
          <p:cNvGrpSpPr/>
          <p:nvPr/>
        </p:nvGrpSpPr>
        <p:grpSpPr>
          <a:xfrm>
            <a:off x="1524551" y="3236208"/>
            <a:ext cx="185737" cy="230832"/>
            <a:chOff x="7156472" y="1054017"/>
            <a:chExt cx="185737" cy="230832"/>
          </a:xfrm>
        </p:grpSpPr>
        <p:sp>
          <p:nvSpPr>
            <p:cNvPr id="26" name="Ellips 25">
              <a:extLst>
                <a:ext uri="{FF2B5EF4-FFF2-40B4-BE49-F238E27FC236}">
                  <a16:creationId xmlns:a16="http://schemas.microsoft.com/office/drawing/2014/main" id="{EC36F285-A221-65AF-31DC-E4EB82899C2A}"/>
                </a:ext>
              </a:extLst>
            </p:cNvPr>
            <p:cNvSpPr/>
            <p:nvPr/>
          </p:nvSpPr>
          <p:spPr>
            <a:xfrm>
              <a:off x="7208994" y="1102826"/>
              <a:ext cx="133215" cy="133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7" name="textruta 26">
              <a:extLst>
                <a:ext uri="{FF2B5EF4-FFF2-40B4-BE49-F238E27FC236}">
                  <a16:creationId xmlns:a16="http://schemas.microsoft.com/office/drawing/2014/main" id="{F3DE5ED8-C4D8-3B43-CA55-6DAFB1C1B65E}"/>
                </a:ext>
              </a:extLst>
            </p:cNvPr>
            <p:cNvSpPr txBox="1"/>
            <p:nvPr/>
          </p:nvSpPr>
          <p:spPr>
            <a:xfrm>
              <a:off x="7156472" y="1054017"/>
              <a:ext cx="185737" cy="230832"/>
            </a:xfrm>
            <a:prstGeom prst="rect">
              <a:avLst/>
            </a:prstGeom>
            <a:noFill/>
          </p:spPr>
          <p:txBody>
            <a:bodyPr wrap="square" rtlCol="0">
              <a:spAutoFit/>
            </a:bodyPr>
            <a:lstStyle/>
            <a:p>
              <a:r>
                <a:rPr lang="sv-SE" sz="900" b="0" i="0" dirty="0">
                  <a:solidFill>
                    <a:schemeClr val="accent1"/>
                  </a:solidFill>
                  <a:effectLst/>
                  <a:latin typeface="Segoe UI" panose="020B0502040204020203" pitchFamily="34" charset="0"/>
                  <a:cs typeface="Segoe UI" panose="020B0502040204020203" pitchFamily="34" charset="0"/>
                </a:rPr>
                <a:t>§</a:t>
              </a:r>
              <a:endParaRPr lang="sv-SE" sz="900" dirty="0">
                <a:solidFill>
                  <a:schemeClr val="accent1"/>
                </a:solidFill>
                <a:latin typeface="Segoe UI" panose="020B0502040204020203" pitchFamily="34" charset="0"/>
                <a:cs typeface="Segoe UI" panose="020B0502040204020203" pitchFamily="34" charset="0"/>
              </a:endParaRPr>
            </a:p>
          </p:txBody>
        </p:sp>
      </p:grpSp>
      <p:sp>
        <p:nvSpPr>
          <p:cNvPr id="28" name="Rundad rektangulär pratbubbla 27">
            <a:extLst>
              <a:ext uri="{FF2B5EF4-FFF2-40B4-BE49-F238E27FC236}">
                <a16:creationId xmlns:a16="http://schemas.microsoft.com/office/drawing/2014/main" id="{15C4D1AB-8ACA-04F1-EC22-FA016E9AD796}"/>
              </a:ext>
            </a:extLst>
          </p:cNvPr>
          <p:cNvSpPr/>
          <p:nvPr/>
        </p:nvSpPr>
        <p:spPr>
          <a:xfrm>
            <a:off x="1132605" y="2329131"/>
            <a:ext cx="1859661" cy="753646"/>
          </a:xfrm>
          <a:prstGeom prst="wedgeRoundRectCallout">
            <a:avLst>
              <a:gd name="adj1" fmla="val -21175"/>
              <a:gd name="adj2" fmla="val 7145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1 kap. 1 § och 2 kap. 1 §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p>
        </p:txBody>
      </p:sp>
      <p:sp>
        <p:nvSpPr>
          <p:cNvPr id="29" name="Multiplikation 28">
            <a:extLst>
              <a:ext uri="{FF2B5EF4-FFF2-40B4-BE49-F238E27FC236}">
                <a16:creationId xmlns:a16="http://schemas.microsoft.com/office/drawing/2014/main" id="{DD8BED94-967E-E6C5-0D28-E4DC4BB18137}"/>
              </a:ext>
            </a:extLst>
          </p:cNvPr>
          <p:cNvSpPr/>
          <p:nvPr/>
        </p:nvSpPr>
        <p:spPr>
          <a:xfrm>
            <a:off x="2486706" y="2799443"/>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0" name="V-form 29">
            <a:hlinkClick r:id="rId4" action="ppaction://hlinksldjump"/>
            <a:extLst>
              <a:ext uri="{FF2B5EF4-FFF2-40B4-BE49-F238E27FC236}">
                <a16:creationId xmlns:a16="http://schemas.microsoft.com/office/drawing/2014/main" id="{78742189-0A57-5428-8424-93E8E1D0EB8A}"/>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1" name="V-form 30">
            <a:hlinkClick r:id="rId5" action="ppaction://hlinksldjump"/>
            <a:extLst>
              <a:ext uri="{FF2B5EF4-FFF2-40B4-BE49-F238E27FC236}">
                <a16:creationId xmlns:a16="http://schemas.microsoft.com/office/drawing/2014/main" id="{F89BE8D2-AFB7-90DB-D83D-D243ABBEFAE3}"/>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32" name="Femhörning 31">
            <a:hlinkClick r:id="rId6" action="ppaction://hlinksldjump"/>
            <a:extLst>
              <a:ext uri="{FF2B5EF4-FFF2-40B4-BE49-F238E27FC236}">
                <a16:creationId xmlns:a16="http://schemas.microsoft.com/office/drawing/2014/main" id="{13B9C105-C282-2822-F1EA-7243CB2915BC}"/>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33" name="V-form 34">
            <a:extLst>
              <a:ext uri="{FF2B5EF4-FFF2-40B4-BE49-F238E27FC236}">
                <a16:creationId xmlns:a16="http://schemas.microsoft.com/office/drawing/2014/main" id="{836EAF09-480F-2807-BBC9-E9B345299EAA}"/>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5</a:t>
            </a:r>
          </a:p>
        </p:txBody>
      </p:sp>
      <p:sp>
        <p:nvSpPr>
          <p:cNvPr id="34" name="V-form 33">
            <a:hlinkClick r:id="rId7" action="ppaction://hlinksldjump"/>
            <a:extLst>
              <a:ext uri="{FF2B5EF4-FFF2-40B4-BE49-F238E27FC236}">
                <a16:creationId xmlns:a16="http://schemas.microsoft.com/office/drawing/2014/main" id="{CED9F880-AFCD-5461-FD92-7F891F5B79BF}"/>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3" name="Rektangel med rundade hörn 2">
            <a:extLst>
              <a:ext uri="{FF2B5EF4-FFF2-40B4-BE49-F238E27FC236}">
                <a16:creationId xmlns:a16="http://schemas.microsoft.com/office/drawing/2014/main" id="{196858F3-AA1C-8FB5-7C8E-AB29E34C912B}"/>
              </a:ext>
            </a:extLst>
          </p:cNvPr>
          <p:cNvSpPr/>
          <p:nvPr/>
        </p:nvSpPr>
        <p:spPr>
          <a:xfrm>
            <a:off x="4118692" y="3867254"/>
            <a:ext cx="1760691" cy="16142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Det verkar inte som att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är tillämplig. Därför uppställs inga krav på licens eller registrering.</a:t>
            </a:r>
          </a:p>
        </p:txBody>
      </p:sp>
      <p:sp>
        <p:nvSpPr>
          <p:cNvPr id="4" name="Rektangel med rundade hörn 3">
            <a:hlinkClick r:id="rId6" action="ppaction://hlinksldjump"/>
            <a:extLst>
              <a:ext uri="{FF2B5EF4-FFF2-40B4-BE49-F238E27FC236}">
                <a16:creationId xmlns:a16="http://schemas.microsoft.com/office/drawing/2014/main" id="{51238369-1FA2-2FAB-6EF1-0A8FBF0A16D0}"/>
              </a:ext>
            </a:extLst>
          </p:cNvPr>
          <p:cNvSpPr/>
          <p:nvPr/>
        </p:nvSpPr>
        <p:spPr>
          <a:xfrm>
            <a:off x="4407508" y="4941211"/>
            <a:ext cx="1197089" cy="378031"/>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spel om pengar</a:t>
            </a:r>
          </a:p>
        </p:txBody>
      </p:sp>
      <p:cxnSp>
        <p:nvCxnSpPr>
          <p:cNvPr id="7" name="Rak pil 6">
            <a:extLst>
              <a:ext uri="{FF2B5EF4-FFF2-40B4-BE49-F238E27FC236}">
                <a16:creationId xmlns:a16="http://schemas.microsoft.com/office/drawing/2014/main" id="{1BF5730C-9BB0-3BBD-4286-ED884D0ACBBD}"/>
              </a:ext>
            </a:extLst>
          </p:cNvPr>
          <p:cNvCxnSpPr>
            <a:cxnSpLocks/>
          </p:cNvCxnSpPr>
          <p:nvPr/>
        </p:nvCxnSpPr>
        <p:spPr>
          <a:xfrm flipV="1">
            <a:off x="3690690" y="4657767"/>
            <a:ext cx="424165" cy="4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ktangel med rundade hörn 7">
            <a:extLst>
              <a:ext uri="{FF2B5EF4-FFF2-40B4-BE49-F238E27FC236}">
                <a16:creationId xmlns:a16="http://schemas.microsoft.com/office/drawing/2014/main" id="{ED5E160B-28BB-DB30-3552-4A15696353EB}"/>
              </a:ext>
            </a:extLst>
          </p:cNvPr>
          <p:cNvSpPr/>
          <p:nvPr/>
        </p:nvSpPr>
        <p:spPr>
          <a:xfrm>
            <a:off x="2474954" y="4997362"/>
            <a:ext cx="510634" cy="26828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9" name="Rektangel med rundade hörn 8">
            <a:extLst>
              <a:ext uri="{FF2B5EF4-FFF2-40B4-BE49-F238E27FC236}">
                <a16:creationId xmlns:a16="http://schemas.microsoft.com/office/drawing/2014/main" id="{0ADF5315-A2DD-646C-8D11-48EE4CDAD897}"/>
              </a:ext>
            </a:extLst>
          </p:cNvPr>
          <p:cNvSpPr/>
          <p:nvPr/>
        </p:nvSpPr>
        <p:spPr>
          <a:xfrm>
            <a:off x="3110866" y="4996989"/>
            <a:ext cx="510634" cy="27203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20" name="Rektangel med rundade hörn 19">
            <a:extLst>
              <a:ext uri="{FF2B5EF4-FFF2-40B4-BE49-F238E27FC236}">
                <a16:creationId xmlns:a16="http://schemas.microsoft.com/office/drawing/2014/main" id="{18A565C5-A72F-03D9-4F9E-686DACB52BCE}"/>
              </a:ext>
            </a:extLst>
          </p:cNvPr>
          <p:cNvSpPr/>
          <p:nvPr/>
        </p:nvSpPr>
        <p:spPr>
          <a:xfrm>
            <a:off x="4118692" y="2076898"/>
            <a:ext cx="1760691" cy="16263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Gå vidare till del två om lotterier utan insats. </a:t>
            </a:r>
            <a:endParaRPr lang="sv-SE" sz="1100" b="1" dirty="0">
              <a:latin typeface="Segoe UI" panose="020B0502040204020203" pitchFamily="34" charset="0"/>
              <a:cs typeface="Segoe UI" panose="020B0502040204020203" pitchFamily="34" charset="0"/>
            </a:endParaRPr>
          </a:p>
        </p:txBody>
      </p:sp>
      <p:cxnSp>
        <p:nvCxnSpPr>
          <p:cNvPr id="35" name="Rak pil 34">
            <a:extLst>
              <a:ext uri="{FF2B5EF4-FFF2-40B4-BE49-F238E27FC236}">
                <a16:creationId xmlns:a16="http://schemas.microsoft.com/office/drawing/2014/main" id="{0BFF0A5A-3F28-A4FA-C104-4CB7C2D83A22}"/>
              </a:ext>
            </a:extLst>
          </p:cNvPr>
          <p:cNvCxnSpPr>
            <a:cxnSpLocks/>
          </p:cNvCxnSpPr>
          <p:nvPr/>
        </p:nvCxnSpPr>
        <p:spPr>
          <a:xfrm flipV="1">
            <a:off x="3818374" y="3671273"/>
            <a:ext cx="346894" cy="4760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Femhörning 35">
            <a:hlinkClick r:id="" action="ppaction://hlinkshowjump?jump=nextslide"/>
            <a:extLst>
              <a:ext uri="{FF2B5EF4-FFF2-40B4-BE49-F238E27FC236}">
                <a16:creationId xmlns:a16="http://schemas.microsoft.com/office/drawing/2014/main" id="{6B478C1B-0E8E-FD02-2E36-57EC809A65AD}"/>
              </a:ext>
            </a:extLst>
          </p:cNvPr>
          <p:cNvSpPr/>
          <p:nvPr/>
        </p:nvSpPr>
        <p:spPr>
          <a:xfrm>
            <a:off x="4499812" y="3266912"/>
            <a:ext cx="1032633" cy="27203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Tree>
    <p:extLst>
      <p:ext uri="{BB962C8B-B14F-4D97-AF65-F5344CB8AC3E}">
        <p14:creationId xmlns:p14="http://schemas.microsoft.com/office/powerpoint/2010/main" val="23654994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childTnLst>
              </p:cTn>
              <p:nextCondLst>
                <p:cond evt="onClick" delay="0">
                  <p:tgtEl>
                    <p:spTgt spid="25"/>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par>
                                <p:cTn id="44" presetID="9"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500"/>
                                        <p:tgtEl>
                                          <p:spTgt spid="22"/>
                                        </p:tgtEl>
                                      </p:cBhvr>
                                    </p:animEffect>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dissolve">
                                      <p:cBhvr>
                                        <p:cTn id="55" dur="500"/>
                                        <p:tgtEl>
                                          <p:spTgt spid="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dissolve">
                                      <p:cBhvr>
                                        <p:cTn id="58" dur="500"/>
                                        <p:tgtEl>
                                          <p:spTgt spid="4"/>
                                        </p:tgtEl>
                                      </p:cBhvr>
                                    </p:animEffect>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38"/>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dissolve">
                                      <p:cBhvr>
                                        <p:cTn id="64" dur="500"/>
                                        <p:tgtEl>
                                          <p:spTgt spid="36"/>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dissolve">
                                      <p:cBhvr>
                                        <p:cTn id="67" dur="500"/>
                                        <p:tgtEl>
                                          <p:spTgt spid="20"/>
                                        </p:tgtEl>
                                      </p:cBhvr>
                                    </p:animEffect>
                                  </p:childTnLst>
                                </p:cTn>
                              </p:par>
                              <p:par>
                                <p:cTn id="68" presetID="9"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dissolve">
                                      <p:cBhvr>
                                        <p:cTn id="70" dur="500"/>
                                        <p:tgtEl>
                                          <p:spTgt spid="35"/>
                                        </p:tgtEl>
                                      </p:cBhvr>
                                    </p:animEffect>
                                  </p:childTnLst>
                                </p:cTn>
                              </p:par>
                            </p:childTnLst>
                          </p:cTn>
                        </p:par>
                      </p:childTnLst>
                    </p:cTn>
                  </p:par>
                </p:childTnLst>
              </p:cTn>
              <p:nextCondLst>
                <p:cond evt="onClick" delay="0">
                  <p:tgtEl>
                    <p:spTgt spid="38"/>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9" presetClass="entr" presetSubtype="0" fill="hold" grpId="1"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dissolve">
                                      <p:cBhvr>
                                        <p:cTn id="76" dur="500"/>
                                        <p:tgtEl>
                                          <p:spTgt spid="36"/>
                                        </p:tgtEl>
                                      </p:cBhvr>
                                    </p:animEffect>
                                  </p:childTnLst>
                                </p:cTn>
                              </p:par>
                              <p:par>
                                <p:cTn id="77" presetID="9" presetClass="entr"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dissolve">
                                      <p:cBhvr>
                                        <p:cTn id="79" dur="500"/>
                                        <p:tgtEl>
                                          <p:spTgt spid="20"/>
                                        </p:tgtEl>
                                      </p:cBhvr>
                                    </p:animEffect>
                                  </p:childTnLst>
                                </p:cTn>
                              </p:par>
                              <p:par>
                                <p:cTn id="80" presetID="9"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dissolve">
                                      <p:cBhvr>
                                        <p:cTn id="82" dur="500"/>
                                        <p:tgtEl>
                                          <p:spTgt spid="35"/>
                                        </p:tgtEl>
                                      </p:cBhvr>
                                    </p:animEffect>
                                  </p:childTnLst>
                                </p:cTn>
                              </p:par>
                            </p:childTnLst>
                          </p:cTn>
                        </p:par>
                      </p:childTnLst>
                    </p:cTn>
                  </p:par>
                </p:childTnLst>
              </p:cTn>
              <p:nextCondLst>
                <p:cond evt="onClick" delay="0">
                  <p:tgtEl>
                    <p:spTgt spid="8"/>
                  </p:tgtEl>
                </p:cond>
              </p:nextCondLst>
            </p:seq>
          </p:childTnLst>
        </p:cTn>
      </p:par>
    </p:tnLst>
    <p:bldLst>
      <p:bldP spid="10" grpId="0" animBg="1"/>
      <p:bldP spid="19" grpId="0" animBg="1"/>
      <p:bldP spid="24" grpId="0" animBg="1"/>
      <p:bldP spid="28" grpId="0" animBg="1"/>
      <p:bldP spid="28" grpId="1" animBg="1"/>
      <p:bldP spid="29" grpId="0" animBg="1"/>
      <p:bldP spid="29" grpId="1" animBg="1"/>
      <p:bldP spid="3" grpId="0" animBg="1"/>
      <p:bldP spid="4" grpId="0" animBg="1"/>
      <p:bldP spid="8" grpId="0" animBg="1"/>
      <p:bldP spid="9" grpId="0" animBg="1"/>
      <p:bldP spid="20" grpId="0" animBg="1"/>
      <p:bldP spid="20" grpId="1" animBg="1"/>
      <p:bldP spid="36" grpId="0" animBg="1"/>
      <p:bldP spid="3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Testa om registrering är nödvändig – del 1</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678902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rId3" action="ppaction://hlinksldjump"/>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rId3" action="ppaction://hlinksldjump"/>
            <a:extLst>
              <a:ext uri="{FF2B5EF4-FFF2-40B4-BE49-F238E27FC236}">
                <a16:creationId xmlns:a16="http://schemas.microsoft.com/office/drawing/2014/main" id="{A20EB9D0-08F4-BCED-E12D-551429D35ED5}"/>
              </a:ext>
            </a:extLst>
          </p:cNvPr>
          <p:cNvSpPr txBox="1">
            <a:spLocks/>
          </p:cNvSpPr>
          <p:nvPr/>
        </p:nvSpPr>
        <p:spPr>
          <a:xfrm>
            <a:off x="10835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grpSp>
        <p:nvGrpSpPr>
          <p:cNvPr id="49" name="Grupp 48">
            <a:extLst>
              <a:ext uri="{FF2B5EF4-FFF2-40B4-BE49-F238E27FC236}">
                <a16:creationId xmlns:a16="http://schemas.microsoft.com/office/drawing/2014/main" id="{497ADD76-DA20-E0F5-9EBA-9A01130D0F4A}"/>
              </a:ext>
            </a:extLst>
          </p:cNvPr>
          <p:cNvGrpSpPr/>
          <p:nvPr/>
        </p:nvGrpSpPr>
        <p:grpSpPr>
          <a:xfrm>
            <a:off x="8832188" y="489884"/>
            <a:ext cx="1500583" cy="1500583"/>
            <a:chOff x="8832188" y="489884"/>
            <a:chExt cx="1500583" cy="1500583"/>
          </a:xfrm>
        </p:grpSpPr>
        <p:sp>
          <p:nvSpPr>
            <p:cNvPr id="16" name="Ellips 15">
              <a:extLst>
                <a:ext uri="{FF2B5EF4-FFF2-40B4-BE49-F238E27FC236}">
                  <a16:creationId xmlns:a16="http://schemas.microsoft.com/office/drawing/2014/main" id="{CE587CBC-5C10-8E37-701D-5C51F2165DCD}"/>
                </a:ext>
              </a:extLst>
            </p:cNvPr>
            <p:cNvSpPr/>
            <p:nvPr/>
          </p:nvSpPr>
          <p:spPr>
            <a:xfrm>
              <a:off x="8832188" y="489884"/>
              <a:ext cx="1500583" cy="15005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sv-SE" sz="1200" dirty="0">
                <a:latin typeface="Segoe UI" panose="020B0502040204020203" pitchFamily="34" charset="0"/>
                <a:cs typeface="Segoe UI" panose="020B0502040204020203" pitchFamily="34" charset="0"/>
              </a:endParaRPr>
            </a:p>
          </p:txBody>
        </p:sp>
        <p:sp>
          <p:nvSpPr>
            <p:cNvPr id="18" name="textruta 17">
              <a:extLst>
                <a:ext uri="{FF2B5EF4-FFF2-40B4-BE49-F238E27FC236}">
                  <a16:creationId xmlns:a16="http://schemas.microsoft.com/office/drawing/2014/main" id="{EF960812-941E-5682-89AC-858C7D0D8316}"/>
                </a:ext>
              </a:extLst>
            </p:cNvPr>
            <p:cNvSpPr txBox="1"/>
            <p:nvPr/>
          </p:nvSpPr>
          <p:spPr>
            <a:xfrm>
              <a:off x="8858765" y="706917"/>
              <a:ext cx="1456111" cy="1107996"/>
            </a:xfrm>
            <a:prstGeom prst="rect">
              <a:avLst/>
            </a:prstGeom>
            <a:noFill/>
          </p:spPr>
          <p:txBody>
            <a:bodyPr wrap="square">
              <a:spAutoFit/>
            </a:bodyPr>
            <a:lstStyle/>
            <a:p>
              <a:pPr algn="ctr"/>
              <a:r>
                <a:rPr lang="sv-SE" sz="1100" dirty="0">
                  <a:latin typeface="Segoe UI" panose="020B0502040204020203" pitchFamily="34" charset="0"/>
                  <a:cs typeface="Segoe UI" panose="020B0502040204020203" pitchFamily="34" charset="0"/>
                </a:rPr>
                <a:t>Ta reda på om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ditt ärende behöver registrering!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Följ instruktionerna och svara på frågorna.</a:t>
              </a:r>
            </a:p>
          </p:txBody>
        </p:sp>
      </p:grpSp>
      <p:sp>
        <p:nvSpPr>
          <p:cNvPr id="10" name="Rektangel med rundade hörn 9">
            <a:extLst>
              <a:ext uri="{FF2B5EF4-FFF2-40B4-BE49-F238E27FC236}">
                <a16:creationId xmlns:a16="http://schemas.microsoft.com/office/drawing/2014/main" id="{30C19F8B-8D3C-AE4B-3C97-7101FC1715C2}"/>
              </a:ext>
            </a:extLst>
          </p:cNvPr>
          <p:cNvSpPr/>
          <p:nvPr/>
        </p:nvSpPr>
        <p:spPr>
          <a:xfrm>
            <a:off x="2165173" y="2076898"/>
            <a:ext cx="1760691" cy="16263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Det verkar inte som att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är tillämplig. Därför uppställs inga krav på licens eller registrering.</a:t>
            </a:r>
          </a:p>
        </p:txBody>
      </p:sp>
      <p:sp>
        <p:nvSpPr>
          <p:cNvPr id="11" name="Rektangel med rundade hörn 10">
            <a:extLst>
              <a:ext uri="{FF2B5EF4-FFF2-40B4-BE49-F238E27FC236}">
                <a16:creationId xmlns:a16="http://schemas.microsoft.com/office/drawing/2014/main" id="{AF1A8ED3-9DC7-2996-8950-136F88063C8A}"/>
              </a:ext>
            </a:extLst>
          </p:cNvPr>
          <p:cNvSpPr/>
          <p:nvPr/>
        </p:nvSpPr>
        <p:spPr>
          <a:xfrm>
            <a:off x="165078" y="2984272"/>
            <a:ext cx="1760691" cy="16142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Gäller det ett skicklighetsspel?</a:t>
            </a:r>
          </a:p>
        </p:txBody>
      </p:sp>
      <p:sp>
        <p:nvSpPr>
          <p:cNvPr id="15" name="Rektangel med rundade hörn 14">
            <a:extLst>
              <a:ext uri="{FF2B5EF4-FFF2-40B4-BE49-F238E27FC236}">
                <a16:creationId xmlns:a16="http://schemas.microsoft.com/office/drawing/2014/main" id="{491F0ACB-4495-2BD0-845F-AD0E67F2994C}"/>
              </a:ext>
            </a:extLst>
          </p:cNvPr>
          <p:cNvSpPr/>
          <p:nvPr/>
        </p:nvSpPr>
        <p:spPr>
          <a:xfrm>
            <a:off x="475200" y="4147683"/>
            <a:ext cx="510634" cy="26828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17" name="Rektangel med rundade hörn 16">
            <a:extLst>
              <a:ext uri="{FF2B5EF4-FFF2-40B4-BE49-F238E27FC236}">
                <a16:creationId xmlns:a16="http://schemas.microsoft.com/office/drawing/2014/main" id="{5B85E56C-D541-5104-3A3C-B5E04290D1FB}"/>
              </a:ext>
            </a:extLst>
          </p:cNvPr>
          <p:cNvSpPr/>
          <p:nvPr/>
        </p:nvSpPr>
        <p:spPr>
          <a:xfrm>
            <a:off x="1110383" y="4147200"/>
            <a:ext cx="510634" cy="27203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19" name="Rektangel med rundade hörn 18">
            <a:extLst>
              <a:ext uri="{FF2B5EF4-FFF2-40B4-BE49-F238E27FC236}">
                <a16:creationId xmlns:a16="http://schemas.microsoft.com/office/drawing/2014/main" id="{59ED3906-E77D-AB1F-FFEB-FE8F6B88E8BF}"/>
              </a:ext>
            </a:extLst>
          </p:cNvPr>
          <p:cNvSpPr/>
          <p:nvPr/>
        </p:nvSpPr>
        <p:spPr>
          <a:xfrm>
            <a:off x="2165173" y="3867254"/>
            <a:ext cx="1760691" cy="16142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Gäller det spel om pengar eller andra vinster med ett värde i pengar? </a:t>
            </a:r>
          </a:p>
        </p:txBody>
      </p:sp>
      <p:cxnSp>
        <p:nvCxnSpPr>
          <p:cNvPr id="22" name="Rak pil 21">
            <a:extLst>
              <a:ext uri="{FF2B5EF4-FFF2-40B4-BE49-F238E27FC236}">
                <a16:creationId xmlns:a16="http://schemas.microsoft.com/office/drawing/2014/main" id="{A130982A-2CFC-078D-ABEB-529E629308D5}"/>
              </a:ext>
            </a:extLst>
          </p:cNvPr>
          <p:cNvCxnSpPr>
            <a:cxnSpLocks/>
          </p:cNvCxnSpPr>
          <p:nvPr/>
        </p:nvCxnSpPr>
        <p:spPr>
          <a:xfrm flipV="1">
            <a:off x="1695636" y="4233343"/>
            <a:ext cx="424165" cy="4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Rak pil 22">
            <a:extLst>
              <a:ext uri="{FF2B5EF4-FFF2-40B4-BE49-F238E27FC236}">
                <a16:creationId xmlns:a16="http://schemas.microsoft.com/office/drawing/2014/main" id="{FF872CD2-0DDE-D1BD-074C-486A20693C2A}"/>
              </a:ext>
            </a:extLst>
          </p:cNvPr>
          <p:cNvCxnSpPr>
            <a:cxnSpLocks/>
          </p:cNvCxnSpPr>
          <p:nvPr/>
        </p:nvCxnSpPr>
        <p:spPr>
          <a:xfrm>
            <a:off x="1701918" y="3387129"/>
            <a:ext cx="41788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5" name="Grupp 24">
            <a:extLst>
              <a:ext uri="{FF2B5EF4-FFF2-40B4-BE49-F238E27FC236}">
                <a16:creationId xmlns:a16="http://schemas.microsoft.com/office/drawing/2014/main" id="{B561289B-668F-4E34-9F0D-8FC869CCE5DC}"/>
              </a:ext>
            </a:extLst>
          </p:cNvPr>
          <p:cNvGrpSpPr/>
          <p:nvPr/>
        </p:nvGrpSpPr>
        <p:grpSpPr>
          <a:xfrm>
            <a:off x="1524551" y="3236208"/>
            <a:ext cx="185737" cy="230832"/>
            <a:chOff x="7156472" y="1054017"/>
            <a:chExt cx="185737" cy="230832"/>
          </a:xfrm>
        </p:grpSpPr>
        <p:sp>
          <p:nvSpPr>
            <p:cNvPr id="26" name="Ellips 25">
              <a:extLst>
                <a:ext uri="{FF2B5EF4-FFF2-40B4-BE49-F238E27FC236}">
                  <a16:creationId xmlns:a16="http://schemas.microsoft.com/office/drawing/2014/main" id="{EC36F285-A221-65AF-31DC-E4EB82899C2A}"/>
                </a:ext>
              </a:extLst>
            </p:cNvPr>
            <p:cNvSpPr/>
            <p:nvPr/>
          </p:nvSpPr>
          <p:spPr>
            <a:xfrm>
              <a:off x="7208994" y="1102826"/>
              <a:ext cx="133215" cy="133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7" name="textruta 26">
              <a:extLst>
                <a:ext uri="{FF2B5EF4-FFF2-40B4-BE49-F238E27FC236}">
                  <a16:creationId xmlns:a16="http://schemas.microsoft.com/office/drawing/2014/main" id="{F3DE5ED8-C4D8-3B43-CA55-6DAFB1C1B65E}"/>
                </a:ext>
              </a:extLst>
            </p:cNvPr>
            <p:cNvSpPr txBox="1"/>
            <p:nvPr/>
          </p:nvSpPr>
          <p:spPr>
            <a:xfrm>
              <a:off x="7156472" y="1054017"/>
              <a:ext cx="185737" cy="230832"/>
            </a:xfrm>
            <a:prstGeom prst="rect">
              <a:avLst/>
            </a:prstGeom>
            <a:noFill/>
          </p:spPr>
          <p:txBody>
            <a:bodyPr wrap="square" rtlCol="0">
              <a:spAutoFit/>
            </a:bodyPr>
            <a:lstStyle/>
            <a:p>
              <a:r>
                <a:rPr lang="sv-SE" sz="900" b="0" i="0" dirty="0">
                  <a:solidFill>
                    <a:schemeClr val="accent1"/>
                  </a:solidFill>
                  <a:effectLst/>
                  <a:latin typeface="Segoe UI" panose="020B0502040204020203" pitchFamily="34" charset="0"/>
                  <a:cs typeface="Segoe UI" panose="020B0502040204020203" pitchFamily="34" charset="0"/>
                </a:rPr>
                <a:t>§</a:t>
              </a:r>
              <a:endParaRPr lang="sv-SE" sz="900" dirty="0">
                <a:solidFill>
                  <a:schemeClr val="accent1"/>
                </a:solidFill>
                <a:latin typeface="Segoe UI" panose="020B0502040204020203" pitchFamily="34" charset="0"/>
                <a:cs typeface="Segoe UI" panose="020B0502040204020203" pitchFamily="34" charset="0"/>
              </a:endParaRPr>
            </a:p>
          </p:txBody>
        </p:sp>
      </p:grpSp>
      <p:sp>
        <p:nvSpPr>
          <p:cNvPr id="28" name="Rundad rektangulär pratbubbla 27">
            <a:extLst>
              <a:ext uri="{FF2B5EF4-FFF2-40B4-BE49-F238E27FC236}">
                <a16:creationId xmlns:a16="http://schemas.microsoft.com/office/drawing/2014/main" id="{15C4D1AB-8ACA-04F1-EC22-FA016E9AD796}"/>
              </a:ext>
            </a:extLst>
          </p:cNvPr>
          <p:cNvSpPr/>
          <p:nvPr/>
        </p:nvSpPr>
        <p:spPr>
          <a:xfrm>
            <a:off x="1132605" y="2329131"/>
            <a:ext cx="1859661" cy="753646"/>
          </a:xfrm>
          <a:prstGeom prst="wedgeRoundRectCallout">
            <a:avLst>
              <a:gd name="adj1" fmla="val -21175"/>
              <a:gd name="adj2" fmla="val 7145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1 kap. 1 § och 2 kap. 1 §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p>
        </p:txBody>
      </p:sp>
      <p:sp>
        <p:nvSpPr>
          <p:cNvPr id="29" name="Multiplikation 28">
            <a:extLst>
              <a:ext uri="{FF2B5EF4-FFF2-40B4-BE49-F238E27FC236}">
                <a16:creationId xmlns:a16="http://schemas.microsoft.com/office/drawing/2014/main" id="{DD8BED94-967E-E6C5-0D28-E4DC4BB18137}"/>
              </a:ext>
            </a:extLst>
          </p:cNvPr>
          <p:cNvSpPr/>
          <p:nvPr/>
        </p:nvSpPr>
        <p:spPr>
          <a:xfrm>
            <a:off x="2486706" y="2799443"/>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0" name="V-form 29">
            <a:hlinkClick r:id="rId4" action="ppaction://hlinksldjump"/>
            <a:extLst>
              <a:ext uri="{FF2B5EF4-FFF2-40B4-BE49-F238E27FC236}">
                <a16:creationId xmlns:a16="http://schemas.microsoft.com/office/drawing/2014/main" id="{78742189-0A57-5428-8424-93E8E1D0EB8A}"/>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1" name="V-form 30">
            <a:hlinkClick r:id="rId5" action="ppaction://hlinksldjump"/>
            <a:extLst>
              <a:ext uri="{FF2B5EF4-FFF2-40B4-BE49-F238E27FC236}">
                <a16:creationId xmlns:a16="http://schemas.microsoft.com/office/drawing/2014/main" id="{F89BE8D2-AFB7-90DB-D83D-D243ABBEFAE3}"/>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32" name="Femhörning 31">
            <a:hlinkClick r:id="rId6" action="ppaction://hlinksldjump"/>
            <a:extLst>
              <a:ext uri="{FF2B5EF4-FFF2-40B4-BE49-F238E27FC236}">
                <a16:creationId xmlns:a16="http://schemas.microsoft.com/office/drawing/2014/main" id="{13B9C105-C282-2822-F1EA-7243CB2915BC}"/>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33" name="V-form 34">
            <a:extLst>
              <a:ext uri="{FF2B5EF4-FFF2-40B4-BE49-F238E27FC236}">
                <a16:creationId xmlns:a16="http://schemas.microsoft.com/office/drawing/2014/main" id="{836EAF09-480F-2807-BBC9-E9B345299EAA}"/>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5</a:t>
            </a:r>
          </a:p>
        </p:txBody>
      </p:sp>
      <p:sp>
        <p:nvSpPr>
          <p:cNvPr id="34" name="V-form 33">
            <a:hlinkClick r:id="rId7" action="ppaction://hlinksldjump"/>
            <a:extLst>
              <a:ext uri="{FF2B5EF4-FFF2-40B4-BE49-F238E27FC236}">
                <a16:creationId xmlns:a16="http://schemas.microsoft.com/office/drawing/2014/main" id="{CED9F880-AFCD-5461-FD92-7F891F5B79BF}"/>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3" name="Rektangel med rundade hörn 2">
            <a:extLst>
              <a:ext uri="{FF2B5EF4-FFF2-40B4-BE49-F238E27FC236}">
                <a16:creationId xmlns:a16="http://schemas.microsoft.com/office/drawing/2014/main" id="{196858F3-AA1C-8FB5-7C8E-AB29E34C912B}"/>
              </a:ext>
            </a:extLst>
          </p:cNvPr>
          <p:cNvSpPr/>
          <p:nvPr/>
        </p:nvSpPr>
        <p:spPr>
          <a:xfrm>
            <a:off x="4118692" y="3867254"/>
            <a:ext cx="1760691" cy="16142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Det verkar inte som att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är tillämplig. Därför uppställs inga krav på licens eller registrering.</a:t>
            </a:r>
          </a:p>
        </p:txBody>
      </p:sp>
      <p:sp>
        <p:nvSpPr>
          <p:cNvPr id="4" name="Rektangel med rundade hörn 3">
            <a:hlinkClick r:id="rId6" action="ppaction://hlinksldjump"/>
            <a:extLst>
              <a:ext uri="{FF2B5EF4-FFF2-40B4-BE49-F238E27FC236}">
                <a16:creationId xmlns:a16="http://schemas.microsoft.com/office/drawing/2014/main" id="{51238369-1FA2-2FAB-6EF1-0A8FBF0A16D0}"/>
              </a:ext>
            </a:extLst>
          </p:cNvPr>
          <p:cNvSpPr/>
          <p:nvPr/>
        </p:nvSpPr>
        <p:spPr>
          <a:xfrm>
            <a:off x="4407508" y="4941211"/>
            <a:ext cx="1197089" cy="378031"/>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spel om pengar</a:t>
            </a:r>
          </a:p>
        </p:txBody>
      </p:sp>
      <p:cxnSp>
        <p:nvCxnSpPr>
          <p:cNvPr id="7" name="Rak pil 6">
            <a:extLst>
              <a:ext uri="{FF2B5EF4-FFF2-40B4-BE49-F238E27FC236}">
                <a16:creationId xmlns:a16="http://schemas.microsoft.com/office/drawing/2014/main" id="{1BF5730C-9BB0-3BBD-4286-ED884D0ACBBD}"/>
              </a:ext>
            </a:extLst>
          </p:cNvPr>
          <p:cNvCxnSpPr>
            <a:cxnSpLocks/>
          </p:cNvCxnSpPr>
          <p:nvPr/>
        </p:nvCxnSpPr>
        <p:spPr>
          <a:xfrm flipV="1">
            <a:off x="3690690" y="4657767"/>
            <a:ext cx="424165" cy="4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ktangel med rundade hörn 7">
            <a:extLst>
              <a:ext uri="{FF2B5EF4-FFF2-40B4-BE49-F238E27FC236}">
                <a16:creationId xmlns:a16="http://schemas.microsoft.com/office/drawing/2014/main" id="{ED5E160B-28BB-DB30-3552-4A15696353EB}"/>
              </a:ext>
            </a:extLst>
          </p:cNvPr>
          <p:cNvSpPr/>
          <p:nvPr/>
        </p:nvSpPr>
        <p:spPr>
          <a:xfrm>
            <a:off x="2474954" y="4997362"/>
            <a:ext cx="510634" cy="26828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9" name="Rektangel med rundade hörn 8">
            <a:extLst>
              <a:ext uri="{FF2B5EF4-FFF2-40B4-BE49-F238E27FC236}">
                <a16:creationId xmlns:a16="http://schemas.microsoft.com/office/drawing/2014/main" id="{0ADF5315-A2DD-646C-8D11-48EE4CDAD897}"/>
              </a:ext>
            </a:extLst>
          </p:cNvPr>
          <p:cNvSpPr/>
          <p:nvPr/>
        </p:nvSpPr>
        <p:spPr>
          <a:xfrm>
            <a:off x="3110866" y="4996989"/>
            <a:ext cx="510634" cy="27203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20" name="Rektangel med rundade hörn 19">
            <a:extLst>
              <a:ext uri="{FF2B5EF4-FFF2-40B4-BE49-F238E27FC236}">
                <a16:creationId xmlns:a16="http://schemas.microsoft.com/office/drawing/2014/main" id="{18A565C5-A72F-03D9-4F9E-686DACB52BCE}"/>
              </a:ext>
            </a:extLst>
          </p:cNvPr>
          <p:cNvSpPr/>
          <p:nvPr/>
        </p:nvSpPr>
        <p:spPr>
          <a:xfrm>
            <a:off x="4118692" y="2076898"/>
            <a:ext cx="1760691" cy="16263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Gå vidare till del två om lotterier utan insats. </a:t>
            </a:r>
            <a:endParaRPr lang="sv-SE" sz="1100" b="1" dirty="0">
              <a:latin typeface="Segoe UI" panose="020B0502040204020203" pitchFamily="34" charset="0"/>
              <a:cs typeface="Segoe UI" panose="020B0502040204020203" pitchFamily="34" charset="0"/>
            </a:endParaRPr>
          </a:p>
        </p:txBody>
      </p:sp>
      <p:cxnSp>
        <p:nvCxnSpPr>
          <p:cNvPr id="35" name="Rak pil 34">
            <a:extLst>
              <a:ext uri="{FF2B5EF4-FFF2-40B4-BE49-F238E27FC236}">
                <a16:creationId xmlns:a16="http://schemas.microsoft.com/office/drawing/2014/main" id="{0BFF0A5A-3F28-A4FA-C104-4CB7C2D83A22}"/>
              </a:ext>
            </a:extLst>
          </p:cNvPr>
          <p:cNvCxnSpPr>
            <a:cxnSpLocks/>
          </p:cNvCxnSpPr>
          <p:nvPr/>
        </p:nvCxnSpPr>
        <p:spPr>
          <a:xfrm flipV="1">
            <a:off x="3818374" y="3671273"/>
            <a:ext cx="346894" cy="4760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Femhörning 35">
            <a:hlinkClick r:id="" action="ppaction://hlinkshowjump?jump=nextslide"/>
            <a:extLst>
              <a:ext uri="{FF2B5EF4-FFF2-40B4-BE49-F238E27FC236}">
                <a16:creationId xmlns:a16="http://schemas.microsoft.com/office/drawing/2014/main" id="{6B478C1B-0E8E-FD02-2E36-57EC809A65AD}"/>
              </a:ext>
            </a:extLst>
          </p:cNvPr>
          <p:cNvSpPr/>
          <p:nvPr/>
        </p:nvSpPr>
        <p:spPr>
          <a:xfrm>
            <a:off x="4499812" y="3266912"/>
            <a:ext cx="1032633" cy="27203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21" name="Rektangel med rundade hörn 20">
            <a:hlinkClick r:id="rId6" action="ppaction://hlinksldjump"/>
            <a:extLst>
              <a:ext uri="{FF2B5EF4-FFF2-40B4-BE49-F238E27FC236}">
                <a16:creationId xmlns:a16="http://schemas.microsoft.com/office/drawing/2014/main" id="{65000B82-61CC-7ABD-CFB7-E50D2A525E0B}"/>
              </a:ext>
            </a:extLst>
          </p:cNvPr>
          <p:cNvSpPr/>
          <p:nvPr/>
        </p:nvSpPr>
        <p:spPr>
          <a:xfrm>
            <a:off x="2444974" y="3170810"/>
            <a:ext cx="1197089" cy="378031"/>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spel om pengar</a:t>
            </a:r>
          </a:p>
        </p:txBody>
      </p:sp>
    </p:spTree>
    <p:extLst>
      <p:ext uri="{BB962C8B-B14F-4D97-AF65-F5344CB8AC3E}">
        <p14:creationId xmlns:p14="http://schemas.microsoft.com/office/powerpoint/2010/main" val="2624019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dissolve">
                                      <p:cBhvr>
                                        <p:cTn id="52" dur="500"/>
                                        <p:tgtEl>
                                          <p:spTgt spid="3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dissolve">
                                      <p:cBhvr>
                                        <p:cTn id="55" dur="500"/>
                                        <p:tgtEl>
                                          <p:spTgt spid="20"/>
                                        </p:tgtEl>
                                      </p:cBhvr>
                                    </p:animEffect>
                                  </p:childTnLst>
                                </p:cTn>
                              </p:par>
                              <p:par>
                                <p:cTn id="56" presetID="9"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dissolve">
                                      <p:cBhvr>
                                        <p:cTn id="58" dur="500"/>
                                        <p:tgtEl>
                                          <p:spTgt spid="35"/>
                                        </p:tgtEl>
                                      </p:cBhvr>
                                    </p:animEffect>
                                  </p:childTnLst>
                                </p:cTn>
                              </p:par>
                            </p:childTnLst>
                          </p:cTn>
                        </p:par>
                      </p:childTnLst>
                    </p:cTn>
                  </p:par>
                </p:childTnLst>
              </p:cTn>
              <p:nextCondLst>
                <p:cond evt="onClick" delay="0">
                  <p:tgtEl>
                    <p:spTgt spid="38"/>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grpId="1"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dissolve">
                                      <p:cBhvr>
                                        <p:cTn id="64" dur="500"/>
                                        <p:tgtEl>
                                          <p:spTgt spid="36"/>
                                        </p:tgtEl>
                                      </p:cBhvr>
                                    </p:animEffect>
                                  </p:childTnLst>
                                </p:cTn>
                              </p:par>
                              <p:par>
                                <p:cTn id="65" presetID="9" presetClass="entr" presetSubtype="0" fill="hold" grpId="1"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dissolve">
                                      <p:cBhvr>
                                        <p:cTn id="67" dur="500"/>
                                        <p:tgtEl>
                                          <p:spTgt spid="20"/>
                                        </p:tgtEl>
                                      </p:cBhvr>
                                    </p:animEffect>
                                  </p:childTnLst>
                                </p:cTn>
                              </p:par>
                              <p:par>
                                <p:cTn id="68" presetID="9"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dissolve">
                                      <p:cBhvr>
                                        <p:cTn id="70" dur="500"/>
                                        <p:tgtEl>
                                          <p:spTgt spid="35"/>
                                        </p:tgtEl>
                                      </p:cBhvr>
                                    </p:animEffect>
                                  </p:childTnLst>
                                </p:cTn>
                              </p:par>
                            </p:childTnLst>
                          </p:cTn>
                        </p:par>
                      </p:childTnLst>
                    </p:cTn>
                  </p:par>
                </p:childTnLst>
              </p:cTn>
              <p:nextCondLst>
                <p:cond evt="onClick" delay="0">
                  <p:tgtEl>
                    <p:spTgt spid="8"/>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dissolve">
                                      <p:cBhvr>
                                        <p:cTn id="76" dur="500"/>
                                        <p:tgtEl>
                                          <p:spTgt spid="21"/>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dissolve">
                                      <p:cBhvr>
                                        <p:cTn id="79" dur="500"/>
                                        <p:tgtEl>
                                          <p:spTgt spid="10"/>
                                        </p:tgtEl>
                                      </p:cBhvr>
                                    </p:animEffect>
                                  </p:childTnLst>
                                </p:cTn>
                              </p:par>
                              <p:par>
                                <p:cTn id="80" presetID="9"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dissolve">
                                      <p:cBhvr>
                                        <p:cTn id="82" dur="500"/>
                                        <p:tgtEl>
                                          <p:spTgt spid="23"/>
                                        </p:tgtEl>
                                      </p:cBhvr>
                                    </p:animEffect>
                                  </p:childTnLst>
                                </p:cTn>
                              </p:par>
                            </p:childTnLst>
                          </p:cTn>
                        </p:par>
                      </p:childTnLst>
                    </p:cTn>
                  </p:par>
                </p:childTnLst>
              </p:cTn>
              <p:nextCondLst>
                <p:cond evt="onClick" delay="0">
                  <p:tgtEl>
                    <p:spTgt spid="15"/>
                  </p:tgtEl>
                </p:cond>
              </p:nextCondLst>
            </p:seq>
          </p:childTnLst>
        </p:cTn>
      </p:par>
    </p:tnLst>
    <p:bldLst>
      <p:bldP spid="10" grpId="0" animBg="1"/>
      <p:bldP spid="19" grpId="0" animBg="1"/>
      <p:bldP spid="28" grpId="0" animBg="1"/>
      <p:bldP spid="28" grpId="1" animBg="1"/>
      <p:bldP spid="29" grpId="0" animBg="1"/>
      <p:bldP spid="29" grpId="1" animBg="1"/>
      <p:bldP spid="3" grpId="0" animBg="1"/>
      <p:bldP spid="4" grpId="0" animBg="1"/>
      <p:bldP spid="8" grpId="0" animBg="1"/>
      <p:bldP spid="9" grpId="0" animBg="1"/>
      <p:bldP spid="20" grpId="0" animBg="1"/>
      <p:bldP spid="20" grpId="1" animBg="1"/>
      <p:bldP spid="36" grpId="0" animBg="1"/>
      <p:bldP spid="36" grpId="1"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Testa om registrering är nödvändig – del 2</a:t>
            </a:r>
          </a:p>
        </p:txBody>
      </p: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rId3" action="ppaction://hlinksldjump"/>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cxnSp>
        <p:nvCxnSpPr>
          <p:cNvPr id="76" name="Rak 75">
            <a:extLst>
              <a:ext uri="{FF2B5EF4-FFF2-40B4-BE49-F238E27FC236}">
                <a16:creationId xmlns:a16="http://schemas.microsoft.com/office/drawing/2014/main" id="{0D088169-27A4-5936-7E34-3AE56F00486D}"/>
              </a:ext>
            </a:extLst>
          </p:cNvPr>
          <p:cNvCxnSpPr>
            <a:cxnSpLocks/>
          </p:cNvCxnSpPr>
          <p:nvPr/>
        </p:nvCxnSpPr>
        <p:spPr>
          <a:xfrm>
            <a:off x="528638" y="1664898"/>
            <a:ext cx="678902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2" name="Platshållare för text 5">
            <a:hlinkClick r:id="rId3" action="ppaction://hlinksldjump"/>
            <a:extLst>
              <a:ext uri="{FF2B5EF4-FFF2-40B4-BE49-F238E27FC236}">
                <a16:creationId xmlns:a16="http://schemas.microsoft.com/office/drawing/2014/main" id="{417C751A-1606-ECCD-5149-DB6B493542C6}"/>
              </a:ext>
            </a:extLst>
          </p:cNvPr>
          <p:cNvSpPr txBox="1">
            <a:spLocks/>
          </p:cNvSpPr>
          <p:nvPr/>
        </p:nvSpPr>
        <p:spPr>
          <a:xfrm>
            <a:off x="10835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3" name="Rektangel med rundade hörn 2">
            <a:extLst>
              <a:ext uri="{FF2B5EF4-FFF2-40B4-BE49-F238E27FC236}">
                <a16:creationId xmlns:a16="http://schemas.microsoft.com/office/drawing/2014/main" id="{498DACAE-DAA0-9B94-C9AC-01E54F58BCB0}"/>
              </a:ext>
            </a:extLst>
          </p:cNvPr>
          <p:cNvSpPr/>
          <p:nvPr/>
        </p:nvSpPr>
        <p:spPr>
          <a:xfrm>
            <a:off x="4163986" y="2102159"/>
            <a:ext cx="1716114" cy="15967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Gäller det kombinationsspel i tidning, radio eller tv?</a:t>
            </a:r>
          </a:p>
        </p:txBody>
      </p:sp>
      <p:sp>
        <p:nvSpPr>
          <p:cNvPr id="4" name="Rektangel med rundade hörn 3">
            <a:extLst>
              <a:ext uri="{FF2B5EF4-FFF2-40B4-BE49-F238E27FC236}">
                <a16:creationId xmlns:a16="http://schemas.microsoft.com/office/drawing/2014/main" id="{2EECF788-CD85-1C3F-70EB-47639001323B}"/>
              </a:ext>
            </a:extLst>
          </p:cNvPr>
          <p:cNvSpPr/>
          <p:nvPr/>
        </p:nvSpPr>
        <p:spPr>
          <a:xfrm>
            <a:off x="6140639" y="2102159"/>
            <a:ext cx="1760691" cy="1612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Gå vidare till del tre om lotterier som tillhanda-hålls av föreningar eller registrerade trossamfund. </a:t>
            </a:r>
            <a:endParaRPr lang="sv-SE" sz="1100" b="1" dirty="0">
              <a:latin typeface="Segoe UI" panose="020B0502040204020203" pitchFamily="34" charset="0"/>
              <a:cs typeface="Segoe UI" panose="020B0502040204020203" pitchFamily="34" charset="0"/>
            </a:endParaRPr>
          </a:p>
        </p:txBody>
      </p:sp>
      <p:sp>
        <p:nvSpPr>
          <p:cNvPr id="6" name="Rektangel med rundade hörn 5">
            <a:extLst>
              <a:ext uri="{FF2B5EF4-FFF2-40B4-BE49-F238E27FC236}">
                <a16:creationId xmlns:a16="http://schemas.microsoft.com/office/drawing/2014/main" id="{86345407-600A-12EA-9549-D4529221B51B}"/>
              </a:ext>
            </a:extLst>
          </p:cNvPr>
          <p:cNvSpPr/>
          <p:nvPr/>
        </p:nvSpPr>
        <p:spPr>
          <a:xfrm>
            <a:off x="165079" y="2984400"/>
            <a:ext cx="1760691" cy="16168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sv-SE" sz="1100" dirty="0">
                <a:latin typeface="Segoe UI" panose="020B0502040204020203" pitchFamily="34" charset="0"/>
                <a:cs typeface="Segoe UI" panose="020B0502040204020203" pitchFamily="34" charset="0"/>
              </a:rPr>
              <a:t>Behöver deltagarna betala en insats?</a:t>
            </a:r>
          </a:p>
        </p:txBody>
      </p:sp>
      <p:sp>
        <p:nvSpPr>
          <p:cNvPr id="7" name="Rektangel med rundade hörn 6">
            <a:extLst>
              <a:ext uri="{FF2B5EF4-FFF2-40B4-BE49-F238E27FC236}">
                <a16:creationId xmlns:a16="http://schemas.microsoft.com/office/drawing/2014/main" id="{4DE0D4AF-48F1-C655-44ED-83E3B5F93504}"/>
              </a:ext>
            </a:extLst>
          </p:cNvPr>
          <p:cNvSpPr/>
          <p:nvPr/>
        </p:nvSpPr>
        <p:spPr>
          <a:xfrm>
            <a:off x="475200" y="4147200"/>
            <a:ext cx="510634" cy="273050"/>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8" name="Rektangel med rundade hörn 7">
            <a:extLst>
              <a:ext uri="{FF2B5EF4-FFF2-40B4-BE49-F238E27FC236}">
                <a16:creationId xmlns:a16="http://schemas.microsoft.com/office/drawing/2014/main" id="{99A0F0B9-109E-8E9E-3418-773646589530}"/>
              </a:ext>
            </a:extLst>
          </p:cNvPr>
          <p:cNvSpPr/>
          <p:nvPr/>
        </p:nvSpPr>
        <p:spPr>
          <a:xfrm>
            <a:off x="1108800" y="4147200"/>
            <a:ext cx="510634" cy="273050"/>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9" name="Rektangel med rundade hörn 8">
            <a:extLst>
              <a:ext uri="{FF2B5EF4-FFF2-40B4-BE49-F238E27FC236}">
                <a16:creationId xmlns:a16="http://schemas.microsoft.com/office/drawing/2014/main" id="{0C21E6A0-2FAD-6343-D502-641FBE04842C}"/>
              </a:ext>
            </a:extLst>
          </p:cNvPr>
          <p:cNvSpPr/>
          <p:nvPr/>
        </p:nvSpPr>
        <p:spPr>
          <a:xfrm>
            <a:off x="2164695" y="2098036"/>
            <a:ext cx="1735794" cy="16168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Tillhandahålls lotteriet under privata former med små insatser?</a:t>
            </a:r>
          </a:p>
        </p:txBody>
      </p:sp>
      <p:sp>
        <p:nvSpPr>
          <p:cNvPr id="10" name="Rektangel med rundade hörn 9">
            <a:extLst>
              <a:ext uri="{FF2B5EF4-FFF2-40B4-BE49-F238E27FC236}">
                <a16:creationId xmlns:a16="http://schemas.microsoft.com/office/drawing/2014/main" id="{C37885E3-A733-62B2-E2D9-75C82CABA65F}"/>
              </a:ext>
            </a:extLst>
          </p:cNvPr>
          <p:cNvSpPr/>
          <p:nvPr/>
        </p:nvSpPr>
        <p:spPr>
          <a:xfrm>
            <a:off x="2471041" y="3271278"/>
            <a:ext cx="533306" cy="265998"/>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11" name="Rektangel med rundade hörn 10">
            <a:extLst>
              <a:ext uri="{FF2B5EF4-FFF2-40B4-BE49-F238E27FC236}">
                <a16:creationId xmlns:a16="http://schemas.microsoft.com/office/drawing/2014/main" id="{EA03CD32-948B-B14B-6155-539FE892B25B}"/>
              </a:ext>
            </a:extLst>
          </p:cNvPr>
          <p:cNvSpPr/>
          <p:nvPr/>
        </p:nvSpPr>
        <p:spPr>
          <a:xfrm>
            <a:off x="3064050" y="3262313"/>
            <a:ext cx="533306" cy="274962"/>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15" name="Rektangel med rundade hörn 14">
            <a:extLst>
              <a:ext uri="{FF2B5EF4-FFF2-40B4-BE49-F238E27FC236}">
                <a16:creationId xmlns:a16="http://schemas.microsoft.com/office/drawing/2014/main" id="{E8C114C1-024E-1F42-27A2-DCC8F200D91C}"/>
              </a:ext>
            </a:extLst>
          </p:cNvPr>
          <p:cNvSpPr/>
          <p:nvPr/>
        </p:nvSpPr>
        <p:spPr>
          <a:xfrm>
            <a:off x="2164005" y="3869736"/>
            <a:ext cx="1735637" cy="16089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Det verkar som att spelet är undantaget kravet på licens eller registrering.</a:t>
            </a:r>
          </a:p>
        </p:txBody>
      </p:sp>
      <p:sp>
        <p:nvSpPr>
          <p:cNvPr id="16" name="Rektangel med rundade hörn 15">
            <a:hlinkClick r:id="rId4" action="ppaction://hlinksldjump"/>
            <a:extLst>
              <a:ext uri="{FF2B5EF4-FFF2-40B4-BE49-F238E27FC236}">
                <a16:creationId xmlns:a16="http://schemas.microsoft.com/office/drawing/2014/main" id="{820F64A6-4850-6D9E-27D6-952E66D138EA}"/>
              </a:ext>
            </a:extLst>
          </p:cNvPr>
          <p:cNvSpPr/>
          <p:nvPr/>
        </p:nvSpPr>
        <p:spPr>
          <a:xfrm>
            <a:off x="2442653" y="4791216"/>
            <a:ext cx="1203394" cy="530186"/>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lotterier utan insats</a:t>
            </a:r>
          </a:p>
        </p:txBody>
      </p:sp>
      <p:cxnSp>
        <p:nvCxnSpPr>
          <p:cNvPr id="17" name="Rak pil 16">
            <a:extLst>
              <a:ext uri="{FF2B5EF4-FFF2-40B4-BE49-F238E27FC236}">
                <a16:creationId xmlns:a16="http://schemas.microsoft.com/office/drawing/2014/main" id="{FCA2B94F-99FA-E5BD-97E1-FEFBB20428BE}"/>
              </a:ext>
            </a:extLst>
          </p:cNvPr>
          <p:cNvCxnSpPr/>
          <p:nvPr/>
        </p:nvCxnSpPr>
        <p:spPr>
          <a:xfrm>
            <a:off x="3711513" y="2906631"/>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Rak pil 17">
            <a:extLst>
              <a:ext uri="{FF2B5EF4-FFF2-40B4-BE49-F238E27FC236}">
                <a16:creationId xmlns:a16="http://schemas.microsoft.com/office/drawing/2014/main" id="{129B3CF3-E346-B79B-F589-EAB731B09125}"/>
              </a:ext>
            </a:extLst>
          </p:cNvPr>
          <p:cNvCxnSpPr/>
          <p:nvPr/>
        </p:nvCxnSpPr>
        <p:spPr>
          <a:xfrm>
            <a:off x="1726061" y="3388920"/>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68DFAAF8-F56A-DB3D-8ADB-843DAA7F3FE6}"/>
              </a:ext>
            </a:extLst>
          </p:cNvPr>
          <p:cNvCxnSpPr/>
          <p:nvPr/>
        </p:nvCxnSpPr>
        <p:spPr>
          <a:xfrm>
            <a:off x="1727083" y="4225925"/>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Femhörning 19">
            <a:hlinkClick r:id="" action="ppaction://hlinkshowjump?jump=nextslide"/>
            <a:extLst>
              <a:ext uri="{FF2B5EF4-FFF2-40B4-BE49-F238E27FC236}">
                <a16:creationId xmlns:a16="http://schemas.microsoft.com/office/drawing/2014/main" id="{F2EC08F7-97BE-CE1A-B66A-52AC8C2CC849}"/>
              </a:ext>
            </a:extLst>
          </p:cNvPr>
          <p:cNvSpPr/>
          <p:nvPr/>
        </p:nvSpPr>
        <p:spPr>
          <a:xfrm>
            <a:off x="6553836" y="3262314"/>
            <a:ext cx="1032633" cy="27496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21" name="Rektangel med rundade hörn 20">
            <a:extLst>
              <a:ext uri="{FF2B5EF4-FFF2-40B4-BE49-F238E27FC236}">
                <a16:creationId xmlns:a16="http://schemas.microsoft.com/office/drawing/2014/main" id="{BB1DCC4D-C479-6D5C-4A69-AE18813B8A5F}"/>
              </a:ext>
            </a:extLst>
          </p:cNvPr>
          <p:cNvSpPr/>
          <p:nvPr/>
        </p:nvSpPr>
        <p:spPr>
          <a:xfrm>
            <a:off x="4461868" y="3271278"/>
            <a:ext cx="533306" cy="25731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22" name="Rektangel med rundade hörn 21">
            <a:extLst>
              <a:ext uri="{FF2B5EF4-FFF2-40B4-BE49-F238E27FC236}">
                <a16:creationId xmlns:a16="http://schemas.microsoft.com/office/drawing/2014/main" id="{A58E0532-B99F-4E09-88F5-87DAA39DBB8D}"/>
              </a:ext>
            </a:extLst>
          </p:cNvPr>
          <p:cNvSpPr/>
          <p:nvPr/>
        </p:nvSpPr>
        <p:spPr>
          <a:xfrm>
            <a:off x="5054877" y="3271277"/>
            <a:ext cx="533306" cy="25731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23" name="Rektangel med rundade hörn 22">
            <a:extLst>
              <a:ext uri="{FF2B5EF4-FFF2-40B4-BE49-F238E27FC236}">
                <a16:creationId xmlns:a16="http://schemas.microsoft.com/office/drawing/2014/main" id="{89AD349A-E499-E88F-AFA2-4BDEC1D9903C}"/>
              </a:ext>
            </a:extLst>
          </p:cNvPr>
          <p:cNvSpPr/>
          <p:nvPr/>
        </p:nvSpPr>
        <p:spPr>
          <a:xfrm>
            <a:off x="6140639" y="3869735"/>
            <a:ext cx="1760691" cy="16023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Det verkar som att spelet kan vara undantaget kravet på licens eller registrering.</a:t>
            </a:r>
          </a:p>
        </p:txBody>
      </p:sp>
      <p:sp>
        <p:nvSpPr>
          <p:cNvPr id="24" name="Rektangel med rundade hörn 23">
            <a:hlinkClick r:id="rId4" action="ppaction://hlinksldjump"/>
            <a:extLst>
              <a:ext uri="{FF2B5EF4-FFF2-40B4-BE49-F238E27FC236}">
                <a16:creationId xmlns:a16="http://schemas.microsoft.com/office/drawing/2014/main" id="{C916F0A5-74BD-420A-632F-FD2C95A38872}"/>
              </a:ext>
            </a:extLst>
          </p:cNvPr>
          <p:cNvSpPr/>
          <p:nvPr/>
        </p:nvSpPr>
        <p:spPr>
          <a:xfrm>
            <a:off x="6413555" y="4760308"/>
            <a:ext cx="1203394" cy="550934"/>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undantag för mindre lotterier</a:t>
            </a:r>
          </a:p>
        </p:txBody>
      </p:sp>
      <p:cxnSp>
        <p:nvCxnSpPr>
          <p:cNvPr id="25" name="Rak pil 24">
            <a:extLst>
              <a:ext uri="{FF2B5EF4-FFF2-40B4-BE49-F238E27FC236}">
                <a16:creationId xmlns:a16="http://schemas.microsoft.com/office/drawing/2014/main" id="{8304E51B-0EA2-9E55-F03D-F1BA68498316}"/>
              </a:ext>
            </a:extLst>
          </p:cNvPr>
          <p:cNvCxnSpPr>
            <a:cxnSpLocks/>
          </p:cNvCxnSpPr>
          <p:nvPr/>
        </p:nvCxnSpPr>
        <p:spPr>
          <a:xfrm>
            <a:off x="5824715" y="3429000"/>
            <a:ext cx="414260" cy="424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Rektangel med rundade hörn 25">
            <a:extLst>
              <a:ext uri="{FF2B5EF4-FFF2-40B4-BE49-F238E27FC236}">
                <a16:creationId xmlns:a16="http://schemas.microsoft.com/office/drawing/2014/main" id="{F08001C4-3E44-2487-F8B5-B7C41FFCD03B}"/>
              </a:ext>
            </a:extLst>
          </p:cNvPr>
          <p:cNvSpPr/>
          <p:nvPr/>
        </p:nvSpPr>
        <p:spPr>
          <a:xfrm>
            <a:off x="4163986" y="3872558"/>
            <a:ext cx="1716114" cy="16168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Det verkar som att spelet är undantaget kravet på licens eller registrering.</a:t>
            </a:r>
          </a:p>
        </p:txBody>
      </p:sp>
      <p:sp>
        <p:nvSpPr>
          <p:cNvPr id="27" name="Rektangel med rundade hörn 26">
            <a:hlinkClick r:id="rId4" action="ppaction://hlinksldjump"/>
            <a:extLst>
              <a:ext uri="{FF2B5EF4-FFF2-40B4-BE49-F238E27FC236}">
                <a16:creationId xmlns:a16="http://schemas.microsoft.com/office/drawing/2014/main" id="{227B293F-88EA-87C5-A787-D31CF009DFF1}"/>
              </a:ext>
            </a:extLst>
          </p:cNvPr>
          <p:cNvSpPr/>
          <p:nvPr/>
        </p:nvSpPr>
        <p:spPr>
          <a:xfrm>
            <a:off x="4426914" y="4750873"/>
            <a:ext cx="1203394" cy="575430"/>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undantag för mindre lotterier</a:t>
            </a:r>
          </a:p>
        </p:txBody>
      </p:sp>
      <p:cxnSp>
        <p:nvCxnSpPr>
          <p:cNvPr id="28" name="Rak pil 27">
            <a:extLst>
              <a:ext uri="{FF2B5EF4-FFF2-40B4-BE49-F238E27FC236}">
                <a16:creationId xmlns:a16="http://schemas.microsoft.com/office/drawing/2014/main" id="{C152358B-9F41-CAE5-108F-AA9846DA05D2}"/>
              </a:ext>
            </a:extLst>
          </p:cNvPr>
          <p:cNvCxnSpPr>
            <a:cxnSpLocks/>
          </p:cNvCxnSpPr>
          <p:nvPr/>
        </p:nvCxnSpPr>
        <p:spPr>
          <a:xfrm>
            <a:off x="3831729" y="3402431"/>
            <a:ext cx="411874" cy="451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Rak pil 28">
            <a:extLst>
              <a:ext uri="{FF2B5EF4-FFF2-40B4-BE49-F238E27FC236}">
                <a16:creationId xmlns:a16="http://schemas.microsoft.com/office/drawing/2014/main" id="{5AA56EFE-E738-EED5-05C3-CB0531DABB9C}"/>
              </a:ext>
            </a:extLst>
          </p:cNvPr>
          <p:cNvCxnSpPr>
            <a:cxnSpLocks/>
          </p:cNvCxnSpPr>
          <p:nvPr/>
        </p:nvCxnSpPr>
        <p:spPr>
          <a:xfrm>
            <a:off x="5713838" y="2902078"/>
            <a:ext cx="3811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0" name="Grupp 29">
            <a:extLst>
              <a:ext uri="{FF2B5EF4-FFF2-40B4-BE49-F238E27FC236}">
                <a16:creationId xmlns:a16="http://schemas.microsoft.com/office/drawing/2014/main" id="{D592CEB7-B419-726D-3943-7EBEE9F3DD88}"/>
              </a:ext>
            </a:extLst>
          </p:cNvPr>
          <p:cNvGrpSpPr/>
          <p:nvPr/>
        </p:nvGrpSpPr>
        <p:grpSpPr>
          <a:xfrm>
            <a:off x="1531186" y="3258031"/>
            <a:ext cx="185737" cy="230832"/>
            <a:chOff x="7156472" y="1054017"/>
            <a:chExt cx="185737" cy="230832"/>
          </a:xfrm>
        </p:grpSpPr>
        <p:sp>
          <p:nvSpPr>
            <p:cNvPr id="31" name="Ellips 30">
              <a:extLst>
                <a:ext uri="{FF2B5EF4-FFF2-40B4-BE49-F238E27FC236}">
                  <a16:creationId xmlns:a16="http://schemas.microsoft.com/office/drawing/2014/main" id="{BDA8B479-4CA5-3B1D-A534-76FC1E566A97}"/>
                </a:ext>
              </a:extLst>
            </p:cNvPr>
            <p:cNvSpPr/>
            <p:nvPr/>
          </p:nvSpPr>
          <p:spPr>
            <a:xfrm>
              <a:off x="7208994" y="1102826"/>
              <a:ext cx="133215" cy="133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2" name="textruta 31">
              <a:extLst>
                <a:ext uri="{FF2B5EF4-FFF2-40B4-BE49-F238E27FC236}">
                  <a16:creationId xmlns:a16="http://schemas.microsoft.com/office/drawing/2014/main" id="{DFD2C524-C06F-FBA6-A86A-1E992C2808C9}"/>
                </a:ext>
              </a:extLst>
            </p:cNvPr>
            <p:cNvSpPr txBox="1"/>
            <p:nvPr/>
          </p:nvSpPr>
          <p:spPr>
            <a:xfrm>
              <a:off x="7156472" y="1054017"/>
              <a:ext cx="185737" cy="230832"/>
            </a:xfrm>
            <a:prstGeom prst="rect">
              <a:avLst/>
            </a:prstGeom>
            <a:noFill/>
          </p:spPr>
          <p:txBody>
            <a:bodyPr wrap="square" rtlCol="0">
              <a:spAutoFit/>
            </a:bodyPr>
            <a:lstStyle/>
            <a:p>
              <a:r>
                <a:rPr lang="sv-SE" sz="900" b="0" i="0" dirty="0">
                  <a:solidFill>
                    <a:schemeClr val="accent1"/>
                  </a:solidFill>
                  <a:effectLst/>
                  <a:latin typeface="Segoe UI" panose="020B0502040204020203" pitchFamily="34" charset="0"/>
                  <a:cs typeface="Segoe UI" panose="020B0502040204020203" pitchFamily="34" charset="0"/>
                </a:rPr>
                <a:t>§</a:t>
              </a:r>
              <a:endParaRPr lang="sv-SE" sz="900" dirty="0">
                <a:solidFill>
                  <a:schemeClr val="accent1"/>
                </a:solidFill>
                <a:latin typeface="Segoe UI" panose="020B0502040204020203" pitchFamily="34" charset="0"/>
                <a:cs typeface="Segoe UI" panose="020B0502040204020203" pitchFamily="34" charset="0"/>
              </a:endParaRPr>
            </a:p>
          </p:txBody>
        </p:sp>
      </p:grpSp>
      <p:sp>
        <p:nvSpPr>
          <p:cNvPr id="33" name="Rundad rektangulär pratbubbla 32">
            <a:extLst>
              <a:ext uri="{FF2B5EF4-FFF2-40B4-BE49-F238E27FC236}">
                <a16:creationId xmlns:a16="http://schemas.microsoft.com/office/drawing/2014/main" id="{E32DC367-B898-548A-1F58-8A1C1137D888}"/>
              </a:ext>
            </a:extLst>
          </p:cNvPr>
          <p:cNvSpPr/>
          <p:nvPr/>
        </p:nvSpPr>
        <p:spPr>
          <a:xfrm>
            <a:off x="1106093" y="2481696"/>
            <a:ext cx="1859661" cy="618173"/>
          </a:xfrm>
          <a:prstGeom prst="wedgeRoundRectCallout">
            <a:avLst>
              <a:gd name="adj1" fmla="val -20492"/>
              <a:gd name="adj2" fmla="val 7761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3 kap. 4 § 1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p>
        </p:txBody>
      </p:sp>
      <p:sp>
        <p:nvSpPr>
          <p:cNvPr id="34" name="Multiplikation 33">
            <a:extLst>
              <a:ext uri="{FF2B5EF4-FFF2-40B4-BE49-F238E27FC236}">
                <a16:creationId xmlns:a16="http://schemas.microsoft.com/office/drawing/2014/main" id="{4C7507C9-722C-627B-9541-2CBF996660F7}"/>
              </a:ext>
            </a:extLst>
          </p:cNvPr>
          <p:cNvSpPr/>
          <p:nvPr/>
        </p:nvSpPr>
        <p:spPr>
          <a:xfrm>
            <a:off x="2592274" y="2816536"/>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5" name="V-form 34">
            <a:hlinkClick r:id="rId5" action="ppaction://hlinksldjump"/>
            <a:extLst>
              <a:ext uri="{FF2B5EF4-FFF2-40B4-BE49-F238E27FC236}">
                <a16:creationId xmlns:a16="http://schemas.microsoft.com/office/drawing/2014/main" id="{DAE39A5D-B5B4-CE7E-5133-470A001E0C2E}"/>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6" name="V-form 35">
            <a:hlinkClick r:id="rId4" action="ppaction://hlinksldjump"/>
            <a:extLst>
              <a:ext uri="{FF2B5EF4-FFF2-40B4-BE49-F238E27FC236}">
                <a16:creationId xmlns:a16="http://schemas.microsoft.com/office/drawing/2014/main" id="{999518B3-CA95-9E02-166A-CD5E70D9329E}"/>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37" name="Femhörning 36">
            <a:hlinkClick r:id="rId6" action="ppaction://hlinksldjump"/>
            <a:extLst>
              <a:ext uri="{FF2B5EF4-FFF2-40B4-BE49-F238E27FC236}">
                <a16:creationId xmlns:a16="http://schemas.microsoft.com/office/drawing/2014/main" id="{8C8FEB74-772C-00B7-92C2-55DE50568FE0}"/>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40" name="V-form 39">
            <a:hlinkClick r:id="rId7" action="ppaction://hlinksldjump"/>
            <a:extLst>
              <a:ext uri="{FF2B5EF4-FFF2-40B4-BE49-F238E27FC236}">
                <a16:creationId xmlns:a16="http://schemas.microsoft.com/office/drawing/2014/main" id="{4B39F00D-C152-8DA2-E937-68BD142B9AA2}"/>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grpSp>
        <p:nvGrpSpPr>
          <p:cNvPr id="42" name="Grupp 41">
            <a:extLst>
              <a:ext uri="{FF2B5EF4-FFF2-40B4-BE49-F238E27FC236}">
                <a16:creationId xmlns:a16="http://schemas.microsoft.com/office/drawing/2014/main" id="{87E3B4D5-BEEA-C311-7ED3-FA67D3487848}"/>
              </a:ext>
            </a:extLst>
          </p:cNvPr>
          <p:cNvGrpSpPr/>
          <p:nvPr/>
        </p:nvGrpSpPr>
        <p:grpSpPr>
          <a:xfrm>
            <a:off x="8832188" y="489884"/>
            <a:ext cx="1500583" cy="1500583"/>
            <a:chOff x="8832188" y="489884"/>
            <a:chExt cx="1500583" cy="1500583"/>
          </a:xfrm>
        </p:grpSpPr>
        <p:sp>
          <p:nvSpPr>
            <p:cNvPr id="43" name="Ellips 42">
              <a:extLst>
                <a:ext uri="{FF2B5EF4-FFF2-40B4-BE49-F238E27FC236}">
                  <a16:creationId xmlns:a16="http://schemas.microsoft.com/office/drawing/2014/main" id="{5DC9CC5D-CCF7-D1BA-53D0-A8BE7C0070C8}"/>
                </a:ext>
              </a:extLst>
            </p:cNvPr>
            <p:cNvSpPr/>
            <p:nvPr/>
          </p:nvSpPr>
          <p:spPr>
            <a:xfrm>
              <a:off x="8832188" y="489884"/>
              <a:ext cx="1500583" cy="15005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sv-SE" sz="1200" dirty="0">
                <a:latin typeface="Segoe UI" panose="020B0502040204020203" pitchFamily="34" charset="0"/>
                <a:cs typeface="Segoe UI" panose="020B0502040204020203" pitchFamily="34" charset="0"/>
              </a:endParaRPr>
            </a:p>
          </p:txBody>
        </p:sp>
        <p:sp>
          <p:nvSpPr>
            <p:cNvPr id="44" name="textruta 43">
              <a:extLst>
                <a:ext uri="{FF2B5EF4-FFF2-40B4-BE49-F238E27FC236}">
                  <a16:creationId xmlns:a16="http://schemas.microsoft.com/office/drawing/2014/main" id="{A8B59E53-9CDA-403A-1BAD-CD21BC181F5D}"/>
                </a:ext>
              </a:extLst>
            </p:cNvPr>
            <p:cNvSpPr txBox="1"/>
            <p:nvPr/>
          </p:nvSpPr>
          <p:spPr>
            <a:xfrm>
              <a:off x="8858765" y="706917"/>
              <a:ext cx="1456111" cy="1107996"/>
            </a:xfrm>
            <a:prstGeom prst="rect">
              <a:avLst/>
            </a:prstGeom>
            <a:noFill/>
          </p:spPr>
          <p:txBody>
            <a:bodyPr wrap="square">
              <a:spAutoFit/>
            </a:bodyPr>
            <a:lstStyle/>
            <a:p>
              <a:pPr algn="ctr"/>
              <a:r>
                <a:rPr lang="sv-SE" sz="1100" dirty="0">
                  <a:latin typeface="Segoe UI" panose="020B0502040204020203" pitchFamily="34" charset="0"/>
                  <a:cs typeface="Segoe UI" panose="020B0502040204020203" pitchFamily="34" charset="0"/>
                </a:rPr>
                <a:t>Ta reda på om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ditt ärende behöver registrering!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Följ instruktionerna och svara på frågorna.</a:t>
              </a:r>
            </a:p>
          </p:txBody>
        </p:sp>
      </p:grpSp>
      <p:sp>
        <p:nvSpPr>
          <p:cNvPr id="41" name="V-form 34">
            <a:extLst>
              <a:ext uri="{FF2B5EF4-FFF2-40B4-BE49-F238E27FC236}">
                <a16:creationId xmlns:a16="http://schemas.microsoft.com/office/drawing/2014/main" id="{BF7DEDC2-5CBC-5F9D-FDAD-1A12DBF51446}"/>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5</a:t>
            </a:r>
          </a:p>
        </p:txBody>
      </p:sp>
    </p:spTree>
    <p:extLst>
      <p:ext uri="{BB962C8B-B14F-4D97-AF65-F5344CB8AC3E}">
        <p14:creationId xmlns:p14="http://schemas.microsoft.com/office/powerpoint/2010/main" val="12478619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par>
                                <p:cTn id="35" presetID="9"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dissolve">
                                      <p:cBhvr>
                                        <p:cTn id="49" dur="500"/>
                                        <p:tgtEl>
                                          <p:spTgt spid="26"/>
                                        </p:tgtEl>
                                      </p:cBhvr>
                                    </p:animEffect>
                                  </p:childTnLst>
                                </p:cTn>
                              </p:par>
                              <p:par>
                                <p:cTn id="50" presetID="9"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dissolve">
                                      <p:cBhvr>
                                        <p:cTn id="52" dur="500"/>
                                        <p:tgtEl>
                                          <p:spTgt spid="2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dissolve">
                                      <p:cBhvr>
                                        <p:cTn id="55" dur="500"/>
                                        <p:tgtEl>
                                          <p:spTgt spid="27"/>
                                        </p:tgtEl>
                                      </p:cBhvr>
                                    </p:animEffect>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ssolve">
                                      <p:cBhvr>
                                        <p:cTn id="61" dur="500"/>
                                        <p:tgtEl>
                                          <p:spTgt spid="2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dissolve">
                                      <p:cBhvr>
                                        <p:cTn id="64" dur="500"/>
                                        <p:tgtEl>
                                          <p:spTgt spid="23"/>
                                        </p:tgtEl>
                                      </p:cBhvr>
                                    </p:animEffect>
                                  </p:childTnLst>
                                </p:cTn>
                              </p:par>
                              <p:par>
                                <p:cTn id="65" presetID="9"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dissolve">
                                      <p:cBhvr>
                                        <p:cTn id="76" dur="500"/>
                                        <p:tgtEl>
                                          <p:spTgt spid="20"/>
                                        </p:tgtEl>
                                      </p:cBhvr>
                                    </p:animEffect>
                                  </p:childTnLst>
                                </p:cTn>
                              </p:par>
                              <p:par>
                                <p:cTn id="77" presetID="9"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dissolv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dissolve">
                                      <p:cBhvr>
                                        <p:cTn id="84" dur="500"/>
                                        <p:tgtEl>
                                          <p:spTgt spid="29"/>
                                        </p:tgtEl>
                                      </p:cBhvr>
                                    </p:animEffect>
                                  </p:childTnLst>
                                </p:cTn>
                              </p:par>
                              <p:par>
                                <p:cTn id="85" presetID="9" presetClass="entr" presetSubtype="0" fill="hold" grpId="1" nodeType="with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dissolve">
                                      <p:cBhvr>
                                        <p:cTn id="87" dur="500"/>
                                        <p:tgtEl>
                                          <p:spTgt spid="4"/>
                                        </p:tgtEl>
                                      </p:cBhvr>
                                    </p:animEffect>
                                  </p:childTnLst>
                                </p:cTn>
                              </p:par>
                              <p:par>
                                <p:cTn id="88" presetID="9" presetClass="entr" presetSubtype="0" fill="hold" grpId="1"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dissolve">
                                      <p:cBhvr>
                                        <p:cTn id="90" dur="500"/>
                                        <p:tgtEl>
                                          <p:spTgt spid="20"/>
                                        </p:tgtEl>
                                      </p:cBhvr>
                                    </p:animEffect>
                                  </p:childTnLst>
                                </p:cTn>
                              </p:par>
                            </p:childTnLst>
                          </p:cTn>
                        </p:par>
                      </p:childTnLst>
                    </p:cTn>
                  </p:par>
                </p:childTnLst>
              </p:cTn>
              <p:nextCondLst>
                <p:cond evt="onClick" delay="0">
                  <p:tgtEl>
                    <p:spTgt spid="22"/>
                  </p:tgtEl>
                </p:cond>
              </p:nextCondLst>
            </p:seq>
            <p:seq concurrent="1" nextAc="seek">
              <p:cTn id="91" restart="whenNotActive" fill="hold" evtFilter="cancelBubble" nodeType="interactiveSeq">
                <p:stCondLst>
                  <p:cond evt="onClick" delay="0">
                    <p:tgtEl>
                      <p:spTgt spid="30"/>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dissolve">
                                      <p:cBhvr>
                                        <p:cTn id="96" dur="500"/>
                                        <p:tgtEl>
                                          <p:spTgt spid="3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dissolve">
                                      <p:cBhvr>
                                        <p:cTn id="99" dur="500"/>
                                        <p:tgtEl>
                                          <p:spTgt spid="34"/>
                                        </p:tgtEl>
                                      </p:cBhvr>
                                    </p:animEffect>
                                  </p:childTnLst>
                                </p:cTn>
                              </p:par>
                            </p:childTnLst>
                          </p:cTn>
                        </p:par>
                      </p:childTnLst>
                    </p:cTn>
                  </p:par>
                </p:childTnLst>
              </p:cTn>
              <p:nextCondLst>
                <p:cond evt="onClick" delay="0">
                  <p:tgtEl>
                    <p:spTgt spid="30"/>
                  </p:tgtEl>
                </p:cond>
              </p:nextCondLst>
            </p:seq>
            <p:seq concurrent="1" nextAc="seek">
              <p:cTn id="100" restart="whenNotActive" fill="hold" evtFilter="cancelBubble" nodeType="interactiveSeq">
                <p:stCondLst>
                  <p:cond evt="onClick" delay="0">
                    <p:tgtEl>
                      <p:spTgt spid="34"/>
                    </p:tgtEl>
                  </p:cond>
                </p:stCondLst>
                <p:endSync evt="end" delay="0">
                  <p:rtn val="all"/>
                </p:endSync>
                <p:childTnLst>
                  <p:par>
                    <p:cTn id="101" fill="hold">
                      <p:stCondLst>
                        <p:cond delay="0"/>
                      </p:stCondLst>
                      <p:childTnLst>
                        <p:par>
                          <p:cTn id="102" fill="hold">
                            <p:stCondLst>
                              <p:cond delay="0"/>
                            </p:stCondLst>
                            <p:childTnLst>
                              <p:par>
                                <p:cTn id="103" presetID="9" presetClass="exit" presetSubtype="0" fill="hold" grpId="1" nodeType="clickEffect">
                                  <p:stCondLst>
                                    <p:cond delay="0"/>
                                  </p:stCondLst>
                                  <p:childTnLst>
                                    <p:animEffect transition="out" filter="dissolve">
                                      <p:cBhvr>
                                        <p:cTn id="104" dur="500"/>
                                        <p:tgtEl>
                                          <p:spTgt spid="33"/>
                                        </p:tgtEl>
                                      </p:cBhvr>
                                    </p:animEffect>
                                    <p:set>
                                      <p:cBhvr>
                                        <p:cTn id="105" dur="1" fill="hold">
                                          <p:stCondLst>
                                            <p:cond delay="499"/>
                                          </p:stCondLst>
                                        </p:cTn>
                                        <p:tgtEl>
                                          <p:spTgt spid="33"/>
                                        </p:tgtEl>
                                        <p:attrNameLst>
                                          <p:attrName>style.visibility</p:attrName>
                                        </p:attrNameLst>
                                      </p:cBhvr>
                                      <p:to>
                                        <p:strVal val="hidden"/>
                                      </p:to>
                                    </p:set>
                                  </p:childTnLst>
                                </p:cTn>
                              </p:par>
                              <p:par>
                                <p:cTn id="106" presetID="9" presetClass="exit" presetSubtype="0" fill="hold" grpId="1" nodeType="withEffect">
                                  <p:stCondLst>
                                    <p:cond delay="0"/>
                                  </p:stCondLst>
                                  <p:childTnLst>
                                    <p:animEffect transition="out" filter="dissolve">
                                      <p:cBhvr>
                                        <p:cTn id="107" dur="500"/>
                                        <p:tgtEl>
                                          <p:spTgt spid="34"/>
                                        </p:tgtEl>
                                      </p:cBhvr>
                                    </p:animEffect>
                                    <p:set>
                                      <p:cBhvr>
                                        <p:cTn id="10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 grpId="0" animBg="1"/>
      <p:bldP spid="4" grpId="0" animBg="1"/>
      <p:bldP spid="4" grpId="1" animBg="1"/>
      <p:bldP spid="9" grpId="0" animBg="1"/>
      <p:bldP spid="10" grpId="0" animBg="1"/>
      <p:bldP spid="11" grpId="0" animBg="1"/>
      <p:bldP spid="15" grpId="0" animBg="1"/>
      <p:bldP spid="16" grpId="0" animBg="1"/>
      <p:bldP spid="20" grpId="0" animBg="1"/>
      <p:bldP spid="20" grpId="1" animBg="1"/>
      <p:bldP spid="21" grpId="0" animBg="1"/>
      <p:bldP spid="22" grpId="0" animBg="1"/>
      <p:bldP spid="23" grpId="0" animBg="1"/>
      <p:bldP spid="24" grpId="0" animBg="1"/>
      <p:bldP spid="26" grpId="0" animBg="1"/>
      <p:bldP spid="27" grpId="0" animBg="1"/>
      <p:bldP spid="33" grpId="0" animBg="1"/>
      <p:bldP spid="33" grpId="1" animBg="1"/>
      <p:bldP spid="34" grpId="0" animBg="1"/>
      <p:bldP spid="3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Rak pil 52">
            <a:extLst>
              <a:ext uri="{FF2B5EF4-FFF2-40B4-BE49-F238E27FC236}">
                <a16:creationId xmlns:a16="http://schemas.microsoft.com/office/drawing/2014/main" id="{F09E76C6-CB6F-8840-856B-B56F618D8346}"/>
              </a:ext>
            </a:extLst>
          </p:cNvPr>
          <p:cNvCxnSpPr/>
          <p:nvPr/>
        </p:nvCxnSpPr>
        <p:spPr>
          <a:xfrm>
            <a:off x="1707643" y="3384047"/>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Testa om registrering är nödvändig – del 3</a:t>
            </a:r>
          </a:p>
        </p:txBody>
      </p: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rId3" action="ppaction://hlinksldjump"/>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cxnSp>
        <p:nvCxnSpPr>
          <p:cNvPr id="29" name="Rak 28">
            <a:extLst>
              <a:ext uri="{FF2B5EF4-FFF2-40B4-BE49-F238E27FC236}">
                <a16:creationId xmlns:a16="http://schemas.microsoft.com/office/drawing/2014/main" id="{05BD0750-70E8-4DE9-4FA1-9A7C64EC3B96}"/>
              </a:ext>
            </a:extLst>
          </p:cNvPr>
          <p:cNvCxnSpPr>
            <a:cxnSpLocks/>
          </p:cNvCxnSpPr>
          <p:nvPr/>
        </p:nvCxnSpPr>
        <p:spPr>
          <a:xfrm>
            <a:off x="528638" y="1664898"/>
            <a:ext cx="678902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Platshållare för text 5">
            <a:hlinkClick r:id="rId3" action="ppaction://hlinksldjump"/>
            <a:extLst>
              <a:ext uri="{FF2B5EF4-FFF2-40B4-BE49-F238E27FC236}">
                <a16:creationId xmlns:a16="http://schemas.microsoft.com/office/drawing/2014/main" id="{BC4BE5B9-0035-3BD9-D096-2BA45DD722EA}"/>
              </a:ext>
            </a:extLst>
          </p:cNvPr>
          <p:cNvSpPr txBox="1">
            <a:spLocks/>
          </p:cNvSpPr>
          <p:nvPr/>
        </p:nvSpPr>
        <p:spPr>
          <a:xfrm>
            <a:off x="10835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3" name="Rektangel med rundade hörn 2">
            <a:extLst>
              <a:ext uri="{FF2B5EF4-FFF2-40B4-BE49-F238E27FC236}">
                <a16:creationId xmlns:a16="http://schemas.microsoft.com/office/drawing/2014/main" id="{C072E587-F34C-A167-EDCE-5D2211EED9A8}"/>
              </a:ext>
            </a:extLst>
          </p:cNvPr>
          <p:cNvSpPr/>
          <p:nvPr/>
        </p:nvSpPr>
        <p:spPr>
          <a:xfrm>
            <a:off x="4152694" y="2097087"/>
            <a:ext cx="1740232" cy="16137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Utgörs vinsten endast av varor och är högsta vinsten värd max 1/6 prisbasbelopp?</a:t>
            </a:r>
          </a:p>
        </p:txBody>
      </p:sp>
      <p:sp>
        <p:nvSpPr>
          <p:cNvPr id="6" name="Rektangel med rundade hörn 5">
            <a:extLst>
              <a:ext uri="{FF2B5EF4-FFF2-40B4-BE49-F238E27FC236}">
                <a16:creationId xmlns:a16="http://schemas.microsoft.com/office/drawing/2014/main" id="{B8501C99-AE9A-7E54-39CE-9DBFB4B3A12E}"/>
              </a:ext>
            </a:extLst>
          </p:cNvPr>
          <p:cNvSpPr/>
          <p:nvPr/>
        </p:nvSpPr>
        <p:spPr>
          <a:xfrm>
            <a:off x="8094901" y="2098495"/>
            <a:ext cx="1760691" cy="16123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Gå vidare till del fyra om lotterier vid tillställningar och sammankomster. </a:t>
            </a:r>
            <a:endParaRPr lang="sv-SE" sz="1100" b="1" dirty="0">
              <a:latin typeface="Segoe UI" panose="020B0502040204020203" pitchFamily="34" charset="0"/>
              <a:cs typeface="Segoe UI" panose="020B0502040204020203" pitchFamily="34" charset="0"/>
            </a:endParaRPr>
          </a:p>
        </p:txBody>
      </p:sp>
      <p:sp>
        <p:nvSpPr>
          <p:cNvPr id="34" name="Rektangel med rundade hörn 33">
            <a:extLst>
              <a:ext uri="{FF2B5EF4-FFF2-40B4-BE49-F238E27FC236}">
                <a16:creationId xmlns:a16="http://schemas.microsoft.com/office/drawing/2014/main" id="{DF3921E2-72D1-06CA-8BF4-0696B690DB1C}"/>
              </a:ext>
            </a:extLst>
          </p:cNvPr>
          <p:cNvSpPr/>
          <p:nvPr/>
        </p:nvSpPr>
        <p:spPr>
          <a:xfrm>
            <a:off x="155575" y="2593018"/>
            <a:ext cx="1760691" cy="23725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sv-SE" sz="1100" dirty="0">
                <a:latin typeface="Segoe UI" panose="020B0502040204020203" pitchFamily="34" charset="0"/>
                <a:cs typeface="Segoe UI" panose="020B0502040204020203" pitchFamily="34" charset="0"/>
              </a:rPr>
              <a:t>Tillhandahålls lotteriet i samband med en tillställning eller en sammankomst som föreningen eller tros-samfundet anordnar eller deltar i, eller ett bingo-spel som föreningen eller trossamfundet tillhandahåller själva? </a:t>
            </a:r>
          </a:p>
        </p:txBody>
      </p:sp>
      <p:sp>
        <p:nvSpPr>
          <p:cNvPr id="35" name="Rektangel med rundade hörn 34">
            <a:extLst>
              <a:ext uri="{FF2B5EF4-FFF2-40B4-BE49-F238E27FC236}">
                <a16:creationId xmlns:a16="http://schemas.microsoft.com/office/drawing/2014/main" id="{AFC5E53B-EF37-C9DF-C1BF-8F35C2AA35A2}"/>
              </a:ext>
            </a:extLst>
          </p:cNvPr>
          <p:cNvSpPr/>
          <p:nvPr/>
        </p:nvSpPr>
        <p:spPr>
          <a:xfrm>
            <a:off x="482898" y="4505830"/>
            <a:ext cx="510634" cy="277981"/>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42" name="Rektangel med rundade hörn 41">
            <a:extLst>
              <a:ext uri="{FF2B5EF4-FFF2-40B4-BE49-F238E27FC236}">
                <a16:creationId xmlns:a16="http://schemas.microsoft.com/office/drawing/2014/main" id="{30FE00BB-E32F-1D2C-4992-D768812354FB}"/>
              </a:ext>
            </a:extLst>
          </p:cNvPr>
          <p:cNvSpPr/>
          <p:nvPr/>
        </p:nvSpPr>
        <p:spPr>
          <a:xfrm>
            <a:off x="1085531" y="4505829"/>
            <a:ext cx="510634" cy="277981"/>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43" name="Rektangel med rundade hörn 42">
            <a:extLst>
              <a:ext uri="{FF2B5EF4-FFF2-40B4-BE49-F238E27FC236}">
                <a16:creationId xmlns:a16="http://schemas.microsoft.com/office/drawing/2014/main" id="{690DE5BF-6CD2-65C5-8851-C91EEC8AFC65}"/>
              </a:ext>
            </a:extLst>
          </p:cNvPr>
          <p:cNvSpPr/>
          <p:nvPr/>
        </p:nvSpPr>
        <p:spPr>
          <a:xfrm>
            <a:off x="2154556" y="2097087"/>
            <a:ext cx="1757362" cy="16137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Är högsta insatsen max 1/4000 prisbasbelopp?</a:t>
            </a:r>
          </a:p>
        </p:txBody>
      </p:sp>
      <p:sp>
        <p:nvSpPr>
          <p:cNvPr id="46" name="Rektangel med rundade hörn 45">
            <a:extLst>
              <a:ext uri="{FF2B5EF4-FFF2-40B4-BE49-F238E27FC236}">
                <a16:creationId xmlns:a16="http://schemas.microsoft.com/office/drawing/2014/main" id="{77493419-1356-68A7-197A-F4FB5A54CE54}"/>
              </a:ext>
            </a:extLst>
          </p:cNvPr>
          <p:cNvSpPr/>
          <p:nvPr/>
        </p:nvSpPr>
        <p:spPr>
          <a:xfrm>
            <a:off x="2462783" y="3262314"/>
            <a:ext cx="533306" cy="26036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47" name="Rektangel med rundade hörn 46">
            <a:extLst>
              <a:ext uri="{FF2B5EF4-FFF2-40B4-BE49-F238E27FC236}">
                <a16:creationId xmlns:a16="http://schemas.microsoft.com/office/drawing/2014/main" id="{6314013C-6FFA-A60B-D623-EC98ED839586}"/>
              </a:ext>
            </a:extLst>
          </p:cNvPr>
          <p:cNvSpPr/>
          <p:nvPr/>
        </p:nvSpPr>
        <p:spPr>
          <a:xfrm>
            <a:off x="3055792" y="3262313"/>
            <a:ext cx="533306" cy="260369"/>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cxnSp>
        <p:nvCxnSpPr>
          <p:cNvPr id="52" name="Rak pil 51">
            <a:extLst>
              <a:ext uri="{FF2B5EF4-FFF2-40B4-BE49-F238E27FC236}">
                <a16:creationId xmlns:a16="http://schemas.microsoft.com/office/drawing/2014/main" id="{BDB45BB8-50DF-CF0F-93B6-098E00F2F765}"/>
              </a:ext>
            </a:extLst>
          </p:cNvPr>
          <p:cNvCxnSpPr/>
          <p:nvPr/>
        </p:nvCxnSpPr>
        <p:spPr>
          <a:xfrm>
            <a:off x="3723954" y="2897708"/>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Femhörning 56">
            <a:hlinkClick r:id="" action="ppaction://hlinkshowjump?jump=nextslide"/>
            <a:extLst>
              <a:ext uri="{FF2B5EF4-FFF2-40B4-BE49-F238E27FC236}">
                <a16:creationId xmlns:a16="http://schemas.microsoft.com/office/drawing/2014/main" id="{45209CAD-6633-9F04-39A6-F5E7D3E19225}"/>
              </a:ext>
            </a:extLst>
          </p:cNvPr>
          <p:cNvSpPr/>
          <p:nvPr/>
        </p:nvSpPr>
        <p:spPr>
          <a:xfrm>
            <a:off x="8490120" y="3264715"/>
            <a:ext cx="1032633" cy="2746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58" name="Rektangel med rundade hörn 57">
            <a:extLst>
              <a:ext uri="{FF2B5EF4-FFF2-40B4-BE49-F238E27FC236}">
                <a16:creationId xmlns:a16="http://schemas.microsoft.com/office/drawing/2014/main" id="{C84D9074-EE68-92D6-C7CE-377EDA9F37DE}"/>
              </a:ext>
            </a:extLst>
          </p:cNvPr>
          <p:cNvSpPr/>
          <p:nvPr/>
        </p:nvSpPr>
        <p:spPr>
          <a:xfrm>
            <a:off x="4462767" y="3262312"/>
            <a:ext cx="533306" cy="27463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59" name="Rektangel med rundade hörn 58">
            <a:extLst>
              <a:ext uri="{FF2B5EF4-FFF2-40B4-BE49-F238E27FC236}">
                <a16:creationId xmlns:a16="http://schemas.microsoft.com/office/drawing/2014/main" id="{FAD722C7-A53A-A6CC-E944-EC9E8A1B46A9}"/>
              </a:ext>
            </a:extLst>
          </p:cNvPr>
          <p:cNvSpPr/>
          <p:nvPr/>
        </p:nvSpPr>
        <p:spPr>
          <a:xfrm>
            <a:off x="5055776" y="3262312"/>
            <a:ext cx="533306" cy="274638"/>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62" name="Rektangel med rundade hörn 61">
            <a:extLst>
              <a:ext uri="{FF2B5EF4-FFF2-40B4-BE49-F238E27FC236}">
                <a16:creationId xmlns:a16="http://schemas.microsoft.com/office/drawing/2014/main" id="{44AA65F1-31DE-76E4-377C-7D7EFAA47AD0}"/>
              </a:ext>
            </a:extLst>
          </p:cNvPr>
          <p:cNvSpPr/>
          <p:nvPr/>
        </p:nvSpPr>
        <p:spPr>
          <a:xfrm>
            <a:off x="8107318" y="3876226"/>
            <a:ext cx="1760691" cy="16123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Det verkar som att spelet är undantaget krav på licens eller registrering.</a:t>
            </a:r>
          </a:p>
        </p:txBody>
      </p:sp>
      <p:sp>
        <p:nvSpPr>
          <p:cNvPr id="63" name="Rektangel med rundade hörn 62">
            <a:hlinkClick r:id="rId4" action="ppaction://hlinksldjump"/>
            <a:extLst>
              <a:ext uri="{FF2B5EF4-FFF2-40B4-BE49-F238E27FC236}">
                <a16:creationId xmlns:a16="http://schemas.microsoft.com/office/drawing/2014/main" id="{305197B2-E806-DCF4-C6F1-C1606E896A28}"/>
              </a:ext>
            </a:extLst>
          </p:cNvPr>
          <p:cNvSpPr/>
          <p:nvPr/>
        </p:nvSpPr>
        <p:spPr>
          <a:xfrm>
            <a:off x="8365646" y="4743033"/>
            <a:ext cx="1203394" cy="554658"/>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föreningar och trossamfund</a:t>
            </a:r>
          </a:p>
        </p:txBody>
      </p:sp>
      <p:cxnSp>
        <p:nvCxnSpPr>
          <p:cNvPr id="67" name="Rak pil 66">
            <a:extLst>
              <a:ext uri="{FF2B5EF4-FFF2-40B4-BE49-F238E27FC236}">
                <a16:creationId xmlns:a16="http://schemas.microsoft.com/office/drawing/2014/main" id="{EA45B53C-4A3B-1D77-88EE-1BDAD49D7C78}"/>
              </a:ext>
            </a:extLst>
          </p:cNvPr>
          <p:cNvCxnSpPr/>
          <p:nvPr/>
        </p:nvCxnSpPr>
        <p:spPr>
          <a:xfrm>
            <a:off x="7668172" y="2902826"/>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Rak pil 70">
            <a:extLst>
              <a:ext uri="{FF2B5EF4-FFF2-40B4-BE49-F238E27FC236}">
                <a16:creationId xmlns:a16="http://schemas.microsoft.com/office/drawing/2014/main" id="{8ED8AE59-03F0-E7BD-B5E8-48AF431C3C14}"/>
              </a:ext>
            </a:extLst>
          </p:cNvPr>
          <p:cNvCxnSpPr>
            <a:cxnSpLocks/>
          </p:cNvCxnSpPr>
          <p:nvPr/>
        </p:nvCxnSpPr>
        <p:spPr>
          <a:xfrm>
            <a:off x="7762240" y="3382963"/>
            <a:ext cx="457200" cy="4883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2" name="Rektangel med rundade hörn 71">
            <a:extLst>
              <a:ext uri="{FF2B5EF4-FFF2-40B4-BE49-F238E27FC236}">
                <a16:creationId xmlns:a16="http://schemas.microsoft.com/office/drawing/2014/main" id="{4D3C2CD1-B865-3AFB-96DE-B25B1957A28E}"/>
              </a:ext>
            </a:extLst>
          </p:cNvPr>
          <p:cNvSpPr/>
          <p:nvPr/>
        </p:nvSpPr>
        <p:spPr>
          <a:xfrm>
            <a:off x="6140925" y="2104629"/>
            <a:ext cx="1743726" cy="16167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Bedrivs lotteriet i den kommun försäljningen sker och inom det område tillställningen anordnas?</a:t>
            </a:r>
          </a:p>
        </p:txBody>
      </p:sp>
      <p:cxnSp>
        <p:nvCxnSpPr>
          <p:cNvPr id="73" name="Rak pil 72">
            <a:extLst>
              <a:ext uri="{FF2B5EF4-FFF2-40B4-BE49-F238E27FC236}">
                <a16:creationId xmlns:a16="http://schemas.microsoft.com/office/drawing/2014/main" id="{06E0B3AD-C94A-56D2-0A17-5AB5A727CB17}"/>
              </a:ext>
            </a:extLst>
          </p:cNvPr>
          <p:cNvCxnSpPr/>
          <p:nvPr/>
        </p:nvCxnSpPr>
        <p:spPr>
          <a:xfrm>
            <a:off x="5701422" y="2890455"/>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Rektangel med rundade hörn 73">
            <a:extLst>
              <a:ext uri="{FF2B5EF4-FFF2-40B4-BE49-F238E27FC236}">
                <a16:creationId xmlns:a16="http://schemas.microsoft.com/office/drawing/2014/main" id="{1F798BFB-69EC-1FB4-FBCC-47A4F0130F2A}"/>
              </a:ext>
            </a:extLst>
          </p:cNvPr>
          <p:cNvSpPr/>
          <p:nvPr/>
        </p:nvSpPr>
        <p:spPr>
          <a:xfrm>
            <a:off x="6450787" y="3272780"/>
            <a:ext cx="533306" cy="27463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76" name="Rektangel med rundade hörn 75">
            <a:extLst>
              <a:ext uri="{FF2B5EF4-FFF2-40B4-BE49-F238E27FC236}">
                <a16:creationId xmlns:a16="http://schemas.microsoft.com/office/drawing/2014/main" id="{698E62D6-5676-9A9B-8389-B25A08300F49}"/>
              </a:ext>
            </a:extLst>
          </p:cNvPr>
          <p:cNvSpPr/>
          <p:nvPr/>
        </p:nvSpPr>
        <p:spPr>
          <a:xfrm>
            <a:off x="7043796" y="3272780"/>
            <a:ext cx="533306" cy="274638"/>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81" name="Rektangel med rundade hörn 80">
            <a:extLst>
              <a:ext uri="{FF2B5EF4-FFF2-40B4-BE49-F238E27FC236}">
                <a16:creationId xmlns:a16="http://schemas.microsoft.com/office/drawing/2014/main" id="{9FF5D897-DA55-F502-24BD-A44B432BAC91}"/>
              </a:ext>
            </a:extLst>
          </p:cNvPr>
          <p:cNvSpPr/>
          <p:nvPr/>
        </p:nvSpPr>
        <p:spPr>
          <a:xfrm>
            <a:off x="2160515" y="3874777"/>
            <a:ext cx="1751403" cy="16137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Gå vidare till del fyra om lotterier vid tillställningar och sammankomster. </a:t>
            </a:r>
            <a:endParaRPr lang="sv-SE" sz="1100" b="1" dirty="0">
              <a:latin typeface="Segoe UI" panose="020B0502040204020203" pitchFamily="34" charset="0"/>
              <a:cs typeface="Segoe UI" panose="020B0502040204020203" pitchFamily="34" charset="0"/>
            </a:endParaRPr>
          </a:p>
        </p:txBody>
      </p:sp>
      <p:sp>
        <p:nvSpPr>
          <p:cNvPr id="82" name="Femhörning 81">
            <a:hlinkClick r:id="" action="ppaction://hlinkshowjump?jump=nextslide"/>
            <a:extLst>
              <a:ext uri="{FF2B5EF4-FFF2-40B4-BE49-F238E27FC236}">
                <a16:creationId xmlns:a16="http://schemas.microsoft.com/office/drawing/2014/main" id="{68655851-8F28-F4E2-E7E3-F8A3D38C9BCF}"/>
              </a:ext>
            </a:extLst>
          </p:cNvPr>
          <p:cNvSpPr/>
          <p:nvPr/>
        </p:nvSpPr>
        <p:spPr>
          <a:xfrm>
            <a:off x="2537818" y="5017960"/>
            <a:ext cx="1032633" cy="27463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cxnSp>
        <p:nvCxnSpPr>
          <p:cNvPr id="83" name="Rak pil 82">
            <a:extLst>
              <a:ext uri="{FF2B5EF4-FFF2-40B4-BE49-F238E27FC236}">
                <a16:creationId xmlns:a16="http://schemas.microsoft.com/office/drawing/2014/main" id="{CD72BA66-2ED1-32E1-10DA-75503641A59E}"/>
              </a:ext>
            </a:extLst>
          </p:cNvPr>
          <p:cNvCxnSpPr/>
          <p:nvPr/>
        </p:nvCxnSpPr>
        <p:spPr>
          <a:xfrm>
            <a:off x="1717803" y="4233750"/>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Rektangel med rundade hörn 83">
            <a:extLst>
              <a:ext uri="{FF2B5EF4-FFF2-40B4-BE49-F238E27FC236}">
                <a16:creationId xmlns:a16="http://schemas.microsoft.com/office/drawing/2014/main" id="{847FCEB5-1BA7-2B8D-961A-66890E5C9ABE}"/>
              </a:ext>
            </a:extLst>
          </p:cNvPr>
          <p:cNvSpPr/>
          <p:nvPr/>
        </p:nvSpPr>
        <p:spPr>
          <a:xfrm>
            <a:off x="4155140" y="3860800"/>
            <a:ext cx="1737786" cy="1616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Gå vidare till del fyra om lotterier vid tillställningar och sammankomster. </a:t>
            </a:r>
            <a:endParaRPr lang="sv-SE" sz="1100" b="1" dirty="0">
              <a:latin typeface="Segoe UI" panose="020B0502040204020203" pitchFamily="34" charset="0"/>
              <a:cs typeface="Segoe UI" panose="020B0502040204020203" pitchFamily="34" charset="0"/>
            </a:endParaRPr>
          </a:p>
        </p:txBody>
      </p:sp>
      <p:sp>
        <p:nvSpPr>
          <p:cNvPr id="85" name="Femhörning 84">
            <a:hlinkClick r:id="" action="ppaction://hlinkshowjump?jump=nextslide"/>
            <a:extLst>
              <a:ext uri="{FF2B5EF4-FFF2-40B4-BE49-F238E27FC236}">
                <a16:creationId xmlns:a16="http://schemas.microsoft.com/office/drawing/2014/main" id="{0A968B8D-2084-C8B0-2E39-738CD818A914}"/>
              </a:ext>
            </a:extLst>
          </p:cNvPr>
          <p:cNvSpPr/>
          <p:nvPr/>
        </p:nvSpPr>
        <p:spPr>
          <a:xfrm>
            <a:off x="4524156" y="5017960"/>
            <a:ext cx="1032633" cy="27463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cxnSp>
        <p:nvCxnSpPr>
          <p:cNvPr id="86" name="Rak pil 85">
            <a:extLst>
              <a:ext uri="{FF2B5EF4-FFF2-40B4-BE49-F238E27FC236}">
                <a16:creationId xmlns:a16="http://schemas.microsoft.com/office/drawing/2014/main" id="{94661DFD-3D94-F8B5-62A8-8435C1C3C03E}"/>
              </a:ext>
            </a:extLst>
          </p:cNvPr>
          <p:cNvCxnSpPr>
            <a:cxnSpLocks/>
          </p:cNvCxnSpPr>
          <p:nvPr/>
        </p:nvCxnSpPr>
        <p:spPr>
          <a:xfrm>
            <a:off x="3799840" y="3382963"/>
            <a:ext cx="447040" cy="4765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Rektangel med rundade hörn 86">
            <a:extLst>
              <a:ext uri="{FF2B5EF4-FFF2-40B4-BE49-F238E27FC236}">
                <a16:creationId xmlns:a16="http://schemas.microsoft.com/office/drawing/2014/main" id="{CE812F56-2442-A258-CD67-C2D789746A56}"/>
              </a:ext>
            </a:extLst>
          </p:cNvPr>
          <p:cNvSpPr/>
          <p:nvPr/>
        </p:nvSpPr>
        <p:spPr>
          <a:xfrm>
            <a:off x="6130863" y="3871269"/>
            <a:ext cx="1760691" cy="1622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t" anchorCtr="0"/>
          <a:lstStyle/>
          <a:p>
            <a:pPr algn="ctr"/>
            <a:r>
              <a:rPr lang="sv-SE" sz="1100" dirty="0">
                <a:latin typeface="Segoe UI" panose="020B0502040204020203" pitchFamily="34" charset="0"/>
                <a:cs typeface="Segoe UI" panose="020B0502040204020203" pitchFamily="34" charset="0"/>
              </a:rPr>
              <a:t>Gå vidare till del fyra om lotterier vid tillställningar och sammankomster. </a:t>
            </a:r>
            <a:endParaRPr lang="sv-SE" sz="1100" b="1" dirty="0">
              <a:latin typeface="Segoe UI" panose="020B0502040204020203" pitchFamily="34" charset="0"/>
              <a:cs typeface="Segoe UI" panose="020B0502040204020203" pitchFamily="34" charset="0"/>
            </a:endParaRPr>
          </a:p>
        </p:txBody>
      </p:sp>
      <p:sp>
        <p:nvSpPr>
          <p:cNvPr id="88" name="Femhörning 87">
            <a:hlinkClick r:id="" action="ppaction://hlinkshowjump?jump=nextslide"/>
            <a:extLst>
              <a:ext uri="{FF2B5EF4-FFF2-40B4-BE49-F238E27FC236}">
                <a16:creationId xmlns:a16="http://schemas.microsoft.com/office/drawing/2014/main" id="{2C683647-2184-F48F-A235-2C58BE7F06B9}"/>
              </a:ext>
            </a:extLst>
          </p:cNvPr>
          <p:cNvSpPr/>
          <p:nvPr/>
        </p:nvSpPr>
        <p:spPr>
          <a:xfrm>
            <a:off x="6540520" y="5028428"/>
            <a:ext cx="1032633" cy="27463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cxnSp>
        <p:nvCxnSpPr>
          <p:cNvPr id="89" name="Rak pil 88">
            <a:extLst>
              <a:ext uri="{FF2B5EF4-FFF2-40B4-BE49-F238E27FC236}">
                <a16:creationId xmlns:a16="http://schemas.microsoft.com/office/drawing/2014/main" id="{D34C567F-19FB-0C9E-7963-32699B608285}"/>
              </a:ext>
            </a:extLst>
          </p:cNvPr>
          <p:cNvCxnSpPr>
            <a:cxnSpLocks/>
          </p:cNvCxnSpPr>
          <p:nvPr/>
        </p:nvCxnSpPr>
        <p:spPr>
          <a:xfrm>
            <a:off x="5752228" y="3271193"/>
            <a:ext cx="465692" cy="6000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93" name="Grupp 92">
            <a:extLst>
              <a:ext uri="{FF2B5EF4-FFF2-40B4-BE49-F238E27FC236}">
                <a16:creationId xmlns:a16="http://schemas.microsoft.com/office/drawing/2014/main" id="{6D366651-3CCF-67DB-60E1-908B7DC2C56A}"/>
              </a:ext>
            </a:extLst>
          </p:cNvPr>
          <p:cNvGrpSpPr/>
          <p:nvPr/>
        </p:nvGrpSpPr>
        <p:grpSpPr>
          <a:xfrm>
            <a:off x="1652756" y="4156649"/>
            <a:ext cx="185737" cy="230832"/>
            <a:chOff x="7156472" y="1054017"/>
            <a:chExt cx="185737" cy="230832"/>
          </a:xfrm>
        </p:grpSpPr>
        <p:sp>
          <p:nvSpPr>
            <p:cNvPr id="94" name="Ellips 93">
              <a:extLst>
                <a:ext uri="{FF2B5EF4-FFF2-40B4-BE49-F238E27FC236}">
                  <a16:creationId xmlns:a16="http://schemas.microsoft.com/office/drawing/2014/main" id="{3FA7A193-106B-356C-476B-329634B0597B}"/>
                </a:ext>
              </a:extLst>
            </p:cNvPr>
            <p:cNvSpPr/>
            <p:nvPr/>
          </p:nvSpPr>
          <p:spPr>
            <a:xfrm>
              <a:off x="7208994" y="1102826"/>
              <a:ext cx="133215" cy="133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95" name="textruta 94">
              <a:extLst>
                <a:ext uri="{FF2B5EF4-FFF2-40B4-BE49-F238E27FC236}">
                  <a16:creationId xmlns:a16="http://schemas.microsoft.com/office/drawing/2014/main" id="{9916CF16-EC51-579F-5508-4CCC9298E17B}"/>
                </a:ext>
              </a:extLst>
            </p:cNvPr>
            <p:cNvSpPr txBox="1"/>
            <p:nvPr/>
          </p:nvSpPr>
          <p:spPr>
            <a:xfrm>
              <a:off x="7156472" y="1054017"/>
              <a:ext cx="185737" cy="230832"/>
            </a:xfrm>
            <a:prstGeom prst="rect">
              <a:avLst/>
            </a:prstGeom>
            <a:noFill/>
          </p:spPr>
          <p:txBody>
            <a:bodyPr wrap="square" rtlCol="0">
              <a:spAutoFit/>
            </a:bodyPr>
            <a:lstStyle/>
            <a:p>
              <a:r>
                <a:rPr lang="sv-SE" sz="900" b="0" i="0" dirty="0">
                  <a:solidFill>
                    <a:schemeClr val="accent1"/>
                  </a:solidFill>
                  <a:effectLst/>
                  <a:latin typeface="Segoe UI" panose="020B0502040204020203" pitchFamily="34" charset="0"/>
                  <a:cs typeface="Segoe UI" panose="020B0502040204020203" pitchFamily="34" charset="0"/>
                </a:rPr>
                <a:t>§</a:t>
              </a:r>
              <a:endParaRPr lang="sv-SE" sz="900" dirty="0">
                <a:solidFill>
                  <a:schemeClr val="accent1"/>
                </a:solidFill>
                <a:latin typeface="Segoe UI" panose="020B0502040204020203" pitchFamily="34" charset="0"/>
                <a:cs typeface="Segoe UI" panose="020B0502040204020203" pitchFamily="34" charset="0"/>
              </a:endParaRPr>
            </a:p>
          </p:txBody>
        </p:sp>
      </p:grpSp>
      <p:sp>
        <p:nvSpPr>
          <p:cNvPr id="96" name="Rundad rektangulär pratbubbla 95">
            <a:extLst>
              <a:ext uri="{FF2B5EF4-FFF2-40B4-BE49-F238E27FC236}">
                <a16:creationId xmlns:a16="http://schemas.microsoft.com/office/drawing/2014/main" id="{7C6DCF5D-C0B4-F7E1-084F-DB74B4C286EE}"/>
              </a:ext>
            </a:extLst>
          </p:cNvPr>
          <p:cNvSpPr/>
          <p:nvPr/>
        </p:nvSpPr>
        <p:spPr>
          <a:xfrm>
            <a:off x="1229103" y="3377502"/>
            <a:ext cx="1859661" cy="618173"/>
          </a:xfrm>
          <a:prstGeom prst="wedgeRoundRectCallout">
            <a:avLst>
              <a:gd name="adj1" fmla="val -20492"/>
              <a:gd name="adj2" fmla="val 7761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3 kap. 5 § 1 a-b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p>
        </p:txBody>
      </p:sp>
      <p:sp>
        <p:nvSpPr>
          <p:cNvPr id="97" name="Multiplikation 96">
            <a:extLst>
              <a:ext uri="{FF2B5EF4-FFF2-40B4-BE49-F238E27FC236}">
                <a16:creationId xmlns:a16="http://schemas.microsoft.com/office/drawing/2014/main" id="{09E24956-E444-42BC-4355-9FF661FD731E}"/>
              </a:ext>
            </a:extLst>
          </p:cNvPr>
          <p:cNvSpPr/>
          <p:nvPr/>
        </p:nvSpPr>
        <p:spPr>
          <a:xfrm>
            <a:off x="2755924" y="3712342"/>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 name="V-form 3">
            <a:hlinkClick r:id="rId4" action="ppaction://hlinksldjump"/>
            <a:extLst>
              <a:ext uri="{FF2B5EF4-FFF2-40B4-BE49-F238E27FC236}">
                <a16:creationId xmlns:a16="http://schemas.microsoft.com/office/drawing/2014/main" id="{63CE599F-28D2-F02C-7B8B-61B4AFB0E74B}"/>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7" name="V-form 6">
            <a:hlinkClick r:id="rId5" action="ppaction://hlinksldjump"/>
            <a:extLst>
              <a:ext uri="{FF2B5EF4-FFF2-40B4-BE49-F238E27FC236}">
                <a16:creationId xmlns:a16="http://schemas.microsoft.com/office/drawing/2014/main" id="{5324CAA5-B091-F010-5438-31C1A0971754}"/>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8" name="Femhörning 7">
            <a:hlinkClick r:id="rId6" action="ppaction://hlinksldjump"/>
            <a:extLst>
              <a:ext uri="{FF2B5EF4-FFF2-40B4-BE49-F238E27FC236}">
                <a16:creationId xmlns:a16="http://schemas.microsoft.com/office/drawing/2014/main" id="{FFDD3878-DAD8-E5D8-4796-42E766C4EADA}"/>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10" name="V-form 9">
            <a:hlinkClick r:id="rId7" action="ppaction://hlinksldjump"/>
            <a:extLst>
              <a:ext uri="{FF2B5EF4-FFF2-40B4-BE49-F238E27FC236}">
                <a16:creationId xmlns:a16="http://schemas.microsoft.com/office/drawing/2014/main" id="{8C24C5BE-192F-0BBF-2DA2-38997CC8B941}"/>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grpSp>
        <p:nvGrpSpPr>
          <p:cNvPr id="15" name="Grupp 14">
            <a:extLst>
              <a:ext uri="{FF2B5EF4-FFF2-40B4-BE49-F238E27FC236}">
                <a16:creationId xmlns:a16="http://schemas.microsoft.com/office/drawing/2014/main" id="{30550C64-8D8B-E421-5D2A-B597E056748A}"/>
              </a:ext>
            </a:extLst>
          </p:cNvPr>
          <p:cNvGrpSpPr/>
          <p:nvPr/>
        </p:nvGrpSpPr>
        <p:grpSpPr>
          <a:xfrm>
            <a:off x="8832188" y="489884"/>
            <a:ext cx="1500583" cy="1500583"/>
            <a:chOff x="8832188" y="489884"/>
            <a:chExt cx="1500583" cy="1500583"/>
          </a:xfrm>
        </p:grpSpPr>
        <p:sp>
          <p:nvSpPr>
            <p:cNvPr id="16" name="Ellips 15">
              <a:extLst>
                <a:ext uri="{FF2B5EF4-FFF2-40B4-BE49-F238E27FC236}">
                  <a16:creationId xmlns:a16="http://schemas.microsoft.com/office/drawing/2014/main" id="{99A067A4-BC46-1B99-869C-D57B0284F8A1}"/>
                </a:ext>
              </a:extLst>
            </p:cNvPr>
            <p:cNvSpPr/>
            <p:nvPr/>
          </p:nvSpPr>
          <p:spPr>
            <a:xfrm>
              <a:off x="8832188" y="489884"/>
              <a:ext cx="1500583" cy="15005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sv-SE" sz="1200" dirty="0">
                <a:latin typeface="Segoe UI" panose="020B0502040204020203" pitchFamily="34" charset="0"/>
                <a:cs typeface="Segoe UI" panose="020B0502040204020203" pitchFamily="34" charset="0"/>
              </a:endParaRPr>
            </a:p>
          </p:txBody>
        </p:sp>
        <p:sp>
          <p:nvSpPr>
            <p:cNvPr id="17" name="textruta 16">
              <a:extLst>
                <a:ext uri="{FF2B5EF4-FFF2-40B4-BE49-F238E27FC236}">
                  <a16:creationId xmlns:a16="http://schemas.microsoft.com/office/drawing/2014/main" id="{EA728697-7160-D94B-44E4-D944649DF326}"/>
                </a:ext>
              </a:extLst>
            </p:cNvPr>
            <p:cNvSpPr txBox="1"/>
            <p:nvPr/>
          </p:nvSpPr>
          <p:spPr>
            <a:xfrm>
              <a:off x="8858765" y="706917"/>
              <a:ext cx="1456111" cy="1107996"/>
            </a:xfrm>
            <a:prstGeom prst="rect">
              <a:avLst/>
            </a:prstGeom>
            <a:noFill/>
          </p:spPr>
          <p:txBody>
            <a:bodyPr wrap="square">
              <a:spAutoFit/>
            </a:bodyPr>
            <a:lstStyle/>
            <a:p>
              <a:pPr algn="ctr"/>
              <a:r>
                <a:rPr lang="sv-SE" sz="1100" dirty="0">
                  <a:latin typeface="Segoe UI" panose="020B0502040204020203" pitchFamily="34" charset="0"/>
                  <a:cs typeface="Segoe UI" panose="020B0502040204020203" pitchFamily="34" charset="0"/>
                </a:rPr>
                <a:t>Ta reda på om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ditt ärende behöver registrering!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Följ instruktionerna och svara på frågorna.</a:t>
              </a:r>
            </a:p>
          </p:txBody>
        </p:sp>
      </p:grpSp>
      <p:sp>
        <p:nvSpPr>
          <p:cNvPr id="11" name="V-form 34">
            <a:extLst>
              <a:ext uri="{FF2B5EF4-FFF2-40B4-BE49-F238E27FC236}">
                <a16:creationId xmlns:a16="http://schemas.microsoft.com/office/drawing/2014/main" id="{D31D0E37-BEEC-3E50-9485-E95968E83921}"/>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5</a:t>
            </a:r>
          </a:p>
        </p:txBody>
      </p:sp>
    </p:spTree>
    <p:extLst>
      <p:ext uri="{BB962C8B-B14F-4D97-AF65-F5344CB8AC3E}">
        <p14:creationId xmlns:p14="http://schemas.microsoft.com/office/powerpoint/2010/main" val="19698131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ssolve">
                                      <p:cBhvr>
                                        <p:cTn id="10" dur="500"/>
                                        <p:tgtEl>
                                          <p:spTgt spid="4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dissolve">
                                      <p:cBhvr>
                                        <p:cTn id="13" dur="500"/>
                                        <p:tgtEl>
                                          <p:spTgt spid="47"/>
                                        </p:tgtEl>
                                      </p:cBhvr>
                                    </p:animEffect>
                                  </p:childTnLst>
                                </p:cTn>
                              </p:par>
                              <p:par>
                                <p:cTn id="14" presetID="9"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dissolve">
                                      <p:cBhvr>
                                        <p:cTn id="16" dur="500"/>
                                        <p:tgtEl>
                                          <p:spTgt spid="53"/>
                                        </p:tgtEl>
                                      </p:cBhvr>
                                    </p:animEffec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dissolve">
                                      <p:cBhvr>
                                        <p:cTn id="28" dur="500"/>
                                        <p:tgtEl>
                                          <p:spTgt spid="5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dissolve">
                                      <p:cBhvr>
                                        <p:cTn id="31" dur="500"/>
                                        <p:tgtEl>
                                          <p:spTgt spid="59"/>
                                        </p:tgtEl>
                                      </p:cBhvr>
                                    </p:animEffec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dissolve">
                                      <p:cBhvr>
                                        <p:cTn id="37" dur="500"/>
                                        <p:tgtEl>
                                          <p:spTgt spid="7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dissolve">
                                      <p:cBhvr>
                                        <p:cTn id="40" dur="500"/>
                                        <p:tgtEl>
                                          <p:spTgt spid="7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dissolve">
                                      <p:cBhvr>
                                        <p:cTn id="43" dur="500"/>
                                        <p:tgtEl>
                                          <p:spTgt spid="72"/>
                                        </p:tgtEl>
                                      </p:cBhvr>
                                    </p:animEffect>
                                  </p:childTnLst>
                                </p:cTn>
                              </p:par>
                              <p:par>
                                <p:cTn id="44" presetID="9"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dissolve">
                                      <p:cBhvr>
                                        <p:cTn id="46" dur="500"/>
                                        <p:tgtEl>
                                          <p:spTgt spid="73"/>
                                        </p:tgtEl>
                                      </p:cBhvr>
                                    </p:animEffect>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dissolve">
                                      <p:cBhvr>
                                        <p:cTn id="52" dur="500"/>
                                        <p:tgtEl>
                                          <p:spTgt spid="8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dissolve">
                                      <p:cBhvr>
                                        <p:cTn id="55" dur="500"/>
                                        <p:tgtEl>
                                          <p:spTgt spid="81"/>
                                        </p:tgtEl>
                                      </p:cBhvr>
                                    </p:animEffect>
                                  </p:childTnLst>
                                </p:cTn>
                              </p:par>
                              <p:par>
                                <p:cTn id="56" presetID="9" presetClass="entr" presetSubtype="0" fill="hold"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dissolve">
                                      <p:cBhvr>
                                        <p:cTn id="58" dur="500"/>
                                        <p:tgtEl>
                                          <p:spTgt spid="83"/>
                                        </p:tgtEl>
                                      </p:cBhvr>
                                    </p:animEffec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47"/>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dissolve">
                                      <p:cBhvr>
                                        <p:cTn id="64" dur="500"/>
                                        <p:tgtEl>
                                          <p:spTgt spid="85"/>
                                        </p:tgtEl>
                                      </p:cBhvr>
                                    </p:animEffect>
                                  </p:childTnLst>
                                </p:cTn>
                              </p:par>
                              <p:par>
                                <p:cTn id="65" presetID="9" presetClass="entr" presetSubtype="0" fill="hold" nodeType="with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dissolve">
                                      <p:cBhvr>
                                        <p:cTn id="67" dur="500"/>
                                        <p:tgtEl>
                                          <p:spTgt spid="8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dissolve">
                                      <p:cBhvr>
                                        <p:cTn id="70" dur="500"/>
                                        <p:tgtEl>
                                          <p:spTgt spid="84"/>
                                        </p:tgtEl>
                                      </p:cBhvr>
                                    </p:animEffect>
                                  </p:childTnLst>
                                </p:cTn>
                              </p:par>
                            </p:childTnLst>
                          </p:cTn>
                        </p:par>
                      </p:childTnLst>
                    </p:cTn>
                  </p:par>
                </p:childTnLst>
              </p:cTn>
              <p:nextCondLst>
                <p:cond evt="onClick" delay="0">
                  <p:tgtEl>
                    <p:spTgt spid="47"/>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dissolve">
                                      <p:cBhvr>
                                        <p:cTn id="76" dur="500"/>
                                        <p:tgtEl>
                                          <p:spTgt spid="87"/>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dissolve">
                                      <p:cBhvr>
                                        <p:cTn id="79" dur="500"/>
                                        <p:tgtEl>
                                          <p:spTgt spid="88"/>
                                        </p:tgtEl>
                                      </p:cBhvr>
                                    </p:animEffect>
                                  </p:childTnLst>
                                </p:cTn>
                              </p:par>
                              <p:par>
                                <p:cTn id="80" presetID="9" presetClass="entr" presetSubtype="0"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dissolve">
                                      <p:cBhvr>
                                        <p:cTn id="82" dur="500"/>
                                        <p:tgtEl>
                                          <p:spTgt spid="89"/>
                                        </p:tgtEl>
                                      </p:cBhvr>
                                    </p:animEffect>
                                  </p:child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93"/>
                    </p:tgtEl>
                  </p:cond>
                </p:stCondLst>
                <p:endSync evt="end" delay="0">
                  <p:rtn val="all"/>
                </p:endSync>
                <p:childTnLst>
                  <p:par>
                    <p:cTn id="84" fill="hold">
                      <p:stCondLst>
                        <p:cond delay="0"/>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96"/>
                                        </p:tgtEl>
                                        <p:attrNameLst>
                                          <p:attrName>style.visibility</p:attrName>
                                        </p:attrNameLst>
                                      </p:cBhvr>
                                      <p:to>
                                        <p:strVal val="visible"/>
                                      </p:to>
                                    </p:set>
                                    <p:animEffect transition="in" filter="dissolve">
                                      <p:cBhvr>
                                        <p:cTn id="88" dur="500"/>
                                        <p:tgtEl>
                                          <p:spTgt spid="96"/>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97"/>
                                        </p:tgtEl>
                                        <p:attrNameLst>
                                          <p:attrName>style.visibility</p:attrName>
                                        </p:attrNameLst>
                                      </p:cBhvr>
                                      <p:to>
                                        <p:strVal val="visible"/>
                                      </p:to>
                                    </p:set>
                                    <p:animEffect transition="in" filter="dissolve">
                                      <p:cBhvr>
                                        <p:cTn id="91" dur="500"/>
                                        <p:tgtEl>
                                          <p:spTgt spid="97"/>
                                        </p:tgtEl>
                                      </p:cBhvr>
                                    </p:animEffect>
                                  </p:childTnLst>
                                </p:cTn>
                              </p:par>
                            </p:childTnLst>
                          </p:cTn>
                        </p:par>
                      </p:childTnLst>
                    </p:cTn>
                  </p:par>
                </p:childTnLst>
              </p:cTn>
              <p:nextCondLst>
                <p:cond evt="onClick" delay="0">
                  <p:tgtEl>
                    <p:spTgt spid="93"/>
                  </p:tgtEl>
                </p:cond>
              </p:nextCondLst>
            </p:seq>
            <p:seq concurrent="1" nextAc="seek">
              <p:cTn id="92" restart="whenNotActive" fill="hold" evtFilter="cancelBubble" nodeType="interactiveSeq">
                <p:stCondLst>
                  <p:cond evt="onClick" delay="0">
                    <p:tgtEl>
                      <p:spTgt spid="97"/>
                    </p:tgtEl>
                  </p:cond>
                </p:stCondLst>
                <p:endSync evt="end" delay="0">
                  <p:rtn val="all"/>
                </p:endSync>
                <p:childTnLst>
                  <p:par>
                    <p:cTn id="93" fill="hold">
                      <p:stCondLst>
                        <p:cond delay="0"/>
                      </p:stCondLst>
                      <p:childTnLst>
                        <p:par>
                          <p:cTn id="94" fill="hold">
                            <p:stCondLst>
                              <p:cond delay="0"/>
                            </p:stCondLst>
                            <p:childTnLst>
                              <p:par>
                                <p:cTn id="95" presetID="9" presetClass="exit" presetSubtype="0" fill="hold" grpId="1" nodeType="clickEffect">
                                  <p:stCondLst>
                                    <p:cond delay="0"/>
                                  </p:stCondLst>
                                  <p:childTnLst>
                                    <p:animEffect transition="out" filter="dissolve">
                                      <p:cBhvr>
                                        <p:cTn id="96" dur="500"/>
                                        <p:tgtEl>
                                          <p:spTgt spid="96"/>
                                        </p:tgtEl>
                                      </p:cBhvr>
                                    </p:animEffect>
                                    <p:set>
                                      <p:cBhvr>
                                        <p:cTn id="97" dur="1" fill="hold">
                                          <p:stCondLst>
                                            <p:cond delay="499"/>
                                          </p:stCondLst>
                                        </p:cTn>
                                        <p:tgtEl>
                                          <p:spTgt spid="96"/>
                                        </p:tgtEl>
                                        <p:attrNameLst>
                                          <p:attrName>style.visibility</p:attrName>
                                        </p:attrNameLst>
                                      </p:cBhvr>
                                      <p:to>
                                        <p:strVal val="hidden"/>
                                      </p:to>
                                    </p:set>
                                  </p:childTnLst>
                                </p:cTn>
                              </p:par>
                              <p:par>
                                <p:cTn id="98" presetID="9" presetClass="exit" presetSubtype="0" fill="hold" grpId="1" nodeType="withEffect">
                                  <p:stCondLst>
                                    <p:cond delay="0"/>
                                  </p:stCondLst>
                                  <p:childTnLst>
                                    <p:animEffect transition="out" filter="dissolve">
                                      <p:cBhvr>
                                        <p:cTn id="99" dur="500"/>
                                        <p:tgtEl>
                                          <p:spTgt spid="97"/>
                                        </p:tgtEl>
                                      </p:cBhvr>
                                    </p:animEffect>
                                    <p:set>
                                      <p:cBhvr>
                                        <p:cTn id="100"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01" restart="whenNotActive" fill="hold" evtFilter="cancelBubble" nodeType="interactiveSeq">
                <p:stCondLst>
                  <p:cond evt="onClick" delay="0">
                    <p:tgtEl>
                      <p:spTgt spid="76"/>
                    </p:tgtEl>
                  </p:cond>
                </p:stCondLst>
                <p:endSync evt="end" delay="0">
                  <p:rtn val="all"/>
                </p:endSync>
                <p:childTnLst>
                  <p:par>
                    <p:cTn id="102" fill="hold">
                      <p:stCondLst>
                        <p:cond delay="0"/>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dissolve">
                                      <p:cBhvr>
                                        <p:cTn id="106" dur="500"/>
                                        <p:tgtEl>
                                          <p:spTgt spid="6"/>
                                        </p:tgtEl>
                                      </p:cBhvr>
                                    </p:animEffect>
                                  </p:childTnLst>
                                </p:cTn>
                              </p:par>
                              <p:par>
                                <p:cTn id="107" presetID="9" presetClass="entr" presetSubtype="0" fill="hold"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dissolve">
                                      <p:cBhvr>
                                        <p:cTn id="109" dur="500"/>
                                        <p:tgtEl>
                                          <p:spTgt spid="67"/>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dissolve">
                                      <p:cBhvr>
                                        <p:cTn id="112" dur="500"/>
                                        <p:tgtEl>
                                          <p:spTgt spid="57"/>
                                        </p:tgtEl>
                                      </p:cBhvr>
                                    </p:animEffect>
                                  </p:childTnLst>
                                </p:cTn>
                              </p:par>
                            </p:childTnLst>
                          </p:cTn>
                        </p:par>
                      </p:childTnLst>
                    </p:cTn>
                  </p:par>
                </p:childTnLst>
              </p:cTn>
              <p:nextCondLst>
                <p:cond evt="onClick" delay="0">
                  <p:tgtEl>
                    <p:spTgt spid="76"/>
                  </p:tgtEl>
                </p:cond>
              </p:nextCondLst>
            </p:seq>
            <p:seq concurrent="1" nextAc="seek">
              <p:cTn id="113" restart="whenNotActive" fill="hold" evtFilter="cancelBubble" nodeType="interactiveSeq">
                <p:stCondLst>
                  <p:cond evt="onClick" delay="0">
                    <p:tgtEl>
                      <p:spTgt spid="74"/>
                    </p:tgtEl>
                  </p:cond>
                </p:stCondLst>
                <p:endSync evt="end" delay="0">
                  <p:rtn val="all"/>
                </p:endSync>
                <p:childTnLst>
                  <p:par>
                    <p:cTn id="114" fill="hold">
                      <p:stCondLst>
                        <p:cond delay="0"/>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dissolve">
                                      <p:cBhvr>
                                        <p:cTn id="118" dur="500"/>
                                        <p:tgtEl>
                                          <p:spTgt spid="63"/>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dissolve">
                                      <p:cBhvr>
                                        <p:cTn id="121" dur="500"/>
                                        <p:tgtEl>
                                          <p:spTgt spid="62"/>
                                        </p:tgtEl>
                                      </p:cBhvr>
                                    </p:animEffect>
                                  </p:childTnLst>
                                </p:cTn>
                              </p:par>
                              <p:par>
                                <p:cTn id="122" presetID="9" presetClass="entr" presetSubtype="0" fill="hold" nodeType="with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dissolve">
                                      <p:cBhvr>
                                        <p:cTn id="124" dur="500"/>
                                        <p:tgtEl>
                                          <p:spTgt spid="71"/>
                                        </p:tgtEl>
                                      </p:cBhvr>
                                    </p:animEffect>
                                  </p:childTnLst>
                                </p:cTn>
                              </p:par>
                            </p:childTnLst>
                          </p:cTn>
                        </p:par>
                      </p:childTnLst>
                    </p:cTn>
                  </p:par>
                </p:childTnLst>
              </p:cTn>
              <p:nextCondLst>
                <p:cond evt="onClick" delay="0">
                  <p:tgtEl>
                    <p:spTgt spid="74"/>
                  </p:tgtEl>
                </p:cond>
              </p:nextCondLst>
            </p:seq>
          </p:childTnLst>
        </p:cTn>
      </p:par>
    </p:tnLst>
    <p:bldLst>
      <p:bldP spid="3" grpId="0" animBg="1"/>
      <p:bldP spid="6" grpId="0" animBg="1"/>
      <p:bldP spid="43" grpId="0" animBg="1"/>
      <p:bldP spid="46" grpId="0" animBg="1"/>
      <p:bldP spid="47" grpId="0" animBg="1"/>
      <p:bldP spid="57" grpId="0" animBg="1"/>
      <p:bldP spid="58" grpId="0" animBg="1"/>
      <p:bldP spid="59" grpId="0" animBg="1"/>
      <p:bldP spid="62" grpId="0" animBg="1"/>
      <p:bldP spid="63" grpId="0" animBg="1"/>
      <p:bldP spid="72" grpId="0" animBg="1"/>
      <p:bldP spid="74" grpId="0" animBg="1"/>
      <p:bldP spid="76" grpId="0" animBg="1"/>
      <p:bldP spid="81" grpId="0" animBg="1"/>
      <p:bldP spid="82" grpId="0" animBg="1"/>
      <p:bldP spid="84" grpId="0" animBg="1"/>
      <p:bldP spid="85" grpId="0" animBg="1"/>
      <p:bldP spid="87" grpId="0" animBg="1"/>
      <p:bldP spid="88" grpId="0" animBg="1"/>
      <p:bldP spid="96" grpId="0" animBg="1"/>
      <p:bldP spid="96" grpId="1" animBg="1"/>
      <p:bldP spid="97" grpId="0" animBg="1"/>
      <p:bldP spid="9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ktangel med rundade hörn 60">
            <a:extLst>
              <a:ext uri="{FF2B5EF4-FFF2-40B4-BE49-F238E27FC236}">
                <a16:creationId xmlns:a16="http://schemas.microsoft.com/office/drawing/2014/main" id="{DC8F43B6-22CF-5FB3-17BC-30EEB8994E5F}"/>
              </a:ext>
            </a:extLst>
          </p:cNvPr>
          <p:cNvSpPr/>
          <p:nvPr/>
        </p:nvSpPr>
        <p:spPr>
          <a:xfrm>
            <a:off x="8110551" y="2104870"/>
            <a:ext cx="1738672" cy="16239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sv-SE" sz="1100" dirty="0">
                <a:latin typeface="Segoe UI" panose="020B0502040204020203" pitchFamily="34" charset="0"/>
                <a:cs typeface="Segoe UI" panose="020B0502040204020203" pitchFamily="34" charset="0"/>
              </a:rPr>
              <a:t>Det verkar som att spelet är undantaget kravet på licens eller registrering</a:t>
            </a:r>
          </a:p>
        </p:txBody>
      </p:sp>
      <p:sp>
        <p:nvSpPr>
          <p:cNvPr id="62" name="Rektangel med rundade hörn 61">
            <a:hlinkClick r:id="rId2" action="ppaction://hlinksldjump"/>
            <a:extLst>
              <a:ext uri="{FF2B5EF4-FFF2-40B4-BE49-F238E27FC236}">
                <a16:creationId xmlns:a16="http://schemas.microsoft.com/office/drawing/2014/main" id="{F18A62A5-8707-1697-9B99-A7E4082220FA}"/>
              </a:ext>
            </a:extLst>
          </p:cNvPr>
          <p:cNvSpPr/>
          <p:nvPr/>
        </p:nvSpPr>
        <p:spPr>
          <a:xfrm>
            <a:off x="8383124" y="3072084"/>
            <a:ext cx="1203394" cy="548115"/>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100" dirty="0">
                <a:solidFill>
                  <a:schemeClr val="tx1"/>
                </a:solidFill>
                <a:latin typeface="Segoe UI" panose="020B0502040204020203" pitchFamily="34" charset="0"/>
                <a:cs typeface="Segoe UI" panose="020B0502040204020203" pitchFamily="34" charset="0"/>
              </a:rPr>
              <a:t>Läs mer om tillställningar och sammankomster</a:t>
            </a:r>
          </a:p>
        </p:txBody>
      </p:sp>
      <p:sp>
        <p:nvSpPr>
          <p:cNvPr id="33" name="Rektangel med rundade hörn 32">
            <a:extLst>
              <a:ext uri="{FF2B5EF4-FFF2-40B4-BE49-F238E27FC236}">
                <a16:creationId xmlns:a16="http://schemas.microsoft.com/office/drawing/2014/main" id="{0CA19631-220F-4242-CC9C-2ADE44D07603}"/>
              </a:ext>
            </a:extLst>
          </p:cNvPr>
          <p:cNvSpPr/>
          <p:nvPr/>
        </p:nvSpPr>
        <p:spPr>
          <a:xfrm>
            <a:off x="2157756" y="2097519"/>
            <a:ext cx="1760690" cy="16146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sv-SE" sz="1100" dirty="0">
                <a:latin typeface="Segoe UI" panose="020B0502040204020203" pitchFamily="34" charset="0"/>
                <a:cs typeface="Segoe UI" panose="020B0502040204020203" pitchFamily="34" charset="0"/>
              </a:rPr>
              <a:t>Är högsta insatsen max 1/4000 prisbasbelopp?</a:t>
            </a:r>
          </a:p>
        </p:txBody>
      </p:sp>
      <p:sp>
        <p:nvSpPr>
          <p:cNvPr id="36" name="Rektangel med rundade hörn 35">
            <a:extLst>
              <a:ext uri="{FF2B5EF4-FFF2-40B4-BE49-F238E27FC236}">
                <a16:creationId xmlns:a16="http://schemas.microsoft.com/office/drawing/2014/main" id="{A4326CEE-94C4-2F8D-648B-1AAD3A855FCA}"/>
              </a:ext>
            </a:extLst>
          </p:cNvPr>
          <p:cNvSpPr/>
          <p:nvPr/>
        </p:nvSpPr>
        <p:spPr>
          <a:xfrm>
            <a:off x="2477778" y="3257977"/>
            <a:ext cx="533306" cy="273050"/>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39" name="Rektangel med rundade hörn 38">
            <a:extLst>
              <a:ext uri="{FF2B5EF4-FFF2-40B4-BE49-F238E27FC236}">
                <a16:creationId xmlns:a16="http://schemas.microsoft.com/office/drawing/2014/main" id="{3ECF9A73-1560-344B-F55C-0F26FC8BE17D}"/>
              </a:ext>
            </a:extLst>
          </p:cNvPr>
          <p:cNvSpPr/>
          <p:nvPr/>
        </p:nvSpPr>
        <p:spPr>
          <a:xfrm>
            <a:off x="3070787" y="3257978"/>
            <a:ext cx="533306" cy="273050"/>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cxnSp>
        <p:nvCxnSpPr>
          <p:cNvPr id="40" name="Rak pil 39">
            <a:extLst>
              <a:ext uri="{FF2B5EF4-FFF2-40B4-BE49-F238E27FC236}">
                <a16:creationId xmlns:a16="http://schemas.microsoft.com/office/drawing/2014/main" id="{156AF576-ECA1-1026-00FA-43EC50898107}"/>
              </a:ext>
            </a:extLst>
          </p:cNvPr>
          <p:cNvCxnSpPr/>
          <p:nvPr/>
        </p:nvCxnSpPr>
        <p:spPr>
          <a:xfrm>
            <a:off x="3722582" y="2891900"/>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Testa om registrering är nödvändig – del 4</a:t>
            </a:r>
          </a:p>
        </p:txBody>
      </p:sp>
      <p:sp>
        <p:nvSpPr>
          <p:cNvPr id="2" name="Rektangel 1">
            <a:hlinkClick r:id="rId3"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rId4" action="ppaction://hlinksldjump"/>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37" name="Platshållare för text 5">
            <a:hlinkClick r:id="rId4" action="ppaction://hlinksldjump"/>
            <a:extLst>
              <a:ext uri="{FF2B5EF4-FFF2-40B4-BE49-F238E27FC236}">
                <a16:creationId xmlns:a16="http://schemas.microsoft.com/office/drawing/2014/main" id="{BC4BE5B9-0035-3BD9-D096-2BA45DD722EA}"/>
              </a:ext>
            </a:extLst>
          </p:cNvPr>
          <p:cNvSpPr txBox="1">
            <a:spLocks/>
          </p:cNvSpPr>
          <p:nvPr/>
        </p:nvSpPr>
        <p:spPr>
          <a:xfrm>
            <a:off x="10835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4" name="Rektangel med rundade hörn 3">
            <a:extLst>
              <a:ext uri="{FF2B5EF4-FFF2-40B4-BE49-F238E27FC236}">
                <a16:creationId xmlns:a16="http://schemas.microsoft.com/office/drawing/2014/main" id="{F703BF70-7877-C329-9DDE-61802D3CABB2}"/>
              </a:ext>
            </a:extLst>
          </p:cNvPr>
          <p:cNvSpPr/>
          <p:nvPr/>
        </p:nvSpPr>
        <p:spPr>
          <a:xfrm>
            <a:off x="142816" y="2396477"/>
            <a:ext cx="1760691" cy="27274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sv-SE" sz="1100" dirty="0">
                <a:effectLst/>
                <a:latin typeface="Segoe UI" panose="020B0502040204020203" pitchFamily="34" charset="0"/>
                <a:cs typeface="Segoe UI" panose="020B0502040204020203" pitchFamily="34" charset="0"/>
              </a:rPr>
              <a:t>Anordnas lotteriet i samband med en offentlig nöjestillställning, en offentlig tillställning till förmån för ett allmännyttigt ändamål, eller en allmän sammankomst för framförande av ett konstnärligt verk till förmån för ett allmän-nyttigt ändamål? </a:t>
            </a:r>
          </a:p>
        </p:txBody>
      </p:sp>
      <p:sp>
        <p:nvSpPr>
          <p:cNvPr id="6" name="Rektangel med rundade hörn 5">
            <a:extLst>
              <a:ext uri="{FF2B5EF4-FFF2-40B4-BE49-F238E27FC236}">
                <a16:creationId xmlns:a16="http://schemas.microsoft.com/office/drawing/2014/main" id="{4C16CC68-444F-B9D3-57BC-C1D2C4485283}"/>
              </a:ext>
            </a:extLst>
          </p:cNvPr>
          <p:cNvSpPr/>
          <p:nvPr/>
        </p:nvSpPr>
        <p:spPr>
          <a:xfrm>
            <a:off x="482898" y="4644819"/>
            <a:ext cx="510634" cy="261383"/>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7" name="Rektangel med rundade hörn 6">
            <a:extLst>
              <a:ext uri="{FF2B5EF4-FFF2-40B4-BE49-F238E27FC236}">
                <a16:creationId xmlns:a16="http://schemas.microsoft.com/office/drawing/2014/main" id="{2BB7698A-10F9-06B3-00B5-9FCB4623FF74}"/>
              </a:ext>
            </a:extLst>
          </p:cNvPr>
          <p:cNvSpPr/>
          <p:nvPr/>
        </p:nvSpPr>
        <p:spPr>
          <a:xfrm>
            <a:off x="1085531" y="4644819"/>
            <a:ext cx="510634" cy="261383"/>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cxnSp>
        <p:nvCxnSpPr>
          <p:cNvPr id="20" name="Rak pil 19">
            <a:extLst>
              <a:ext uri="{FF2B5EF4-FFF2-40B4-BE49-F238E27FC236}">
                <a16:creationId xmlns:a16="http://schemas.microsoft.com/office/drawing/2014/main" id="{3D575248-D3B3-BE7A-AEA9-E5EF1C3F18F3}"/>
              </a:ext>
            </a:extLst>
          </p:cNvPr>
          <p:cNvCxnSpPr>
            <a:cxnSpLocks/>
          </p:cNvCxnSpPr>
          <p:nvPr/>
        </p:nvCxnSpPr>
        <p:spPr>
          <a:xfrm>
            <a:off x="1736076" y="4168113"/>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Rak pil 25">
            <a:extLst>
              <a:ext uri="{FF2B5EF4-FFF2-40B4-BE49-F238E27FC236}">
                <a16:creationId xmlns:a16="http://schemas.microsoft.com/office/drawing/2014/main" id="{4C617A36-9799-5A17-D916-48EB885365CC}"/>
              </a:ext>
            </a:extLst>
          </p:cNvPr>
          <p:cNvCxnSpPr>
            <a:cxnSpLocks/>
          </p:cNvCxnSpPr>
          <p:nvPr/>
        </p:nvCxnSpPr>
        <p:spPr>
          <a:xfrm>
            <a:off x="5602745" y="3072084"/>
            <a:ext cx="548693" cy="8040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ktangel med rundade hörn 26">
            <a:extLst>
              <a:ext uri="{FF2B5EF4-FFF2-40B4-BE49-F238E27FC236}">
                <a16:creationId xmlns:a16="http://schemas.microsoft.com/office/drawing/2014/main" id="{10564347-995C-A029-A7BC-C9BB2CE5655E}"/>
              </a:ext>
            </a:extLst>
          </p:cNvPr>
          <p:cNvSpPr/>
          <p:nvPr/>
        </p:nvSpPr>
        <p:spPr>
          <a:xfrm>
            <a:off x="2165194" y="3866108"/>
            <a:ext cx="1740452" cy="16148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Spelet verkar omfattas av kravet på licens eller registrering. Gå vidare till nästa kapitel.</a:t>
            </a:r>
            <a:endParaRPr lang="sv-SE" sz="1100" b="1" dirty="0">
              <a:latin typeface="Segoe UI" panose="020B0502040204020203" pitchFamily="34" charset="0"/>
              <a:cs typeface="Segoe UI" panose="020B0502040204020203" pitchFamily="34" charset="0"/>
            </a:endParaRPr>
          </a:p>
        </p:txBody>
      </p:sp>
      <p:sp>
        <p:nvSpPr>
          <p:cNvPr id="28" name="Femhörning 27">
            <a:hlinkClick r:id="rId4" action="ppaction://hlinksldjump"/>
            <a:extLst>
              <a:ext uri="{FF2B5EF4-FFF2-40B4-BE49-F238E27FC236}">
                <a16:creationId xmlns:a16="http://schemas.microsoft.com/office/drawing/2014/main" id="{3DACCE62-152D-5EE2-5FA2-59715C221535}"/>
              </a:ext>
            </a:extLst>
          </p:cNvPr>
          <p:cNvSpPr/>
          <p:nvPr/>
        </p:nvSpPr>
        <p:spPr>
          <a:xfrm>
            <a:off x="2553740" y="5029251"/>
            <a:ext cx="1032633" cy="2678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grpSp>
        <p:nvGrpSpPr>
          <p:cNvPr id="35" name="Grupp 34">
            <a:extLst>
              <a:ext uri="{FF2B5EF4-FFF2-40B4-BE49-F238E27FC236}">
                <a16:creationId xmlns:a16="http://schemas.microsoft.com/office/drawing/2014/main" id="{393A8CD1-9A41-5427-9362-ECD64419AFBB}"/>
              </a:ext>
            </a:extLst>
          </p:cNvPr>
          <p:cNvGrpSpPr/>
          <p:nvPr/>
        </p:nvGrpSpPr>
        <p:grpSpPr>
          <a:xfrm>
            <a:off x="1503499" y="4319208"/>
            <a:ext cx="185737" cy="230832"/>
            <a:chOff x="7156472" y="1054017"/>
            <a:chExt cx="185737" cy="230832"/>
          </a:xfrm>
        </p:grpSpPr>
        <p:sp>
          <p:nvSpPr>
            <p:cNvPr id="42" name="Ellips 41">
              <a:extLst>
                <a:ext uri="{FF2B5EF4-FFF2-40B4-BE49-F238E27FC236}">
                  <a16:creationId xmlns:a16="http://schemas.microsoft.com/office/drawing/2014/main" id="{71B2FD8A-0986-4979-28AB-61CCF14E6262}"/>
                </a:ext>
              </a:extLst>
            </p:cNvPr>
            <p:cNvSpPr/>
            <p:nvPr/>
          </p:nvSpPr>
          <p:spPr>
            <a:xfrm>
              <a:off x="7208994" y="1102826"/>
              <a:ext cx="133215" cy="133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3" name="textruta 42">
              <a:extLst>
                <a:ext uri="{FF2B5EF4-FFF2-40B4-BE49-F238E27FC236}">
                  <a16:creationId xmlns:a16="http://schemas.microsoft.com/office/drawing/2014/main" id="{0D643EDE-B92B-F7BB-FF1E-244288280F26}"/>
                </a:ext>
              </a:extLst>
            </p:cNvPr>
            <p:cNvSpPr txBox="1"/>
            <p:nvPr/>
          </p:nvSpPr>
          <p:spPr>
            <a:xfrm>
              <a:off x="7156472" y="1054017"/>
              <a:ext cx="185737" cy="230832"/>
            </a:xfrm>
            <a:prstGeom prst="rect">
              <a:avLst/>
            </a:prstGeom>
            <a:noFill/>
          </p:spPr>
          <p:txBody>
            <a:bodyPr wrap="square" rtlCol="0">
              <a:spAutoFit/>
            </a:bodyPr>
            <a:lstStyle/>
            <a:p>
              <a:r>
                <a:rPr lang="sv-SE" sz="900" b="0" i="0" dirty="0">
                  <a:solidFill>
                    <a:schemeClr val="accent1"/>
                  </a:solidFill>
                  <a:effectLst/>
                  <a:latin typeface="Segoe UI" panose="020B0502040204020203" pitchFamily="34" charset="0"/>
                  <a:cs typeface="Segoe UI" panose="020B0502040204020203" pitchFamily="34" charset="0"/>
                </a:rPr>
                <a:t>§</a:t>
              </a:r>
              <a:endParaRPr lang="sv-SE" sz="900" dirty="0">
                <a:solidFill>
                  <a:schemeClr val="accent1"/>
                </a:solidFill>
                <a:latin typeface="Segoe UI" panose="020B0502040204020203" pitchFamily="34" charset="0"/>
                <a:cs typeface="Segoe UI" panose="020B0502040204020203" pitchFamily="34" charset="0"/>
              </a:endParaRPr>
            </a:p>
          </p:txBody>
        </p:sp>
      </p:grpSp>
      <p:sp>
        <p:nvSpPr>
          <p:cNvPr id="44" name="Rundad rektangulär pratbubbla 43">
            <a:extLst>
              <a:ext uri="{FF2B5EF4-FFF2-40B4-BE49-F238E27FC236}">
                <a16:creationId xmlns:a16="http://schemas.microsoft.com/office/drawing/2014/main" id="{2C196CF6-8B44-9744-3419-BAC67D17A1A5}"/>
              </a:ext>
            </a:extLst>
          </p:cNvPr>
          <p:cNvSpPr/>
          <p:nvPr/>
        </p:nvSpPr>
        <p:spPr>
          <a:xfrm>
            <a:off x="1196571" y="3418378"/>
            <a:ext cx="1484184" cy="695460"/>
          </a:xfrm>
          <a:prstGeom prst="wedgeRoundRectCallout">
            <a:avLst>
              <a:gd name="adj1" fmla="val -20492"/>
              <a:gd name="adj2" fmla="val 7761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ea typeface="Times New Roman" panose="02020603050405020304" pitchFamily="18" charset="0"/>
                <a:cs typeface="Segoe UI" panose="020B0502040204020203" pitchFamily="34" charset="0"/>
              </a:rPr>
              <a:t>3 kap. 5 § 2 a-c </a:t>
            </a:r>
            <a:br>
              <a:rPr lang="sv-SE" sz="1100" dirty="0">
                <a:latin typeface="Segoe UI" panose="020B0502040204020203" pitchFamily="34" charset="0"/>
                <a:ea typeface="Times New Roman" panose="02020603050405020304" pitchFamily="18" charset="0"/>
                <a:cs typeface="Segoe UI" panose="020B0502040204020203" pitchFamily="34" charset="0"/>
              </a:rPr>
            </a:br>
            <a:r>
              <a:rPr lang="sv-SE" sz="1100" dirty="0" err="1">
                <a:latin typeface="Segoe UI" panose="020B0502040204020203" pitchFamily="34" charset="0"/>
                <a:ea typeface="Times New Roman" panose="02020603050405020304" pitchFamily="18" charset="0"/>
                <a:cs typeface="Segoe UI" panose="020B0502040204020203" pitchFamily="34" charset="0"/>
              </a:rPr>
              <a:t>spellagen</a:t>
            </a:r>
            <a:r>
              <a:rPr lang="sv-SE" sz="1100" dirty="0">
                <a:latin typeface="Segoe UI" panose="020B0502040204020203" pitchFamily="34" charset="0"/>
                <a:ea typeface="Times New Roman" panose="02020603050405020304" pitchFamily="18" charset="0"/>
                <a:cs typeface="Segoe UI" panose="020B0502040204020203" pitchFamily="34" charset="0"/>
              </a:rPr>
              <a:t>.</a:t>
            </a:r>
            <a:r>
              <a:rPr lang="sv-SE" sz="1100" dirty="0">
                <a:latin typeface="Segoe UI" panose="020B0502040204020203" pitchFamily="34" charset="0"/>
                <a:cs typeface="Segoe UI" panose="020B0502040204020203" pitchFamily="34" charset="0"/>
              </a:rPr>
              <a:t> </a:t>
            </a:r>
          </a:p>
        </p:txBody>
      </p:sp>
      <p:sp>
        <p:nvSpPr>
          <p:cNvPr id="46" name="Multiplikation 45">
            <a:extLst>
              <a:ext uri="{FF2B5EF4-FFF2-40B4-BE49-F238E27FC236}">
                <a16:creationId xmlns:a16="http://schemas.microsoft.com/office/drawing/2014/main" id="{0194997A-7E2C-0E1A-B3DC-9A590D431AC3}"/>
              </a:ext>
            </a:extLst>
          </p:cNvPr>
          <p:cNvSpPr/>
          <p:nvPr/>
        </p:nvSpPr>
        <p:spPr>
          <a:xfrm>
            <a:off x="2351487" y="380475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cxnSp>
        <p:nvCxnSpPr>
          <p:cNvPr id="47" name="Rak 46">
            <a:extLst>
              <a:ext uri="{FF2B5EF4-FFF2-40B4-BE49-F238E27FC236}">
                <a16:creationId xmlns:a16="http://schemas.microsoft.com/office/drawing/2014/main" id="{CD1EE9EC-AD68-DE37-E229-F00A9258909F}"/>
              </a:ext>
            </a:extLst>
          </p:cNvPr>
          <p:cNvCxnSpPr>
            <a:cxnSpLocks/>
          </p:cNvCxnSpPr>
          <p:nvPr/>
        </p:nvCxnSpPr>
        <p:spPr>
          <a:xfrm>
            <a:off x="528638" y="1664898"/>
            <a:ext cx="678902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V-form 28">
            <a:hlinkClick r:id="rId5" action="ppaction://hlinksldjump"/>
            <a:extLst>
              <a:ext uri="{FF2B5EF4-FFF2-40B4-BE49-F238E27FC236}">
                <a16:creationId xmlns:a16="http://schemas.microsoft.com/office/drawing/2014/main" id="{46CF61F1-5E35-10DE-BE6B-A1CE1DFDEB2A}"/>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48" name="V-form 47">
            <a:hlinkClick r:id="rId6" action="ppaction://hlinksldjump"/>
            <a:extLst>
              <a:ext uri="{FF2B5EF4-FFF2-40B4-BE49-F238E27FC236}">
                <a16:creationId xmlns:a16="http://schemas.microsoft.com/office/drawing/2014/main" id="{91BAD79C-14A0-2DE5-4184-DD5D15A9704A}"/>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49" name="Femhörning 48">
            <a:hlinkClick r:id="rId7" action="ppaction://hlinksldjump"/>
            <a:extLst>
              <a:ext uri="{FF2B5EF4-FFF2-40B4-BE49-F238E27FC236}">
                <a16:creationId xmlns:a16="http://schemas.microsoft.com/office/drawing/2014/main" id="{2C55807B-ECF8-6E3C-A725-F6C70E33C9B1}"/>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51" name="V-form 50">
            <a:hlinkClick r:id="rId2" action="ppaction://hlinksldjump"/>
            <a:extLst>
              <a:ext uri="{FF2B5EF4-FFF2-40B4-BE49-F238E27FC236}">
                <a16:creationId xmlns:a16="http://schemas.microsoft.com/office/drawing/2014/main" id="{9DC38403-3150-3EAC-7CD9-CA9151BEE14B}"/>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grpSp>
        <p:nvGrpSpPr>
          <p:cNvPr id="30" name="Grupp 29">
            <a:extLst>
              <a:ext uri="{FF2B5EF4-FFF2-40B4-BE49-F238E27FC236}">
                <a16:creationId xmlns:a16="http://schemas.microsoft.com/office/drawing/2014/main" id="{5F99E0FA-407C-0567-51E0-F02569125F40}"/>
              </a:ext>
            </a:extLst>
          </p:cNvPr>
          <p:cNvGrpSpPr/>
          <p:nvPr/>
        </p:nvGrpSpPr>
        <p:grpSpPr>
          <a:xfrm>
            <a:off x="8832188" y="489884"/>
            <a:ext cx="1500583" cy="1500583"/>
            <a:chOff x="8832188" y="489884"/>
            <a:chExt cx="1500583" cy="1500583"/>
          </a:xfrm>
        </p:grpSpPr>
        <p:sp>
          <p:nvSpPr>
            <p:cNvPr id="31" name="Ellips 30">
              <a:extLst>
                <a:ext uri="{FF2B5EF4-FFF2-40B4-BE49-F238E27FC236}">
                  <a16:creationId xmlns:a16="http://schemas.microsoft.com/office/drawing/2014/main" id="{94C781B2-D29B-5170-99E2-C323916AF026}"/>
                </a:ext>
              </a:extLst>
            </p:cNvPr>
            <p:cNvSpPr/>
            <p:nvPr/>
          </p:nvSpPr>
          <p:spPr>
            <a:xfrm>
              <a:off x="8832188" y="489884"/>
              <a:ext cx="1500583" cy="15005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sv-SE" sz="1200" dirty="0">
                <a:latin typeface="Segoe UI" panose="020B0502040204020203" pitchFamily="34" charset="0"/>
                <a:cs typeface="Segoe UI" panose="020B0502040204020203" pitchFamily="34" charset="0"/>
              </a:endParaRPr>
            </a:p>
          </p:txBody>
        </p:sp>
        <p:sp>
          <p:nvSpPr>
            <p:cNvPr id="32" name="textruta 31">
              <a:extLst>
                <a:ext uri="{FF2B5EF4-FFF2-40B4-BE49-F238E27FC236}">
                  <a16:creationId xmlns:a16="http://schemas.microsoft.com/office/drawing/2014/main" id="{0958D06D-DD4B-C94B-BFE7-AB8BB6BC1DCD}"/>
                </a:ext>
              </a:extLst>
            </p:cNvPr>
            <p:cNvSpPr txBox="1"/>
            <p:nvPr/>
          </p:nvSpPr>
          <p:spPr>
            <a:xfrm>
              <a:off x="8858765" y="706917"/>
              <a:ext cx="1456111" cy="1107996"/>
            </a:xfrm>
            <a:prstGeom prst="rect">
              <a:avLst/>
            </a:prstGeom>
            <a:noFill/>
          </p:spPr>
          <p:txBody>
            <a:bodyPr wrap="square">
              <a:spAutoFit/>
            </a:bodyPr>
            <a:lstStyle/>
            <a:p>
              <a:pPr algn="ctr"/>
              <a:r>
                <a:rPr lang="sv-SE" sz="1100" dirty="0">
                  <a:latin typeface="Segoe UI" panose="020B0502040204020203" pitchFamily="34" charset="0"/>
                  <a:cs typeface="Segoe UI" panose="020B0502040204020203" pitchFamily="34" charset="0"/>
                </a:rPr>
                <a:t>Ta reda på om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ditt ärende behöver registrering! </a:t>
              </a:r>
              <a:br>
                <a:rPr lang="sv-SE" sz="1100" dirty="0">
                  <a:latin typeface="Segoe UI" panose="020B0502040204020203" pitchFamily="34" charset="0"/>
                  <a:cs typeface="Segoe UI" panose="020B0502040204020203" pitchFamily="34" charset="0"/>
                </a:rPr>
              </a:br>
              <a:r>
                <a:rPr lang="sv-SE" sz="1100" dirty="0">
                  <a:latin typeface="Segoe UI" panose="020B0502040204020203" pitchFamily="34" charset="0"/>
                  <a:cs typeface="Segoe UI" panose="020B0502040204020203" pitchFamily="34" charset="0"/>
                </a:rPr>
                <a:t>Följ instruktionerna och svara på frågorna.</a:t>
              </a:r>
            </a:p>
          </p:txBody>
        </p:sp>
      </p:grpSp>
      <p:cxnSp>
        <p:nvCxnSpPr>
          <p:cNvPr id="41" name="Rak pil 40">
            <a:extLst>
              <a:ext uri="{FF2B5EF4-FFF2-40B4-BE49-F238E27FC236}">
                <a16:creationId xmlns:a16="http://schemas.microsoft.com/office/drawing/2014/main" id="{E8A9191F-6B29-D261-5E2C-FA512CEFD11E}"/>
              </a:ext>
            </a:extLst>
          </p:cNvPr>
          <p:cNvCxnSpPr/>
          <p:nvPr/>
        </p:nvCxnSpPr>
        <p:spPr>
          <a:xfrm>
            <a:off x="1753106" y="3394323"/>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Rektangel med rundade hörn 51">
            <a:extLst>
              <a:ext uri="{FF2B5EF4-FFF2-40B4-BE49-F238E27FC236}">
                <a16:creationId xmlns:a16="http://schemas.microsoft.com/office/drawing/2014/main" id="{71C2E2D5-3D82-5E03-C6E8-9EA393E21051}"/>
              </a:ext>
            </a:extLst>
          </p:cNvPr>
          <p:cNvSpPr/>
          <p:nvPr/>
        </p:nvSpPr>
        <p:spPr>
          <a:xfrm>
            <a:off x="4171526" y="2098113"/>
            <a:ext cx="1760690" cy="16146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sv-SE" sz="1100" dirty="0">
                <a:latin typeface="Segoe UI" panose="020B0502040204020203" pitchFamily="34" charset="0"/>
                <a:cs typeface="Segoe UI" panose="020B0502040204020203" pitchFamily="34" charset="0"/>
              </a:rPr>
              <a:t>Utgörs vinsten endast av varor och är högsta vinsten värd max 1/60 prisbasbelopp?</a:t>
            </a:r>
          </a:p>
        </p:txBody>
      </p:sp>
      <p:cxnSp>
        <p:nvCxnSpPr>
          <p:cNvPr id="53" name="Rak pil 52">
            <a:extLst>
              <a:ext uri="{FF2B5EF4-FFF2-40B4-BE49-F238E27FC236}">
                <a16:creationId xmlns:a16="http://schemas.microsoft.com/office/drawing/2014/main" id="{6926588D-01E7-4390-4160-55D2CAA3E84F}"/>
              </a:ext>
            </a:extLst>
          </p:cNvPr>
          <p:cNvCxnSpPr>
            <a:cxnSpLocks/>
          </p:cNvCxnSpPr>
          <p:nvPr/>
        </p:nvCxnSpPr>
        <p:spPr>
          <a:xfrm>
            <a:off x="3722582" y="3257977"/>
            <a:ext cx="448944" cy="6064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4" name="Rektangel med rundade hörn 53">
            <a:extLst>
              <a:ext uri="{FF2B5EF4-FFF2-40B4-BE49-F238E27FC236}">
                <a16:creationId xmlns:a16="http://schemas.microsoft.com/office/drawing/2014/main" id="{8FF788B2-2C7C-08D3-5AA3-08FC00C6B9D5}"/>
              </a:ext>
            </a:extLst>
          </p:cNvPr>
          <p:cNvSpPr/>
          <p:nvPr/>
        </p:nvSpPr>
        <p:spPr>
          <a:xfrm>
            <a:off x="4476430" y="3259631"/>
            <a:ext cx="533306" cy="27463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55" name="Rektangel med rundade hörn 54">
            <a:extLst>
              <a:ext uri="{FF2B5EF4-FFF2-40B4-BE49-F238E27FC236}">
                <a16:creationId xmlns:a16="http://schemas.microsoft.com/office/drawing/2014/main" id="{7248CA80-97C2-E670-48A4-E7C20E075AB1}"/>
              </a:ext>
            </a:extLst>
          </p:cNvPr>
          <p:cNvSpPr/>
          <p:nvPr/>
        </p:nvSpPr>
        <p:spPr>
          <a:xfrm>
            <a:off x="5069439" y="3259631"/>
            <a:ext cx="533306" cy="27463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56" name="Rektangel med rundade hörn 55">
            <a:extLst>
              <a:ext uri="{FF2B5EF4-FFF2-40B4-BE49-F238E27FC236}">
                <a16:creationId xmlns:a16="http://schemas.microsoft.com/office/drawing/2014/main" id="{A31C0913-4399-84A8-8308-36D982874626}"/>
              </a:ext>
            </a:extLst>
          </p:cNvPr>
          <p:cNvSpPr/>
          <p:nvPr/>
        </p:nvSpPr>
        <p:spPr>
          <a:xfrm>
            <a:off x="6151438" y="2084886"/>
            <a:ext cx="1732088" cy="16239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t" anchorCtr="0"/>
          <a:lstStyle/>
          <a:p>
            <a:pPr algn="ctr"/>
            <a:r>
              <a:rPr lang="sv-SE" sz="1100" dirty="0">
                <a:latin typeface="Segoe UI" panose="020B0502040204020203" pitchFamily="34" charset="0"/>
                <a:cs typeface="Segoe UI" panose="020B0502040204020203" pitchFamily="34" charset="0"/>
              </a:rPr>
              <a:t>Begränsas försäljningsområdet till det område tillställningen eller sammankomsten anordnas?</a:t>
            </a:r>
          </a:p>
        </p:txBody>
      </p:sp>
      <p:cxnSp>
        <p:nvCxnSpPr>
          <p:cNvPr id="57" name="Rak pil 56">
            <a:extLst>
              <a:ext uri="{FF2B5EF4-FFF2-40B4-BE49-F238E27FC236}">
                <a16:creationId xmlns:a16="http://schemas.microsoft.com/office/drawing/2014/main" id="{D3C2AB89-7AEF-DB7A-EA39-CF641E424D21}"/>
              </a:ext>
            </a:extLst>
          </p:cNvPr>
          <p:cNvCxnSpPr/>
          <p:nvPr/>
        </p:nvCxnSpPr>
        <p:spPr>
          <a:xfrm>
            <a:off x="5722929" y="2891301"/>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8" name="Rektangel med rundade hörn 57">
            <a:extLst>
              <a:ext uri="{FF2B5EF4-FFF2-40B4-BE49-F238E27FC236}">
                <a16:creationId xmlns:a16="http://schemas.microsoft.com/office/drawing/2014/main" id="{0F7C3893-6064-092D-5296-FD27ABD6C5E1}"/>
              </a:ext>
            </a:extLst>
          </p:cNvPr>
          <p:cNvSpPr/>
          <p:nvPr/>
        </p:nvSpPr>
        <p:spPr>
          <a:xfrm>
            <a:off x="6451140" y="3259631"/>
            <a:ext cx="533306" cy="27463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Ja</a:t>
            </a:r>
          </a:p>
        </p:txBody>
      </p:sp>
      <p:sp>
        <p:nvSpPr>
          <p:cNvPr id="59" name="Rektangel med rundade hörn 58">
            <a:extLst>
              <a:ext uri="{FF2B5EF4-FFF2-40B4-BE49-F238E27FC236}">
                <a16:creationId xmlns:a16="http://schemas.microsoft.com/office/drawing/2014/main" id="{2337590D-40AB-7719-B146-6B263F5F0A11}"/>
              </a:ext>
            </a:extLst>
          </p:cNvPr>
          <p:cNvSpPr/>
          <p:nvPr/>
        </p:nvSpPr>
        <p:spPr>
          <a:xfrm>
            <a:off x="7044149" y="3259630"/>
            <a:ext cx="533306" cy="274637"/>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Nej</a:t>
            </a:r>
          </a:p>
        </p:txBody>
      </p:sp>
      <p:sp>
        <p:nvSpPr>
          <p:cNvPr id="68" name="Rektangel med rundade hörn 67">
            <a:extLst>
              <a:ext uri="{FF2B5EF4-FFF2-40B4-BE49-F238E27FC236}">
                <a16:creationId xmlns:a16="http://schemas.microsoft.com/office/drawing/2014/main" id="{20146F13-54B2-32CD-43FB-D33696E21AA5}"/>
              </a:ext>
            </a:extLst>
          </p:cNvPr>
          <p:cNvSpPr/>
          <p:nvPr/>
        </p:nvSpPr>
        <p:spPr>
          <a:xfrm>
            <a:off x="4164816" y="3866108"/>
            <a:ext cx="1740452" cy="16148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Spelet verkar omfattas av kravet på licens eller registrering. Gå vidare till nästa kapitel.</a:t>
            </a:r>
            <a:endParaRPr lang="sv-SE" sz="1100" b="1" dirty="0">
              <a:latin typeface="Segoe UI" panose="020B0502040204020203" pitchFamily="34" charset="0"/>
              <a:cs typeface="Segoe UI" panose="020B0502040204020203" pitchFamily="34" charset="0"/>
            </a:endParaRPr>
          </a:p>
        </p:txBody>
      </p:sp>
      <p:sp>
        <p:nvSpPr>
          <p:cNvPr id="69" name="Femhörning 68">
            <a:hlinkClick r:id="rId4" action="ppaction://hlinksldjump"/>
            <a:extLst>
              <a:ext uri="{FF2B5EF4-FFF2-40B4-BE49-F238E27FC236}">
                <a16:creationId xmlns:a16="http://schemas.microsoft.com/office/drawing/2014/main" id="{F77A8824-3088-7D50-C763-60CBE0247B59}"/>
              </a:ext>
            </a:extLst>
          </p:cNvPr>
          <p:cNvSpPr/>
          <p:nvPr/>
        </p:nvSpPr>
        <p:spPr>
          <a:xfrm>
            <a:off x="4553362" y="5029251"/>
            <a:ext cx="1032633" cy="2678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73" name="Rektangel med rundade hörn 72">
            <a:extLst>
              <a:ext uri="{FF2B5EF4-FFF2-40B4-BE49-F238E27FC236}">
                <a16:creationId xmlns:a16="http://schemas.microsoft.com/office/drawing/2014/main" id="{1C7F65B9-F1F0-6812-A0A7-3D3A559F1ABA}"/>
              </a:ext>
            </a:extLst>
          </p:cNvPr>
          <p:cNvSpPr/>
          <p:nvPr/>
        </p:nvSpPr>
        <p:spPr>
          <a:xfrm>
            <a:off x="6152718" y="3876157"/>
            <a:ext cx="1740452" cy="16148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Spelet verkar omfattas av kravet på licens eller registrering. Gå vidare till nästa kapitel.</a:t>
            </a:r>
            <a:endParaRPr lang="sv-SE" sz="1100" b="1" dirty="0">
              <a:latin typeface="Segoe UI" panose="020B0502040204020203" pitchFamily="34" charset="0"/>
              <a:cs typeface="Segoe UI" panose="020B0502040204020203" pitchFamily="34" charset="0"/>
            </a:endParaRPr>
          </a:p>
        </p:txBody>
      </p:sp>
      <p:sp>
        <p:nvSpPr>
          <p:cNvPr id="74" name="Femhörning 73">
            <a:hlinkClick r:id="rId4" action="ppaction://hlinksldjump"/>
            <a:extLst>
              <a:ext uri="{FF2B5EF4-FFF2-40B4-BE49-F238E27FC236}">
                <a16:creationId xmlns:a16="http://schemas.microsoft.com/office/drawing/2014/main" id="{3B3F08E2-323E-36AD-4F75-12E3C35FB31F}"/>
              </a:ext>
            </a:extLst>
          </p:cNvPr>
          <p:cNvSpPr/>
          <p:nvPr/>
        </p:nvSpPr>
        <p:spPr>
          <a:xfrm>
            <a:off x="6541264" y="5039300"/>
            <a:ext cx="1032633" cy="2678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cxnSp>
        <p:nvCxnSpPr>
          <p:cNvPr id="75" name="Rak pil 74">
            <a:extLst>
              <a:ext uri="{FF2B5EF4-FFF2-40B4-BE49-F238E27FC236}">
                <a16:creationId xmlns:a16="http://schemas.microsoft.com/office/drawing/2014/main" id="{4ADD9344-3A13-C611-8CE0-67A0AD378B6D}"/>
              </a:ext>
            </a:extLst>
          </p:cNvPr>
          <p:cNvCxnSpPr>
            <a:cxnSpLocks/>
          </p:cNvCxnSpPr>
          <p:nvPr/>
        </p:nvCxnSpPr>
        <p:spPr>
          <a:xfrm>
            <a:off x="7573897" y="3156857"/>
            <a:ext cx="498540" cy="719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6" name="Rektangel med rundade hörn 75">
            <a:extLst>
              <a:ext uri="{FF2B5EF4-FFF2-40B4-BE49-F238E27FC236}">
                <a16:creationId xmlns:a16="http://schemas.microsoft.com/office/drawing/2014/main" id="{BDDB8A05-A053-F1BB-A272-4C9524DE6D6E}"/>
              </a:ext>
            </a:extLst>
          </p:cNvPr>
          <p:cNvSpPr/>
          <p:nvPr/>
        </p:nvSpPr>
        <p:spPr>
          <a:xfrm>
            <a:off x="8114660" y="3864434"/>
            <a:ext cx="1740452" cy="16148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1100" dirty="0">
                <a:latin typeface="Segoe UI" panose="020B0502040204020203" pitchFamily="34" charset="0"/>
                <a:cs typeface="Segoe UI" panose="020B0502040204020203" pitchFamily="34" charset="0"/>
              </a:rPr>
              <a:t>Spelet verkar omfattas av kravet på licens eller registrering. Gå vidare till nästa kapitel.</a:t>
            </a:r>
            <a:endParaRPr lang="sv-SE" sz="1100" b="1" dirty="0">
              <a:latin typeface="Segoe UI" panose="020B0502040204020203" pitchFamily="34" charset="0"/>
              <a:cs typeface="Segoe UI" panose="020B0502040204020203" pitchFamily="34" charset="0"/>
            </a:endParaRPr>
          </a:p>
        </p:txBody>
      </p:sp>
      <p:sp>
        <p:nvSpPr>
          <p:cNvPr id="77" name="Femhörning 76">
            <a:hlinkClick r:id="rId4" action="ppaction://hlinksldjump"/>
            <a:extLst>
              <a:ext uri="{FF2B5EF4-FFF2-40B4-BE49-F238E27FC236}">
                <a16:creationId xmlns:a16="http://schemas.microsoft.com/office/drawing/2014/main" id="{778A9322-B376-E1B0-19BF-EC338DF685C0}"/>
              </a:ext>
            </a:extLst>
          </p:cNvPr>
          <p:cNvSpPr/>
          <p:nvPr/>
        </p:nvSpPr>
        <p:spPr>
          <a:xfrm>
            <a:off x="8503206" y="5027577"/>
            <a:ext cx="1032633" cy="2678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cxnSp>
        <p:nvCxnSpPr>
          <p:cNvPr id="78" name="Rak pil 77">
            <a:extLst>
              <a:ext uri="{FF2B5EF4-FFF2-40B4-BE49-F238E27FC236}">
                <a16:creationId xmlns:a16="http://schemas.microsoft.com/office/drawing/2014/main" id="{2A7F4110-C4D3-8E5C-E47D-896B8554AB0E}"/>
              </a:ext>
            </a:extLst>
          </p:cNvPr>
          <p:cNvCxnSpPr/>
          <p:nvPr/>
        </p:nvCxnSpPr>
        <p:spPr>
          <a:xfrm>
            <a:off x="7692406" y="2892139"/>
            <a:ext cx="3917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8" name="V-form 34">
            <a:extLst>
              <a:ext uri="{FF2B5EF4-FFF2-40B4-BE49-F238E27FC236}">
                <a16:creationId xmlns:a16="http://schemas.microsoft.com/office/drawing/2014/main" id="{D21F28BC-904B-FA58-CD84-BBB8DB67010A}"/>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5</a:t>
            </a:r>
          </a:p>
        </p:txBody>
      </p:sp>
    </p:spTree>
    <p:extLst>
      <p:ext uri="{BB962C8B-B14F-4D97-AF65-F5344CB8AC3E}">
        <p14:creationId xmlns:p14="http://schemas.microsoft.com/office/powerpoint/2010/main" val="7114128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dissolve">
                                      <p:cBhvr>
                                        <p:cTn id="10" dur="500"/>
                                        <p:tgtEl>
                                          <p:spTgt spid="46"/>
                                        </p:tgtEl>
                                      </p:cBhvr>
                                    </p:animEffect>
                                  </p:childTnLst>
                                </p:cTn>
                              </p:par>
                            </p:childTnLst>
                          </p:cTn>
                        </p:par>
                      </p:childTnLst>
                    </p:cTn>
                  </p:par>
                </p:childTnLst>
              </p:cTn>
              <p:nextCondLst>
                <p:cond evt="onClick" delay="0">
                  <p:tgtEl>
                    <p:spTgt spid="35"/>
                  </p:tgtEl>
                </p:cond>
              </p:nextCondLst>
            </p:seq>
            <p:seq concurrent="1" nextAc="seek">
              <p:cTn id="11" restart="whenNotActive" fill="hold" evtFilter="cancelBubble" nodeType="interactiveSeq">
                <p:stCondLst>
                  <p:cond evt="onClick" delay="0">
                    <p:tgtEl>
                      <p:spTgt spid="46"/>
                    </p:tgtEl>
                  </p:cond>
                </p:stCondLst>
                <p:endSync evt="end" delay="0">
                  <p:rtn val="all"/>
                </p:endSync>
                <p:childTnLst>
                  <p:par>
                    <p:cTn id="12" fill="hold">
                      <p:stCondLst>
                        <p:cond delay="0"/>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46"/>
                                        </p:tgtEl>
                                      </p:cBhvr>
                                    </p:animEffect>
                                    <p:set>
                                      <p:cBhvr>
                                        <p:cTn id="16" dur="1" fill="hold">
                                          <p:stCondLst>
                                            <p:cond delay="499"/>
                                          </p:stCondLst>
                                        </p:cTn>
                                        <p:tgtEl>
                                          <p:spTgt spid="46"/>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dissolve">
                                      <p:cBhvr>
                                        <p:cTn id="34" dur="500"/>
                                        <p:tgtEl>
                                          <p:spTgt spid="39"/>
                                        </p:tgtEl>
                                      </p:cBhvr>
                                    </p:animEffec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par>
                                <p:cTn id="41" presetID="9"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ssolve">
                                      <p:cBhvr>
                                        <p:cTn id="46" dur="500"/>
                                        <p:tgtEl>
                                          <p:spTgt spid="28"/>
                                        </p:tgtEl>
                                      </p:cBhvr>
                                    </p:animEffec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dissolve">
                                      <p:cBhvr>
                                        <p:cTn id="52" dur="500"/>
                                        <p:tgtEl>
                                          <p:spTgt spid="54"/>
                                        </p:tgtEl>
                                      </p:cBhvr>
                                    </p:animEffect>
                                  </p:childTnLst>
                                </p:cTn>
                              </p:par>
                              <p:par>
                                <p:cTn id="53" presetID="9"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dissolve">
                                      <p:cBhvr>
                                        <p:cTn id="55" dur="500"/>
                                        <p:tgtEl>
                                          <p:spTgt spid="40"/>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dissolve">
                                      <p:cBhvr>
                                        <p:cTn id="58" dur="500"/>
                                        <p:tgtEl>
                                          <p:spTgt spid="5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dissolve">
                                      <p:cBhvr>
                                        <p:cTn id="61" dur="500"/>
                                        <p:tgtEl>
                                          <p:spTgt spid="55"/>
                                        </p:tgtEl>
                                      </p:cBhvr>
                                    </p:animEffect>
                                  </p:child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9"/>
                    </p:tgtEl>
                  </p:cond>
                </p:stCondLst>
                <p:endSync evt="end" delay="0">
                  <p:rtn val="all"/>
                </p:endSync>
                <p:childTnLst>
                  <p:par>
                    <p:cTn id="63" fill="hold">
                      <p:stCondLst>
                        <p:cond delay="0"/>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dissolve">
                                      <p:cBhvr>
                                        <p:cTn id="67" dur="500"/>
                                        <p:tgtEl>
                                          <p:spTgt spid="68"/>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dissolve">
                                      <p:cBhvr>
                                        <p:cTn id="70" dur="500"/>
                                        <p:tgtEl>
                                          <p:spTgt spid="69"/>
                                        </p:tgtEl>
                                      </p:cBhvr>
                                    </p:animEffect>
                                  </p:childTnLst>
                                </p:cTn>
                              </p:par>
                              <p:par>
                                <p:cTn id="71" presetID="9" presetClass="entr" presetSubtype="0"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dissolve">
                                      <p:cBhvr>
                                        <p:cTn id="73" dur="500"/>
                                        <p:tgtEl>
                                          <p:spTgt spid="53"/>
                                        </p:tgtEl>
                                      </p:cBhvr>
                                    </p:animEffec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dissolve">
                                      <p:cBhvr>
                                        <p:cTn id="79" dur="500"/>
                                        <p:tgtEl>
                                          <p:spTgt spid="56"/>
                                        </p:tgtEl>
                                      </p:cBhvr>
                                    </p:animEffect>
                                  </p:childTnLst>
                                </p:cTn>
                              </p:par>
                              <p:par>
                                <p:cTn id="80" presetID="9" presetClass="entr" presetSubtype="0"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dissolve">
                                      <p:cBhvr>
                                        <p:cTn id="82" dur="500"/>
                                        <p:tgtEl>
                                          <p:spTgt spid="57"/>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dissolve">
                                      <p:cBhvr>
                                        <p:cTn id="85" dur="500"/>
                                        <p:tgtEl>
                                          <p:spTgt spid="58"/>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dissolve">
                                      <p:cBhvr>
                                        <p:cTn id="88" dur="500"/>
                                        <p:tgtEl>
                                          <p:spTgt spid="59"/>
                                        </p:tgtEl>
                                      </p:cBhvr>
                                    </p:animEffect>
                                  </p:childTnLst>
                                </p:cTn>
                              </p:par>
                            </p:childTnLst>
                          </p:cTn>
                        </p:par>
                      </p:childTnLst>
                    </p:cTn>
                  </p:par>
                </p:childTnLst>
              </p:cTn>
              <p:nextCondLst>
                <p:cond evt="onClick" delay="0">
                  <p:tgtEl>
                    <p:spTgt spid="54"/>
                  </p:tgtEl>
                </p:cond>
              </p:nextCondLst>
            </p:seq>
            <p:seq concurrent="1" nextAc="seek">
              <p:cTn id="89" restart="whenNotActive" fill="hold" evtFilter="cancelBubble" nodeType="interactiveSeq">
                <p:stCondLst>
                  <p:cond evt="onClick" delay="0">
                    <p:tgtEl>
                      <p:spTgt spid="55"/>
                    </p:tgtEl>
                  </p:cond>
                </p:stCondLst>
                <p:endSync evt="end" delay="0">
                  <p:rtn val="all"/>
                </p:endSync>
                <p:childTnLst>
                  <p:par>
                    <p:cTn id="90" fill="hold">
                      <p:stCondLst>
                        <p:cond delay="0"/>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dissolve">
                                      <p:cBhvr>
                                        <p:cTn id="94" dur="500"/>
                                        <p:tgtEl>
                                          <p:spTgt spid="73"/>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dissolve">
                                      <p:cBhvr>
                                        <p:cTn id="97" dur="500"/>
                                        <p:tgtEl>
                                          <p:spTgt spid="74"/>
                                        </p:tgtEl>
                                      </p:cBhvr>
                                    </p:animEffect>
                                  </p:childTnLst>
                                </p:cTn>
                              </p:par>
                              <p:par>
                                <p:cTn id="98" presetID="9" presetClass="entr" presetSubtype="0" fill="hold"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dissolve">
                                      <p:cBhvr>
                                        <p:cTn id="100" dur="500"/>
                                        <p:tgtEl>
                                          <p:spTgt spid="26"/>
                                        </p:tgtEl>
                                      </p:cBhvr>
                                    </p:animEffect>
                                  </p:childTnLst>
                                </p:cTn>
                              </p:par>
                            </p:childTnLst>
                          </p:cTn>
                        </p:par>
                      </p:childTnLst>
                    </p:cTn>
                  </p:par>
                </p:childTnLst>
              </p:cTn>
              <p:nextCondLst>
                <p:cond evt="onClick" delay="0">
                  <p:tgtEl>
                    <p:spTgt spid="55"/>
                  </p:tgtEl>
                </p:cond>
              </p:nextCondLst>
            </p:seq>
            <p:seq concurrent="1" nextAc="seek">
              <p:cTn id="101" restart="whenNotActive" fill="hold" evtFilter="cancelBubble" nodeType="interactiveSeq">
                <p:stCondLst>
                  <p:cond evt="onClick" delay="0">
                    <p:tgtEl>
                      <p:spTgt spid="58"/>
                    </p:tgtEl>
                  </p:cond>
                </p:stCondLst>
                <p:endSync evt="end" delay="0">
                  <p:rtn val="all"/>
                </p:endSync>
                <p:childTnLst>
                  <p:par>
                    <p:cTn id="102" fill="hold">
                      <p:stCondLst>
                        <p:cond delay="0"/>
                      </p:stCondLst>
                      <p:childTnLst>
                        <p:par>
                          <p:cTn id="103" fill="hold">
                            <p:stCondLst>
                              <p:cond delay="0"/>
                            </p:stCondLst>
                            <p:childTnLst>
                              <p:par>
                                <p:cTn id="104" presetID="9" presetClass="entr" presetSubtype="0" fill="hold" nodeType="click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dissolve">
                                      <p:cBhvr>
                                        <p:cTn id="106" dur="500"/>
                                        <p:tgtEl>
                                          <p:spTgt spid="78"/>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dissolve">
                                      <p:cBhvr>
                                        <p:cTn id="109" dur="500"/>
                                        <p:tgtEl>
                                          <p:spTgt spid="61"/>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dissolve">
                                      <p:cBhvr>
                                        <p:cTn id="112" dur="500"/>
                                        <p:tgtEl>
                                          <p:spTgt spid="62"/>
                                        </p:tgtEl>
                                      </p:cBhvr>
                                    </p:animEffect>
                                  </p:childTnLst>
                                </p:cTn>
                              </p:par>
                            </p:childTnLst>
                          </p:cTn>
                        </p:par>
                      </p:childTnLst>
                    </p:cTn>
                  </p:par>
                </p:childTnLst>
              </p:cTn>
              <p:nextCondLst>
                <p:cond evt="onClick" delay="0">
                  <p:tgtEl>
                    <p:spTgt spid="58"/>
                  </p:tgtEl>
                </p:cond>
              </p:nextCondLst>
            </p:seq>
            <p:seq concurrent="1" nextAc="seek">
              <p:cTn id="113" restart="whenNotActive" fill="hold" evtFilter="cancelBubble" nodeType="interactiveSeq">
                <p:stCondLst>
                  <p:cond evt="onClick" delay="0">
                    <p:tgtEl>
                      <p:spTgt spid="59"/>
                    </p:tgtEl>
                  </p:cond>
                </p:stCondLst>
                <p:endSync evt="end" delay="0">
                  <p:rtn val="all"/>
                </p:endSync>
                <p:childTnLst>
                  <p:par>
                    <p:cTn id="114" fill="hold">
                      <p:stCondLst>
                        <p:cond delay="0"/>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dissolve">
                                      <p:cBhvr>
                                        <p:cTn id="118" dur="500"/>
                                        <p:tgtEl>
                                          <p:spTgt spid="77"/>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76"/>
                                        </p:tgtEl>
                                        <p:attrNameLst>
                                          <p:attrName>style.visibility</p:attrName>
                                        </p:attrNameLst>
                                      </p:cBhvr>
                                      <p:to>
                                        <p:strVal val="visible"/>
                                      </p:to>
                                    </p:set>
                                    <p:animEffect transition="in" filter="dissolve">
                                      <p:cBhvr>
                                        <p:cTn id="121" dur="500"/>
                                        <p:tgtEl>
                                          <p:spTgt spid="76"/>
                                        </p:tgtEl>
                                      </p:cBhvr>
                                    </p:animEffect>
                                  </p:childTnLst>
                                </p:cTn>
                              </p:par>
                              <p:par>
                                <p:cTn id="122" presetID="9" presetClass="entr" presetSubtype="0" fill="hold" nodeType="with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dissolve">
                                      <p:cBhvr>
                                        <p:cTn id="124" dur="500"/>
                                        <p:tgtEl>
                                          <p:spTgt spid="75"/>
                                        </p:tgtEl>
                                      </p:cBhvr>
                                    </p:animEffect>
                                  </p:childTnLst>
                                </p:cTn>
                              </p:par>
                            </p:childTnLst>
                          </p:cTn>
                        </p:par>
                      </p:childTnLst>
                    </p:cTn>
                  </p:par>
                </p:childTnLst>
              </p:cTn>
              <p:nextCondLst>
                <p:cond evt="onClick" delay="0">
                  <p:tgtEl>
                    <p:spTgt spid="59"/>
                  </p:tgtEl>
                </p:cond>
              </p:nextCondLst>
            </p:seq>
          </p:childTnLst>
        </p:cTn>
      </p:par>
    </p:tnLst>
    <p:bldLst>
      <p:bldP spid="61" grpId="0" animBg="1"/>
      <p:bldP spid="62" grpId="0" animBg="1"/>
      <p:bldP spid="33" grpId="0" animBg="1"/>
      <p:bldP spid="36" grpId="0" animBg="1"/>
      <p:bldP spid="39" grpId="0" animBg="1"/>
      <p:bldP spid="27" grpId="0" animBg="1"/>
      <p:bldP spid="28" grpId="0" animBg="1"/>
      <p:bldP spid="44" grpId="0" animBg="1"/>
      <p:bldP spid="44" grpId="1" animBg="1"/>
      <p:bldP spid="46" grpId="0" animBg="1"/>
      <p:bldP spid="46" grpId="1" animBg="1"/>
      <p:bldP spid="52" grpId="0" animBg="1"/>
      <p:bldP spid="54" grpId="0" animBg="1"/>
      <p:bldP spid="55" grpId="0" animBg="1"/>
      <p:bldP spid="56" grpId="0" animBg="1"/>
      <p:bldP spid="58" grpId="0" animBg="1"/>
      <p:bldP spid="59" grpId="0" animBg="1"/>
      <p:bldP spid="68" grpId="0" animBg="1"/>
      <p:bldP spid="69" grpId="0" animBg="1"/>
      <p:bldP spid="73" grpId="0" animBg="1"/>
      <p:bldP spid="74" grpId="0" animBg="1"/>
      <p:bldP spid="76" grpId="0" animBg="1"/>
      <p:bldP spid="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5FED36-4DDC-6B0D-012C-050936B5B3EA}"/>
              </a:ext>
            </a:extLst>
          </p:cNvPr>
          <p:cNvSpPr txBox="1">
            <a:spLocks/>
          </p:cNvSpPr>
          <p:nvPr/>
        </p:nvSpPr>
        <p:spPr>
          <a:xfrm>
            <a:off x="439199" y="1556521"/>
            <a:ext cx="4701600" cy="1692000"/>
          </a:xfrm>
          <a:prstGeom prst="rect">
            <a:avLst/>
          </a:prstGeom>
        </p:spPr>
        <p:txBody>
          <a:bodyPr>
            <a:noAutofit/>
          </a:bodyPr>
          <a:lstStyle>
            <a:lvl1pPr algn="l" defTabSz="914400" rtl="0" eaLnBrk="1" latinLnBrk="0" hangingPunct="1">
              <a:lnSpc>
                <a:spcPct val="90000"/>
              </a:lnSpc>
              <a:spcBef>
                <a:spcPct val="0"/>
              </a:spcBef>
              <a:buNone/>
              <a:defRPr kumimoji="0" lang="pt-BR" sz="2800" b="0" i="0" u="none" strike="noStrike" kern="1200" cap="none" spc="0" normalizeH="0" baseline="0" noProof="0" smtClean="0">
                <a:ln>
                  <a:noFill/>
                </a:ln>
                <a:solidFill>
                  <a:prstClr val="black"/>
                </a:solidFill>
                <a:effectLst/>
                <a:uLnTx/>
                <a:uFillTx/>
                <a:latin typeface="+mj-lt"/>
                <a:ea typeface="+mj-ea"/>
                <a:cs typeface="Segoe UI" panose="020B0502040204020203" pitchFamily="34" charset="0"/>
              </a:defRPr>
            </a:lvl1pPr>
          </a:lstStyle>
          <a:p>
            <a:r>
              <a:rPr lang="sv-SE" sz="3600" b="1" dirty="0">
                <a:solidFill>
                  <a:schemeClr val="bg1"/>
                </a:solidFill>
                <a:latin typeface="Segoe UI" panose="020B0502040204020203" pitchFamily="34" charset="0"/>
              </a:rPr>
              <a:t>Kapitel 2: </a:t>
            </a:r>
            <a:r>
              <a:rPr lang="sv-SE" sz="3600" dirty="0">
                <a:solidFill>
                  <a:schemeClr val="bg1"/>
                </a:solidFill>
                <a:latin typeface="Segoe UI" panose="020B0502040204020203" pitchFamily="34" charset="0"/>
              </a:rPr>
              <a:t>Prövning av ansökan</a:t>
            </a:r>
            <a:br>
              <a:rPr lang="sv-SE" sz="3600" dirty="0">
                <a:solidFill>
                  <a:schemeClr val="bg1"/>
                </a:solidFill>
                <a:latin typeface="Segoe UI" panose="020B0502040204020203" pitchFamily="34" charset="0"/>
              </a:rPr>
            </a:br>
            <a:br>
              <a:rPr lang="sv-SE" sz="3600" dirty="0">
                <a:solidFill>
                  <a:schemeClr val="bg1"/>
                </a:solidFill>
                <a:latin typeface="Segoe UI" panose="020B0502040204020203" pitchFamily="34" charset="0"/>
              </a:rPr>
            </a:br>
            <a:endParaRPr lang="sv-SE" sz="3600" dirty="0">
              <a:solidFill>
                <a:schemeClr val="bg1"/>
              </a:solidFill>
              <a:latin typeface="Segoe UI" panose="020B0502040204020203" pitchFamily="34" charset="0"/>
            </a:endParaRPr>
          </a:p>
        </p:txBody>
      </p:sp>
      <p:sp>
        <p:nvSpPr>
          <p:cNvPr id="3" name="textruta 2">
            <a:extLst>
              <a:ext uri="{FF2B5EF4-FFF2-40B4-BE49-F238E27FC236}">
                <a16:creationId xmlns:a16="http://schemas.microsoft.com/office/drawing/2014/main" id="{DCEF3AF6-D96D-C930-656A-AA6DA6D27ABA}"/>
              </a:ext>
            </a:extLst>
          </p:cNvPr>
          <p:cNvSpPr txBox="1"/>
          <p:nvPr/>
        </p:nvSpPr>
        <p:spPr>
          <a:xfrm>
            <a:off x="407923" y="2724446"/>
            <a:ext cx="5040377" cy="2031325"/>
          </a:xfrm>
          <a:prstGeom prst="rect">
            <a:avLst/>
          </a:prstGeom>
          <a:noFill/>
        </p:spPr>
        <p:txBody>
          <a:bodyPr wrap="square">
            <a:spAutoFit/>
          </a:bodyPr>
          <a:lstStyle/>
          <a:p>
            <a:r>
              <a:rPr lang="sv-SE" sz="1800" b="0" i="0" u="none" strike="noStrike" dirty="0">
                <a:solidFill>
                  <a:schemeClr val="bg1"/>
                </a:solidFill>
                <a:effectLst/>
                <a:latin typeface="Segoe UI" panose="020B0502040204020203" pitchFamily="34" charset="0"/>
                <a:cs typeface="Segoe UI" panose="020B0502040204020203" pitchFamily="34" charset="0"/>
              </a:rPr>
              <a:t>Den som vill tillhandahålla ett lotteri lämnar in en ansökan om registrering    som sedan ska prövas. Det är kommunen som ansvarar för prövningen. Det är även kommunen som fastställer avgiften för ansökan. Här hittar du information som hjälper dig avgöra om en ansökan ska godkännas eller inte. </a:t>
            </a:r>
            <a:endParaRPr lang="sv-SE" dirty="0">
              <a:solidFill>
                <a:schemeClr val="bg1"/>
              </a:solidFill>
              <a:latin typeface="Segoe UI" panose="020B0502040204020203" pitchFamily="34" charset="0"/>
              <a:cs typeface="Segoe UI" panose="020B0502040204020203" pitchFamily="34" charset="0"/>
            </a:endParaRPr>
          </a:p>
        </p:txBody>
      </p:sp>
      <p:sp>
        <p:nvSpPr>
          <p:cNvPr id="4" name="Rektangel 3">
            <a:hlinkClick r:id="rId3" action="ppaction://hlinksldjump"/>
            <a:extLst>
              <a:ext uri="{FF2B5EF4-FFF2-40B4-BE49-F238E27FC236}">
                <a16:creationId xmlns:a16="http://schemas.microsoft.com/office/drawing/2014/main" id="{9300FC46-C9C3-8FC4-DCAB-3045ADE424EE}"/>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lastslideviewed"/>
            <a:extLst>
              <a:ext uri="{FF2B5EF4-FFF2-40B4-BE49-F238E27FC236}">
                <a16:creationId xmlns:a16="http://schemas.microsoft.com/office/drawing/2014/main" id="{A0842232-0843-9A32-CCA9-65DF13A986B0}"/>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lastslideviewed"/>
            <a:extLst>
              <a:ext uri="{FF2B5EF4-FFF2-40B4-BE49-F238E27FC236}">
                <a16:creationId xmlns:a16="http://schemas.microsoft.com/office/drawing/2014/main" id="{623B8228-D043-670A-A439-C81B94DAAD1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grpSp>
        <p:nvGrpSpPr>
          <p:cNvPr id="8" name="Grupp 7">
            <a:extLst>
              <a:ext uri="{FF2B5EF4-FFF2-40B4-BE49-F238E27FC236}">
                <a16:creationId xmlns:a16="http://schemas.microsoft.com/office/drawing/2014/main" id="{31C81274-A84F-123A-6B0D-9D0AA5700A2A}"/>
              </a:ext>
            </a:extLst>
          </p:cNvPr>
          <p:cNvGrpSpPr/>
          <p:nvPr/>
        </p:nvGrpSpPr>
        <p:grpSpPr>
          <a:xfrm>
            <a:off x="3241411" y="3050182"/>
            <a:ext cx="185737" cy="230832"/>
            <a:chOff x="7527857" y="5251146"/>
            <a:chExt cx="185737" cy="230832"/>
          </a:xfrm>
        </p:grpSpPr>
        <p:sp>
          <p:nvSpPr>
            <p:cNvPr id="9" name="Ellips 8">
              <a:extLst>
                <a:ext uri="{FF2B5EF4-FFF2-40B4-BE49-F238E27FC236}">
                  <a16:creationId xmlns:a16="http://schemas.microsoft.com/office/drawing/2014/main" id="{7F68BBEB-94A2-9C53-2209-543D9A29F871}"/>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0" name="textruta 9">
              <a:extLst>
                <a:ext uri="{FF2B5EF4-FFF2-40B4-BE49-F238E27FC236}">
                  <a16:creationId xmlns:a16="http://schemas.microsoft.com/office/drawing/2014/main" id="{DE06A828-B8B5-E695-AAE4-47D81095A6A8}"/>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1" name="Rundad rektangulär pratbubbla 10">
            <a:extLst>
              <a:ext uri="{FF2B5EF4-FFF2-40B4-BE49-F238E27FC236}">
                <a16:creationId xmlns:a16="http://schemas.microsoft.com/office/drawing/2014/main" id="{C7D55761-E8FA-C0AA-E403-E3F7CC84BB85}"/>
              </a:ext>
            </a:extLst>
          </p:cNvPr>
          <p:cNvSpPr/>
          <p:nvPr/>
        </p:nvSpPr>
        <p:spPr>
          <a:xfrm>
            <a:off x="2876466" y="2368540"/>
            <a:ext cx="1665404" cy="479260"/>
          </a:xfrm>
          <a:prstGeom prst="wedgeRoundRectCallout">
            <a:avLst>
              <a:gd name="adj1" fmla="val -21025"/>
              <a:gd name="adj2" fmla="val 8483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6 kap. 9 § </a:t>
            </a:r>
            <a:r>
              <a:rPr lang="sv-SE" sz="1100" dirty="0" err="1">
                <a:latin typeface="Segoe UI" panose="020B0502040204020203" pitchFamily="34" charset="0"/>
                <a:cs typeface="Segoe UI" panose="020B0502040204020203" pitchFamily="34" charset="0"/>
              </a:rPr>
              <a:t>spellagen</a:t>
            </a:r>
            <a:endParaRPr lang="sv-SE" sz="1100" dirty="0">
              <a:solidFill>
                <a:schemeClr val="bg1"/>
              </a:solidFill>
              <a:latin typeface="Segoe UI" panose="020B0502040204020203" pitchFamily="34" charset="0"/>
              <a:cs typeface="Segoe UI" panose="020B0502040204020203" pitchFamily="34" charset="0"/>
            </a:endParaRPr>
          </a:p>
        </p:txBody>
      </p:sp>
      <p:sp>
        <p:nvSpPr>
          <p:cNvPr id="12" name="Multiplikation 11">
            <a:extLst>
              <a:ext uri="{FF2B5EF4-FFF2-40B4-BE49-F238E27FC236}">
                <a16:creationId xmlns:a16="http://schemas.microsoft.com/office/drawing/2014/main" id="{D14F4363-A859-850E-8F37-B306718B83D8}"/>
              </a:ext>
            </a:extLst>
          </p:cNvPr>
          <p:cNvSpPr/>
          <p:nvPr/>
        </p:nvSpPr>
        <p:spPr>
          <a:xfrm>
            <a:off x="4273108" y="256446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pic>
        <p:nvPicPr>
          <p:cNvPr id="13" name="Bild 12">
            <a:extLst>
              <a:ext uri="{FF2B5EF4-FFF2-40B4-BE49-F238E27FC236}">
                <a16:creationId xmlns:a16="http://schemas.microsoft.com/office/drawing/2014/main" id="{812378E0-4555-E9A9-FE0C-FFF724EC952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6349" y="455281"/>
            <a:ext cx="918926" cy="656376"/>
          </a:xfrm>
          <a:prstGeom prst="rect">
            <a:avLst/>
          </a:prstGeom>
        </p:spPr>
      </p:pic>
      <p:sp>
        <p:nvSpPr>
          <p:cNvPr id="14" name="Rektangel med rundade hörn 13">
            <a:hlinkClick r:id="" action="ppaction://hlinkshowjump?jump=nextslide"/>
            <a:extLst>
              <a:ext uri="{FF2B5EF4-FFF2-40B4-BE49-F238E27FC236}">
                <a16:creationId xmlns:a16="http://schemas.microsoft.com/office/drawing/2014/main" id="{D2DF67E9-14A9-4A38-E657-A5A3EF8834F8}"/>
              </a:ext>
            </a:extLst>
          </p:cNvPr>
          <p:cNvSpPr/>
          <p:nvPr/>
        </p:nvSpPr>
        <p:spPr>
          <a:xfrm>
            <a:off x="8997950" y="4816158"/>
            <a:ext cx="1584960" cy="86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accent2"/>
                </a:solidFill>
              </a:rPr>
              <a:t>Sätt igång!</a:t>
            </a:r>
          </a:p>
        </p:txBody>
      </p:sp>
    </p:spTree>
    <p:extLst>
      <p:ext uri="{BB962C8B-B14F-4D97-AF65-F5344CB8AC3E}">
        <p14:creationId xmlns:p14="http://schemas.microsoft.com/office/powerpoint/2010/main" val="14123099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med rundade hörn 18">
            <a:extLst>
              <a:ext uri="{FF2B5EF4-FFF2-40B4-BE49-F238E27FC236}">
                <a16:creationId xmlns:a16="http://schemas.microsoft.com/office/drawing/2014/main" id="{15399084-C67A-9416-EEB3-F72CBBC95324}"/>
              </a:ext>
            </a:extLst>
          </p:cNvPr>
          <p:cNvSpPr/>
          <p:nvPr/>
        </p:nvSpPr>
        <p:spPr>
          <a:xfrm>
            <a:off x="7870924" y="3666706"/>
            <a:ext cx="2784280" cy="1810169"/>
          </a:xfrm>
          <a:prstGeom prst="roundRect">
            <a:avLst>
              <a:gd name="adj" fmla="val 92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288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Det verkar som att svensk spellicens kan krävas</a:t>
            </a:r>
          </a:p>
          <a:p>
            <a:pPr rtl="0">
              <a:spcBef>
                <a:spcPts val="0"/>
              </a:spcBef>
              <a:spcAft>
                <a:spcPts val="0"/>
              </a:spcAft>
            </a:pPr>
            <a:endParaRPr lang="sv-SE" sz="400" dirty="0">
              <a:solidFill>
                <a:schemeClr val="tx1"/>
              </a:solidFill>
              <a:latin typeface="Segoe UI" panose="020B0502040204020203" pitchFamily="34" charset="0"/>
              <a:cs typeface="Segoe UI" panose="020B0502040204020203" pitchFamily="34" charset="0"/>
            </a:endParaRPr>
          </a:p>
          <a:p>
            <a:pPr rtl="0">
              <a:spcBef>
                <a:spcPts val="0"/>
              </a:spcBef>
              <a:spcAft>
                <a:spcPts val="0"/>
              </a:spcAft>
            </a:pPr>
            <a:r>
              <a:rPr lang="sv-SE" sz="1100" dirty="0">
                <a:solidFill>
                  <a:schemeClr val="tx1"/>
                </a:solidFill>
                <a:latin typeface="Segoe UI" panose="020B0502040204020203" pitchFamily="34" charset="0"/>
                <a:cs typeface="Segoe UI" panose="020B0502040204020203" pitchFamily="34" charset="0"/>
              </a:rPr>
              <a:t>Om ett eller flera påståenden är felaktiga omfattas lotteriet av </a:t>
            </a:r>
            <a:r>
              <a:rPr lang="sv-SE" sz="1100" dirty="0" err="1">
                <a:solidFill>
                  <a:schemeClr val="tx1"/>
                </a:solidFill>
                <a:latin typeface="Segoe UI" panose="020B0502040204020203" pitchFamily="34" charset="0"/>
                <a:cs typeface="Segoe UI" panose="020B0502040204020203" pitchFamily="34" charset="0"/>
              </a:rPr>
              <a:t>spellagen</a:t>
            </a:r>
            <a:r>
              <a:rPr lang="sv-SE" sz="1100" dirty="0">
                <a:solidFill>
                  <a:schemeClr val="tx1"/>
                </a:solidFill>
                <a:latin typeface="Segoe UI" panose="020B0502040204020203" pitchFamily="34" charset="0"/>
                <a:cs typeface="Segoe UI" panose="020B0502040204020203" pitchFamily="34" charset="0"/>
              </a:rPr>
              <a:t> och kräver svensk spellicens. Hänvisa den sökande till Spelinspektionen. </a:t>
            </a:r>
          </a:p>
        </p:txBody>
      </p:sp>
      <p:cxnSp>
        <p:nvCxnSpPr>
          <p:cNvPr id="91" name="Rak pil 90">
            <a:extLst>
              <a:ext uri="{FF2B5EF4-FFF2-40B4-BE49-F238E27FC236}">
                <a16:creationId xmlns:a16="http://schemas.microsoft.com/office/drawing/2014/main" id="{F6EECC88-3F6A-8E45-3ABB-2E54EAEB82C3}"/>
              </a:ext>
            </a:extLst>
          </p:cNvPr>
          <p:cNvCxnSpPr>
            <a:cxnSpLocks/>
          </p:cNvCxnSpPr>
          <p:nvPr/>
        </p:nvCxnSpPr>
        <p:spPr>
          <a:xfrm>
            <a:off x="7135909" y="3111456"/>
            <a:ext cx="0" cy="43641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6" name="Rektangel med rundade hörn 15">
            <a:extLst>
              <a:ext uri="{FF2B5EF4-FFF2-40B4-BE49-F238E27FC236}">
                <a16:creationId xmlns:a16="http://schemas.microsoft.com/office/drawing/2014/main" id="{9C44F104-1FFE-FC77-1DB4-9FBEADE1B2F0}"/>
              </a:ext>
            </a:extLst>
          </p:cNvPr>
          <p:cNvSpPr/>
          <p:nvPr/>
        </p:nvSpPr>
        <p:spPr>
          <a:xfrm>
            <a:off x="5010964" y="3666707"/>
            <a:ext cx="2787642" cy="1811570"/>
          </a:xfrm>
          <a:prstGeom prst="roundRect">
            <a:avLst>
              <a:gd name="adj" fmla="val 92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288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Det verkar som att registrering kan räcka </a:t>
            </a:r>
          </a:p>
          <a:p>
            <a:pPr rtl="0">
              <a:spcBef>
                <a:spcPts val="0"/>
              </a:spcBef>
              <a:spcAft>
                <a:spcPts val="0"/>
              </a:spcAft>
            </a:pPr>
            <a:endParaRPr lang="sv-SE" sz="400" dirty="0">
              <a:solidFill>
                <a:schemeClr val="tx1"/>
              </a:solidFill>
              <a:latin typeface="Segoe UI" panose="020B0502040204020203" pitchFamily="34" charset="0"/>
              <a:cs typeface="Segoe UI" panose="020B0502040204020203" pitchFamily="34" charset="0"/>
            </a:endParaRPr>
          </a:p>
          <a:p>
            <a:pPr rtl="0">
              <a:spcBef>
                <a:spcPts val="0"/>
              </a:spcBef>
              <a:spcAft>
                <a:spcPts val="0"/>
              </a:spcAft>
            </a:pPr>
            <a:r>
              <a:rPr lang="sv-SE" sz="1100" dirty="0">
                <a:solidFill>
                  <a:schemeClr val="tx1"/>
                </a:solidFill>
                <a:latin typeface="Segoe UI" panose="020B0502040204020203" pitchFamily="34" charset="0"/>
                <a:cs typeface="Segoe UI" panose="020B0502040204020203" pitchFamily="34" charset="0"/>
              </a:rPr>
              <a:t>Det finns dock fler krav som ska vara uppfyllda för att den sökande ska få tillhandahålla ett registreringslotteri. </a:t>
            </a:r>
          </a:p>
        </p:txBody>
      </p:sp>
      <p:sp>
        <p:nvSpPr>
          <p:cNvPr id="39" name="Rektangel med rundade hörn 38">
            <a:extLst>
              <a:ext uri="{FF2B5EF4-FFF2-40B4-BE49-F238E27FC236}">
                <a16:creationId xmlns:a16="http://schemas.microsoft.com/office/drawing/2014/main" id="{3D721E08-2EBE-7DF2-C88A-6743164DE0AB}"/>
              </a:ext>
            </a:extLst>
          </p:cNvPr>
          <p:cNvSpPr/>
          <p:nvPr/>
        </p:nvSpPr>
        <p:spPr>
          <a:xfrm>
            <a:off x="5010964" y="1192603"/>
            <a:ext cx="5644240" cy="2048128"/>
          </a:xfrm>
          <a:prstGeom prst="roundRect">
            <a:avLst>
              <a:gd name="adj" fmla="val 92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288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Tre grundläggande krav:</a:t>
            </a:r>
          </a:p>
          <a:p>
            <a:pPr rtl="0">
              <a:spcBef>
                <a:spcPts val="0"/>
              </a:spcBef>
              <a:spcAft>
                <a:spcPts val="0"/>
              </a:spcAft>
            </a:pPr>
            <a:endParaRPr lang="sv-SE" sz="400" b="1" dirty="0">
              <a:solidFill>
                <a:schemeClr val="tx1"/>
              </a:solidFill>
              <a:latin typeface="Segoe UI" panose="020B0502040204020203" pitchFamily="34" charset="0"/>
              <a:cs typeface="Segoe UI" panose="020B0502040204020203" pitchFamily="34" charset="0"/>
            </a:endParaRPr>
          </a:p>
          <a:p>
            <a:pPr marL="228600" indent="-228600">
              <a:buFont typeface="+mj-lt"/>
              <a:buAutoNum type="arabicPeriod"/>
            </a:pPr>
            <a:r>
              <a:rPr lang="sv-SE" sz="1100" dirty="0">
                <a:solidFill>
                  <a:schemeClr val="tx1"/>
                </a:solidFill>
                <a:latin typeface="Segoe UI" panose="020B0502040204020203" pitchFamily="34" charset="0"/>
                <a:cs typeface="Segoe UI" panose="020B0502040204020203" pitchFamily="34" charset="0"/>
              </a:rPr>
              <a:t>Lotteriet tillhandahålls av en ideell förening eller ett registrerat trossamfund som uppfyller kraven i </a:t>
            </a:r>
            <a:r>
              <a:rPr lang="sv-SE" sz="1100" dirty="0" err="1">
                <a:solidFill>
                  <a:schemeClr val="tx1"/>
                </a:solidFill>
                <a:latin typeface="Segoe UI" panose="020B0502040204020203" pitchFamily="34" charset="0"/>
                <a:cs typeface="Segoe UI" panose="020B0502040204020203" pitchFamily="34" charset="0"/>
              </a:rPr>
              <a:t>spellagen</a:t>
            </a:r>
            <a:r>
              <a:rPr lang="sv-SE" sz="1100" dirty="0">
                <a:solidFill>
                  <a:schemeClr val="tx1"/>
                </a:solidFill>
                <a:latin typeface="Segoe UI" panose="020B0502040204020203" pitchFamily="34" charset="0"/>
                <a:cs typeface="Segoe UI" panose="020B0502040204020203" pitchFamily="34" charset="0"/>
              </a:rPr>
              <a:t>.</a:t>
            </a:r>
          </a:p>
          <a:p>
            <a:pPr marL="228600" indent="-228600">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indent="-228600">
              <a:buFont typeface="+mj-lt"/>
              <a:buAutoNum type="arabicPeriod"/>
            </a:pPr>
            <a:r>
              <a:rPr lang="sv-SE" sz="1100" dirty="0">
                <a:solidFill>
                  <a:schemeClr val="tx1"/>
                </a:solidFill>
                <a:latin typeface="Segoe UI" panose="020B0502040204020203" pitchFamily="34" charset="0"/>
                <a:cs typeface="Segoe UI" panose="020B0502040204020203" pitchFamily="34" charset="0"/>
              </a:rPr>
              <a:t>Föreningen är verksam huvudsakligen inom en enda kommun.</a:t>
            </a:r>
          </a:p>
          <a:p>
            <a:pPr marL="228600" indent="-228600">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indent="-228600">
              <a:buFont typeface="+mj-lt"/>
              <a:buAutoNum type="arabicPeriod"/>
            </a:pPr>
            <a:r>
              <a:rPr lang="sv-SE" sz="1100" dirty="0">
                <a:solidFill>
                  <a:schemeClr val="tx1"/>
                </a:solidFill>
                <a:latin typeface="Segoe UI" panose="020B0502040204020203" pitchFamily="34" charset="0"/>
                <a:cs typeface="Segoe UI" panose="020B0502040204020203" pitchFamily="34" charset="0"/>
              </a:rPr>
              <a:t>Lotteriet tillhandahålls bara inom den eller de kommuner där den juridiska personen är verksam. </a:t>
            </a:r>
          </a:p>
          <a:p>
            <a:endParaRPr lang="sv-SE" sz="1400" dirty="0">
              <a:solidFill>
                <a:schemeClr val="tx1"/>
              </a:solidFill>
              <a:latin typeface="Segoe UI" panose="020B0502040204020203" pitchFamily="34" charset="0"/>
              <a:cs typeface="Segoe UI" panose="020B0502040204020203" pitchFamily="34" charset="0"/>
            </a:endParaRPr>
          </a:p>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                    </a:t>
            </a:r>
          </a:p>
        </p:txBody>
      </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2: </a:t>
            </a:r>
            <a:r>
              <a:rPr lang="sv-SE" sz="1400" dirty="0">
                <a:latin typeface="Segoe UI" panose="020B0502040204020203" pitchFamily="34" charset="0"/>
                <a:cs typeface="Segoe UI" panose="020B0502040204020203" pitchFamily="34" charset="0"/>
              </a:rPr>
              <a:t>När krävs registrering? </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04117"/>
            <a:ext cx="3917950" cy="1569660"/>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Till att börja med behöver du reda ut om det räcker med registrering, eller om lotteriet behöver licens ifrån Spelinspektionen. Alla dessa tre påståenden måste stämma för att registrering ska vara tillräckligt.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Licens eller registrering?</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4149101"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2" name="Bild 71" descr="Mynt kontur">
            <a:extLst>
              <a:ext uri="{FF2B5EF4-FFF2-40B4-BE49-F238E27FC236}">
                <a16:creationId xmlns:a16="http://schemas.microsoft.com/office/drawing/2014/main" id="{9BA48B4C-5447-0258-0998-697E0C1A6EB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387579" y="1913114"/>
            <a:ext cx="914400" cy="914400"/>
          </a:xfrm>
          <a:prstGeom prst="rect">
            <a:avLst/>
          </a:prstGeom>
        </p:spPr>
      </p:pic>
      <p:sp>
        <p:nvSpPr>
          <p:cNvPr id="2" name="Rektangel 1">
            <a:hlinkClick r:id="rId4"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A20EB9D0-08F4-BCED-E12D-551429D35ED5}"/>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3" name="V-form 2">
            <a:hlinkClick r:id="rId5" action="ppaction://hlinksldjump"/>
            <a:extLst>
              <a:ext uri="{FF2B5EF4-FFF2-40B4-BE49-F238E27FC236}">
                <a16:creationId xmlns:a16="http://schemas.microsoft.com/office/drawing/2014/main" id="{8D9CA5D2-19F7-7212-1301-561B9960353E}"/>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4" name="V-form 3">
            <a:hlinkClick r:id="rId6" action="ppaction://hlinksldjump"/>
            <a:extLst>
              <a:ext uri="{FF2B5EF4-FFF2-40B4-BE49-F238E27FC236}">
                <a16:creationId xmlns:a16="http://schemas.microsoft.com/office/drawing/2014/main" id="{BCF46F14-3DFB-D640-3DCF-B1E8311DEA1C}"/>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7" name="Femhörning 6">
            <a:hlinkClick r:id="rId7" action="ppaction://hlinksldjump"/>
            <a:extLst>
              <a:ext uri="{FF2B5EF4-FFF2-40B4-BE49-F238E27FC236}">
                <a16:creationId xmlns:a16="http://schemas.microsoft.com/office/drawing/2014/main" id="{39F16018-6F09-C8C0-16CE-CC4E91BFD1F0}"/>
              </a:ext>
            </a:extLst>
          </p:cNvPr>
          <p:cNvSpPr/>
          <p:nvPr/>
        </p:nvSpPr>
        <p:spPr>
          <a:xfrm>
            <a:off x="4102206" y="6382197"/>
            <a:ext cx="866774" cy="25053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1</a:t>
            </a:r>
          </a:p>
        </p:txBody>
      </p:sp>
      <p:sp>
        <p:nvSpPr>
          <p:cNvPr id="8" name="V-form 34">
            <a:hlinkClick r:id="rId8" action="ppaction://hlinksldjump"/>
            <a:extLst>
              <a:ext uri="{FF2B5EF4-FFF2-40B4-BE49-F238E27FC236}">
                <a16:creationId xmlns:a16="http://schemas.microsoft.com/office/drawing/2014/main" id="{2BBCBA20-EC81-173E-21E5-BC053B35D6A4}"/>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9" name="V-form 8">
            <a:hlinkClick r:id="rId9" action="ppaction://hlinksldjump"/>
            <a:extLst>
              <a:ext uri="{FF2B5EF4-FFF2-40B4-BE49-F238E27FC236}">
                <a16:creationId xmlns:a16="http://schemas.microsoft.com/office/drawing/2014/main" id="{C3BC6C44-7D3E-78DC-4E76-F9E4EC82B87A}"/>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grpSp>
        <p:nvGrpSpPr>
          <p:cNvPr id="22" name="Grupp 21">
            <a:extLst>
              <a:ext uri="{FF2B5EF4-FFF2-40B4-BE49-F238E27FC236}">
                <a16:creationId xmlns:a16="http://schemas.microsoft.com/office/drawing/2014/main" id="{B0E7BCEB-47D4-9F84-40D2-CCC5B7B64877}"/>
              </a:ext>
            </a:extLst>
          </p:cNvPr>
          <p:cNvGrpSpPr/>
          <p:nvPr/>
        </p:nvGrpSpPr>
        <p:grpSpPr>
          <a:xfrm>
            <a:off x="7043041" y="1736439"/>
            <a:ext cx="185737" cy="230832"/>
            <a:chOff x="7527857" y="5251146"/>
            <a:chExt cx="185737" cy="230832"/>
          </a:xfrm>
        </p:grpSpPr>
        <p:sp>
          <p:nvSpPr>
            <p:cNvPr id="23" name="Ellips 22">
              <a:extLst>
                <a:ext uri="{FF2B5EF4-FFF2-40B4-BE49-F238E27FC236}">
                  <a16:creationId xmlns:a16="http://schemas.microsoft.com/office/drawing/2014/main" id="{90531462-6608-BB5F-C4B8-3E55A637E9FE}"/>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4" name="textruta 23">
              <a:extLst>
                <a:ext uri="{FF2B5EF4-FFF2-40B4-BE49-F238E27FC236}">
                  <a16:creationId xmlns:a16="http://schemas.microsoft.com/office/drawing/2014/main" id="{BF43602D-D62A-F784-230D-33DB97A2191B}"/>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0" name="Rektangel 9">
            <a:extLst>
              <a:ext uri="{FF2B5EF4-FFF2-40B4-BE49-F238E27FC236}">
                <a16:creationId xmlns:a16="http://schemas.microsoft.com/office/drawing/2014/main" id="{16087B8A-B1E1-AE73-D487-6110CA228CE3}"/>
              </a:ext>
            </a:extLst>
          </p:cNvPr>
          <p:cNvSpPr/>
          <p:nvPr/>
        </p:nvSpPr>
        <p:spPr>
          <a:xfrm>
            <a:off x="6632461" y="2698380"/>
            <a:ext cx="1127316" cy="32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latin typeface="Segoe UI" panose="020B0502040204020203" pitchFamily="34" charset="0"/>
                <a:cs typeface="Segoe UI" panose="020B0502040204020203" pitchFamily="34" charset="0"/>
              </a:rPr>
              <a:t>Stämmer</a:t>
            </a:r>
          </a:p>
        </p:txBody>
      </p:sp>
      <p:sp>
        <p:nvSpPr>
          <p:cNvPr id="15" name="Rektangel 14">
            <a:extLst>
              <a:ext uri="{FF2B5EF4-FFF2-40B4-BE49-F238E27FC236}">
                <a16:creationId xmlns:a16="http://schemas.microsoft.com/office/drawing/2014/main" id="{A855A759-5553-CA0B-2E7A-7BEAF78A1334}"/>
              </a:ext>
            </a:extLst>
          </p:cNvPr>
          <p:cNvSpPr/>
          <p:nvPr/>
        </p:nvSpPr>
        <p:spPr>
          <a:xfrm>
            <a:off x="7879568" y="2698380"/>
            <a:ext cx="1127316" cy="324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latin typeface="Segoe UI" panose="020B0502040204020203" pitchFamily="34" charset="0"/>
                <a:cs typeface="Segoe UI" panose="020B0502040204020203" pitchFamily="34" charset="0"/>
              </a:rPr>
              <a:t>Stämmer inte</a:t>
            </a:r>
          </a:p>
        </p:txBody>
      </p:sp>
      <p:cxnSp>
        <p:nvCxnSpPr>
          <p:cNvPr id="18" name="Rak pil 17">
            <a:extLst>
              <a:ext uri="{FF2B5EF4-FFF2-40B4-BE49-F238E27FC236}">
                <a16:creationId xmlns:a16="http://schemas.microsoft.com/office/drawing/2014/main" id="{0A3F41DE-9018-E2D6-07B9-445F4618E4D2}"/>
              </a:ext>
            </a:extLst>
          </p:cNvPr>
          <p:cNvCxnSpPr>
            <a:cxnSpLocks/>
          </p:cNvCxnSpPr>
          <p:nvPr/>
        </p:nvCxnSpPr>
        <p:spPr>
          <a:xfrm>
            <a:off x="8405354" y="3111456"/>
            <a:ext cx="0" cy="43641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5" name="Rundad rektangulär pratbubbla 24">
            <a:extLst>
              <a:ext uri="{FF2B5EF4-FFF2-40B4-BE49-F238E27FC236}">
                <a16:creationId xmlns:a16="http://schemas.microsoft.com/office/drawing/2014/main" id="{C5D2A8B1-0C57-12B3-D352-604DBE411D00}"/>
              </a:ext>
            </a:extLst>
          </p:cNvPr>
          <p:cNvSpPr/>
          <p:nvPr/>
        </p:nvSpPr>
        <p:spPr>
          <a:xfrm>
            <a:off x="2649279" y="1135170"/>
            <a:ext cx="4176712" cy="2621678"/>
          </a:xfrm>
          <a:prstGeom prst="wedgeRoundRectCallout">
            <a:avLst>
              <a:gd name="adj1" fmla="val 55600"/>
              <a:gd name="adj2" fmla="val -2307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err="1">
                <a:solidFill>
                  <a:schemeClr val="bg1"/>
                </a:solidFill>
                <a:latin typeface="Segoe UI" panose="020B0502040204020203" pitchFamily="34" charset="0"/>
                <a:cs typeface="Segoe UI" panose="020B0502040204020203" pitchFamily="34" charset="0"/>
              </a:rPr>
              <a:t>Spellagen</a:t>
            </a:r>
            <a:r>
              <a:rPr lang="sv-SE" sz="1100" dirty="0">
                <a:solidFill>
                  <a:schemeClr val="bg1"/>
                </a:solidFill>
                <a:latin typeface="Segoe UI" panose="020B0502040204020203" pitchFamily="34" charset="0"/>
                <a:cs typeface="Segoe UI" panose="020B0502040204020203" pitchFamily="34" charset="0"/>
              </a:rPr>
              <a:t> 6 kap. 2 §:</a:t>
            </a:r>
          </a:p>
          <a:p>
            <a:r>
              <a:rPr lang="sv-SE" sz="1100" i="1" dirty="0">
                <a:solidFill>
                  <a:schemeClr val="bg1"/>
                </a:solidFill>
                <a:latin typeface="Segoe UI" panose="020B0502040204020203" pitchFamily="34" charset="0"/>
                <a:cs typeface="Segoe UI" panose="020B0502040204020203" pitchFamily="34" charset="0"/>
              </a:rPr>
              <a:t>Licens enligt 1 § får ges endast till en ideell förening eller ett registrerat trossamfund som</a:t>
            </a:r>
            <a:br>
              <a:rPr lang="sv-SE" sz="1100" i="1" dirty="0">
                <a:solidFill>
                  <a:schemeClr val="bg1"/>
                </a:solidFill>
                <a:latin typeface="Segoe UI" panose="020B0502040204020203" pitchFamily="34" charset="0"/>
                <a:cs typeface="Segoe UI" panose="020B0502040204020203" pitchFamily="34" charset="0"/>
              </a:rPr>
            </a:br>
            <a:r>
              <a:rPr lang="sv-SE" sz="1100" i="1" dirty="0">
                <a:solidFill>
                  <a:schemeClr val="bg1"/>
                </a:solidFill>
                <a:latin typeface="Segoe UI" panose="020B0502040204020203" pitchFamily="34" charset="0"/>
                <a:cs typeface="Segoe UI" panose="020B0502040204020203" pitchFamily="34" charset="0"/>
              </a:rPr>
              <a:t>   1. enligt sina stadgar har till huvudsakligt syfte att främja allmännyttiga ändamål inom landet,</a:t>
            </a:r>
            <a:br>
              <a:rPr lang="sv-SE" sz="1100" i="1" dirty="0">
                <a:solidFill>
                  <a:schemeClr val="bg1"/>
                </a:solidFill>
                <a:latin typeface="Segoe UI" panose="020B0502040204020203" pitchFamily="34" charset="0"/>
                <a:cs typeface="Segoe UI" panose="020B0502040204020203" pitchFamily="34" charset="0"/>
              </a:rPr>
            </a:br>
            <a:r>
              <a:rPr lang="sv-SE" sz="1100" i="1" dirty="0">
                <a:solidFill>
                  <a:schemeClr val="bg1"/>
                </a:solidFill>
                <a:latin typeface="Segoe UI" panose="020B0502040204020203" pitchFamily="34" charset="0"/>
                <a:cs typeface="Segoe UI" panose="020B0502040204020203" pitchFamily="34" charset="0"/>
              </a:rPr>
              <a:t>   2. bedriver verksamhet som huvudsakligen tillgodoser sådant ändamål,</a:t>
            </a:r>
            <a:br>
              <a:rPr lang="sv-SE" sz="1100" i="1" dirty="0">
                <a:solidFill>
                  <a:schemeClr val="bg1"/>
                </a:solidFill>
                <a:latin typeface="Segoe UI" panose="020B0502040204020203" pitchFamily="34" charset="0"/>
                <a:cs typeface="Segoe UI" panose="020B0502040204020203" pitchFamily="34" charset="0"/>
              </a:rPr>
            </a:br>
            <a:r>
              <a:rPr lang="sv-SE" sz="1100" i="1" dirty="0">
                <a:solidFill>
                  <a:schemeClr val="bg1"/>
                </a:solidFill>
                <a:latin typeface="Segoe UI" panose="020B0502040204020203" pitchFamily="34" charset="0"/>
                <a:cs typeface="Segoe UI" panose="020B0502040204020203" pitchFamily="34" charset="0"/>
              </a:rPr>
              <a:t>   3. inte vägrar någon inträde som medlem, om det inte finns särskilda skäl för detta med hänsyn till arten eller omfattningen av föreningens eller trossamfundets verksamhet eller syfte eller av någon annan orsak, och</a:t>
            </a:r>
            <a:br>
              <a:rPr lang="sv-SE" sz="1100" i="1" dirty="0">
                <a:solidFill>
                  <a:schemeClr val="bg1"/>
                </a:solidFill>
                <a:latin typeface="Segoe UI" panose="020B0502040204020203" pitchFamily="34" charset="0"/>
                <a:cs typeface="Segoe UI" panose="020B0502040204020203" pitchFamily="34" charset="0"/>
              </a:rPr>
            </a:br>
            <a:r>
              <a:rPr lang="sv-SE" sz="1100" i="1" dirty="0">
                <a:solidFill>
                  <a:schemeClr val="bg1"/>
                </a:solidFill>
                <a:latin typeface="Segoe UI" panose="020B0502040204020203" pitchFamily="34" charset="0"/>
                <a:cs typeface="Segoe UI" panose="020B0502040204020203" pitchFamily="34" charset="0"/>
              </a:rPr>
              <a:t>   4. för sin verksamhet behöver intäkter från spel.</a:t>
            </a:r>
          </a:p>
        </p:txBody>
      </p:sp>
      <p:sp>
        <p:nvSpPr>
          <p:cNvPr id="26" name="Multiplikation 25">
            <a:extLst>
              <a:ext uri="{FF2B5EF4-FFF2-40B4-BE49-F238E27FC236}">
                <a16:creationId xmlns:a16="http://schemas.microsoft.com/office/drawing/2014/main" id="{8DE4BEDB-58CD-B8D4-C5BE-1396FBC7FF16}"/>
              </a:ext>
            </a:extLst>
          </p:cNvPr>
          <p:cNvSpPr/>
          <p:nvPr/>
        </p:nvSpPr>
        <p:spPr>
          <a:xfrm>
            <a:off x="6322340" y="333385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92" name="Femhörning 91">
            <a:hlinkClick r:id="" action="ppaction://hlinkshowjump?jump=nextslide"/>
            <a:extLst>
              <a:ext uri="{FF2B5EF4-FFF2-40B4-BE49-F238E27FC236}">
                <a16:creationId xmlns:a16="http://schemas.microsoft.com/office/drawing/2014/main" id="{EA3F381A-4074-8CF7-4556-42B63EF259FF}"/>
              </a:ext>
            </a:extLst>
          </p:cNvPr>
          <p:cNvSpPr/>
          <p:nvPr/>
        </p:nvSpPr>
        <p:spPr>
          <a:xfrm>
            <a:off x="5174440" y="4972921"/>
            <a:ext cx="1394236" cy="31889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latin typeface="Segoe UI" panose="020B0502040204020203" pitchFamily="34" charset="0"/>
                <a:cs typeface="Segoe UI" panose="020B0502040204020203" pitchFamily="34" charset="0"/>
              </a:rPr>
              <a:t>Gå vidare</a:t>
            </a:r>
          </a:p>
        </p:txBody>
      </p:sp>
    </p:spTree>
    <p:extLst>
      <p:ext uri="{BB962C8B-B14F-4D97-AF65-F5344CB8AC3E}">
        <p14:creationId xmlns:p14="http://schemas.microsoft.com/office/powerpoint/2010/main" val="25321163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50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9"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dissolve">
                                      <p:cBhvr>
                                        <p:cTn id="37" dur="500"/>
                                        <p:tgtEl>
                                          <p:spTgt spid="9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dissolve">
                                      <p:cBhvr>
                                        <p:cTn id="43" dur="500"/>
                                        <p:tgtEl>
                                          <p:spTgt spid="92"/>
                                        </p:tgtEl>
                                      </p:cBhvr>
                                    </p:animEffec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dissolve">
                                      <p:cBhvr>
                                        <p:cTn id="52" dur="500"/>
                                        <p:tgtEl>
                                          <p:spTgt spid="19"/>
                                        </p:tgtEl>
                                      </p:cBhvr>
                                    </p:animEffect>
                                  </p:childTnLst>
                                </p:cTn>
                              </p:par>
                            </p:childTnLst>
                          </p:cTn>
                        </p:par>
                      </p:childTnLst>
                    </p:cTn>
                  </p:par>
                </p:childTnLst>
              </p:cTn>
              <p:nextCondLst>
                <p:cond evt="onClick" delay="0">
                  <p:tgtEl>
                    <p:spTgt spid="15"/>
                  </p:tgtEl>
                </p:cond>
              </p:nextCondLst>
            </p:seq>
          </p:childTnLst>
        </p:cTn>
      </p:par>
    </p:tnLst>
    <p:bldLst>
      <p:bldP spid="19" grpId="0" animBg="1"/>
      <p:bldP spid="16" grpId="0" animBg="1"/>
      <p:bldP spid="39" grpId="0" animBg="1"/>
      <p:bldP spid="10" grpId="0" animBg="1"/>
      <p:bldP spid="15" grpId="0" animBg="1"/>
      <p:bldP spid="25" grpId="0" animBg="1"/>
      <p:bldP spid="25" grpId="1" animBg="1"/>
      <p:bldP spid="26" grpId="1" animBg="1"/>
      <p:bldP spid="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A3B2E10-C568-192B-EA1C-064C2F84B07F}"/>
              </a:ext>
            </a:extLst>
          </p:cNvPr>
          <p:cNvPicPr>
            <a:picLocks noChangeAspect="1"/>
          </p:cNvPicPr>
          <p:nvPr/>
        </p:nvPicPr>
        <p:blipFill>
          <a:blip r:embed="rId2"/>
          <a:stretch>
            <a:fillRect/>
          </a:stretch>
        </p:blipFill>
        <p:spPr>
          <a:xfrm rot="1274686">
            <a:off x="2541508" y="3902362"/>
            <a:ext cx="546100" cy="673100"/>
          </a:xfrm>
          <a:prstGeom prst="rect">
            <a:avLst/>
          </a:prstGeom>
        </p:spPr>
      </p:pic>
      <p:sp>
        <p:nvSpPr>
          <p:cNvPr id="12" name="textruta 11">
            <a:extLst>
              <a:ext uri="{FF2B5EF4-FFF2-40B4-BE49-F238E27FC236}">
                <a16:creationId xmlns:a16="http://schemas.microsoft.com/office/drawing/2014/main" id="{92316215-5C4F-C805-2F3A-75840DF92E88}"/>
              </a:ext>
            </a:extLst>
          </p:cNvPr>
          <p:cNvSpPr txBox="1"/>
          <p:nvPr/>
        </p:nvSpPr>
        <p:spPr>
          <a:xfrm>
            <a:off x="4815093" y="1627810"/>
            <a:ext cx="6716468" cy="4154984"/>
          </a:xfrm>
          <a:prstGeom prst="rect">
            <a:avLst/>
          </a:prstGeom>
          <a:noFill/>
        </p:spPr>
        <p:txBody>
          <a:bodyPr wrap="square">
            <a:spAutoFit/>
          </a:bodyPr>
          <a:lstStyle/>
          <a:p>
            <a:br>
              <a:rPr lang="sv-SE" sz="1100" dirty="0">
                <a:effectLst/>
                <a:latin typeface="Segoe UI" panose="020B0502040204020203" pitchFamily="34" charset="0"/>
                <a:cs typeface="Segoe UI" panose="020B0502040204020203" pitchFamily="34" charset="0"/>
              </a:rPr>
            </a:br>
            <a:endParaRPr lang="sv-SE" sz="11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Enligt sina stadgar ska det huvudsakliga syfte vara att främja allmännyttigt ändamål. Den sökande ska huvudsakligen bedriva verksamhet som tillgodoser detta.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Föreningen ska inte vägra någon inträde som medlem.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Intäkter från lotteri ska vara nödvändiga för verksamheten.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Lotterierna ska bara tillhandahållas inom den eller de kommuner där föreningen är verksam.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Lotteriet får inte tillhandahållas från en fast försäljningsplats genom ett serviceföretag.    Om sådana platser finns i kommunen ska kontrollanten    se till att föreningen inte säljer lotter där.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Vinstandelen ska anges på lotterna, </a:t>
            </a:r>
            <a:r>
              <a:rPr lang="sv-SE" sz="1100" dirty="0" err="1">
                <a:effectLst/>
                <a:latin typeface="Segoe UI" panose="020B0502040204020203" pitchFamily="34" charset="0"/>
                <a:cs typeface="Segoe UI" panose="020B0502040204020203" pitchFamily="34" charset="0"/>
              </a:rPr>
              <a:t>lottlistorna</a:t>
            </a:r>
            <a:r>
              <a:rPr lang="sv-SE" sz="1100" dirty="0">
                <a:effectLst/>
                <a:latin typeface="Segoe UI" panose="020B0502040204020203" pitchFamily="34" charset="0"/>
                <a:cs typeface="Segoe UI" panose="020B0502040204020203" pitchFamily="34" charset="0"/>
              </a:rPr>
              <a:t> eller på den plats där lotteriet tillhandahålls.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En kontaktperson för lotteriet ska finnas.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Den totala omsättningen för samtliga lotterier anordnade inom registreringen får uppgå till 33 och 1/3 prisbasbelopp inom 5 år.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Värdet av vinsterna i lotteriet ska motsvara minst 35 % och högst 50 % av insatsernas värde (den beräknade totala omsättningen) i lotteriet.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En kontantvinst får inte överstiga ett prisbasbelopp.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Registreringslotterier får inte inkludera vadhållning, alltså där deltagarna satsar på utfallet på en framtida händelse. Ett exempel på detta kan vara att tippa resultat på det egna lagets hemmamatcher. </a:t>
            </a:r>
          </a:p>
          <a:p>
            <a:endParaRPr lang="sv-SE" sz="400" dirty="0">
              <a:effectLst/>
              <a:latin typeface="Segoe UI" panose="020B0502040204020203" pitchFamily="34" charset="0"/>
              <a:cs typeface="Segoe UI" panose="020B0502040204020203" pitchFamily="34" charset="0"/>
            </a:endParaRPr>
          </a:p>
          <a:p>
            <a:r>
              <a:rPr lang="sv-SE" sz="1100" dirty="0">
                <a:effectLst/>
                <a:latin typeface="Segoe UI" panose="020B0502040204020203" pitchFamily="34" charset="0"/>
                <a:cs typeface="Segoe UI" panose="020B0502040204020203" pitchFamily="34" charset="0"/>
              </a:rPr>
              <a:t>Ny registrering kan inte börja gälla förrän den tidigare registreringstiden har löpt ut. Det gäller även om föreningen utnyttjat hela det belopp som omfattas av registreringen på 33 1/3 prisbasbelopp. </a:t>
            </a:r>
          </a:p>
        </p:txBody>
      </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4" name="Rubrik 1">
            <a:hlinkClick r:id="rId3" action="ppaction://hlinksldjump"/>
            <a:extLst>
              <a:ext uri="{FF2B5EF4-FFF2-40B4-BE49-F238E27FC236}">
                <a16:creationId xmlns:a16="http://schemas.microsoft.com/office/drawing/2014/main" id="{5909B138-4ADC-ACFD-830C-38BE541F6B6C}"/>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5" name="Platshållare för text 5">
            <a:hlinkClick r:id="rId3" action="ppaction://hlinksldjump"/>
            <a:extLst>
              <a:ext uri="{FF2B5EF4-FFF2-40B4-BE49-F238E27FC236}">
                <a16:creationId xmlns:a16="http://schemas.microsoft.com/office/drawing/2014/main" id="{44B6D438-A1BA-2D1D-08DB-A3B4EBFBA3D2}"/>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20" name="Rubrik 1">
            <a:hlinkClick r:id="" action="ppaction://hlinkshowjump?jump=lastslideviewed"/>
            <a:extLst>
              <a:ext uri="{FF2B5EF4-FFF2-40B4-BE49-F238E27FC236}">
                <a16:creationId xmlns:a16="http://schemas.microsoft.com/office/drawing/2014/main" id="{653E8F73-335E-9B9F-6CA4-A590E8E423B4}"/>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2" name="Platshållare för text 5">
            <a:hlinkClick r:id="" action="ppaction://hlinkshowjump?jump=lastslideviewed"/>
            <a:extLst>
              <a:ext uri="{FF2B5EF4-FFF2-40B4-BE49-F238E27FC236}">
                <a16:creationId xmlns:a16="http://schemas.microsoft.com/office/drawing/2014/main" id="{443B179E-BD9E-EEB6-DAEA-CC6C1513A13F}"/>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34" name="Rubrik 1">
            <a:extLst>
              <a:ext uri="{FF2B5EF4-FFF2-40B4-BE49-F238E27FC236}">
                <a16:creationId xmlns:a16="http://schemas.microsoft.com/office/drawing/2014/main" id="{E0FC36CC-FEA7-B485-62FB-6C0F7887E231}"/>
              </a:ext>
            </a:extLst>
          </p:cNvPr>
          <p:cNvSpPr>
            <a:spLocks noGrp="1"/>
          </p:cNvSpPr>
          <p:nvPr>
            <p:ph type="title"/>
          </p:nvPr>
        </p:nvSpPr>
        <p:spPr>
          <a:xfrm>
            <a:off x="446399" y="799200"/>
            <a:ext cx="8123860" cy="865698"/>
          </a:xfrm>
        </p:spPr>
        <p:txBody>
          <a:bodyPr/>
          <a:lstStyle/>
          <a:p>
            <a:r>
              <a:rPr lang="sv-SE" dirty="0">
                <a:latin typeface="Segoe UI" panose="020B0502040204020203" pitchFamily="34" charset="0"/>
              </a:rPr>
              <a:t>Krav som ska vara uppfyllda när ansökan prövas</a:t>
            </a:r>
          </a:p>
        </p:txBody>
      </p:sp>
      <p:sp>
        <p:nvSpPr>
          <p:cNvPr id="35" name="textruta 34">
            <a:extLst>
              <a:ext uri="{FF2B5EF4-FFF2-40B4-BE49-F238E27FC236}">
                <a16:creationId xmlns:a16="http://schemas.microsoft.com/office/drawing/2014/main" id="{D500D5EE-73BC-9F08-DF9C-0E96243D9D0D}"/>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2: </a:t>
            </a:r>
            <a:r>
              <a:rPr lang="sv-SE" sz="1400" dirty="0">
                <a:latin typeface="Segoe UI" panose="020B0502040204020203" pitchFamily="34" charset="0"/>
                <a:cs typeface="Segoe UI" panose="020B0502040204020203" pitchFamily="34" charset="0"/>
              </a:rPr>
              <a:t>Prövning av ansökan</a:t>
            </a:r>
          </a:p>
        </p:txBody>
      </p:sp>
      <p:cxnSp>
        <p:nvCxnSpPr>
          <p:cNvPr id="36" name="Rak 35">
            <a:extLst>
              <a:ext uri="{FF2B5EF4-FFF2-40B4-BE49-F238E27FC236}">
                <a16:creationId xmlns:a16="http://schemas.microsoft.com/office/drawing/2014/main" id="{E225AA83-DA29-AEC1-CC72-EB89C1D6929C}"/>
              </a:ext>
            </a:extLst>
          </p:cNvPr>
          <p:cNvCxnSpPr>
            <a:cxnSpLocks/>
          </p:cNvCxnSpPr>
          <p:nvPr/>
        </p:nvCxnSpPr>
        <p:spPr>
          <a:xfrm>
            <a:off x="528638" y="1664898"/>
            <a:ext cx="777262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Rektangel 36">
            <a:hlinkClick r:id="rId4" action="ppaction://hlinksldjump"/>
            <a:extLst>
              <a:ext uri="{FF2B5EF4-FFF2-40B4-BE49-F238E27FC236}">
                <a16:creationId xmlns:a16="http://schemas.microsoft.com/office/drawing/2014/main" id="{83FDD6EF-B6D2-5D6D-06FE-A7CC3B452B3C}"/>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grpSp>
        <p:nvGrpSpPr>
          <p:cNvPr id="71" name="Grupp 70">
            <a:extLst>
              <a:ext uri="{FF2B5EF4-FFF2-40B4-BE49-F238E27FC236}">
                <a16:creationId xmlns:a16="http://schemas.microsoft.com/office/drawing/2014/main" id="{027E814F-CCC8-A90C-E98C-55EB31AF6E35}"/>
              </a:ext>
            </a:extLst>
          </p:cNvPr>
          <p:cNvGrpSpPr/>
          <p:nvPr/>
        </p:nvGrpSpPr>
        <p:grpSpPr>
          <a:xfrm>
            <a:off x="10515548" y="2810071"/>
            <a:ext cx="185737" cy="215444"/>
            <a:chOff x="7536949" y="5259991"/>
            <a:chExt cx="185737" cy="215444"/>
          </a:xfrm>
        </p:grpSpPr>
        <p:sp>
          <p:nvSpPr>
            <p:cNvPr id="72" name="Ellips 71">
              <a:extLst>
                <a:ext uri="{FF2B5EF4-FFF2-40B4-BE49-F238E27FC236}">
                  <a16:creationId xmlns:a16="http://schemas.microsoft.com/office/drawing/2014/main" id="{F903ADA9-E18F-7443-A1A0-D7DA51C94A72}"/>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73" name="textruta 72">
              <a:extLst>
                <a:ext uri="{FF2B5EF4-FFF2-40B4-BE49-F238E27FC236}">
                  <a16:creationId xmlns:a16="http://schemas.microsoft.com/office/drawing/2014/main" id="{5987798E-E8AF-3C82-BCAC-C94662A43ED8}"/>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74" name="Rundad rektangulär pratbubbla 73">
            <a:extLst>
              <a:ext uri="{FF2B5EF4-FFF2-40B4-BE49-F238E27FC236}">
                <a16:creationId xmlns:a16="http://schemas.microsoft.com/office/drawing/2014/main" id="{8844DB80-3670-E541-7282-92006A6996FF}"/>
              </a:ext>
            </a:extLst>
          </p:cNvPr>
          <p:cNvSpPr/>
          <p:nvPr/>
        </p:nvSpPr>
        <p:spPr>
          <a:xfrm>
            <a:off x="8273302" y="676688"/>
            <a:ext cx="3259993" cy="1860162"/>
          </a:xfrm>
          <a:prstGeom prst="wedgeRoundRectCallout">
            <a:avLst>
              <a:gd name="adj1" fmla="val 21698"/>
              <a:gd name="adj2" fmla="val 6358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 Om en förening bedriver sin verksamhet i två angränsande kommuner (till exempel att föreningen har träningsarena i en kommun och matcharena i en annan kommun) bör en kommunikation finnas mellan berörda kommuner för att se till att det inte uppstår en ofördelaktig konkurrenssituation med andra föreningar.</a:t>
            </a:r>
            <a:endParaRPr lang="sv-SE" sz="1100" dirty="0">
              <a:solidFill>
                <a:schemeClr val="bg1"/>
              </a:solidFill>
              <a:latin typeface="Segoe UI" panose="020B0502040204020203" pitchFamily="34" charset="0"/>
              <a:cs typeface="Segoe UI" panose="020B0502040204020203" pitchFamily="34" charset="0"/>
            </a:endParaRPr>
          </a:p>
        </p:txBody>
      </p:sp>
      <p:sp>
        <p:nvSpPr>
          <p:cNvPr id="75" name="Multiplikation 74">
            <a:extLst>
              <a:ext uri="{FF2B5EF4-FFF2-40B4-BE49-F238E27FC236}">
                <a16:creationId xmlns:a16="http://schemas.microsoft.com/office/drawing/2014/main" id="{FC8C7914-C3B2-8673-97DF-D40DE42A670E}"/>
              </a:ext>
            </a:extLst>
          </p:cNvPr>
          <p:cNvSpPr/>
          <p:nvPr/>
        </p:nvSpPr>
        <p:spPr>
          <a:xfrm>
            <a:off x="10962264" y="2149966"/>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76" name="Grupp 75">
            <a:extLst>
              <a:ext uri="{FF2B5EF4-FFF2-40B4-BE49-F238E27FC236}">
                <a16:creationId xmlns:a16="http://schemas.microsoft.com/office/drawing/2014/main" id="{982E5697-7DEF-D82C-C715-B6A35590DD22}"/>
              </a:ext>
            </a:extLst>
          </p:cNvPr>
          <p:cNvGrpSpPr/>
          <p:nvPr/>
        </p:nvGrpSpPr>
        <p:grpSpPr>
          <a:xfrm>
            <a:off x="7350354" y="3664145"/>
            <a:ext cx="185737" cy="215444"/>
            <a:chOff x="7536949" y="5259991"/>
            <a:chExt cx="185737" cy="215444"/>
          </a:xfrm>
        </p:grpSpPr>
        <p:sp>
          <p:nvSpPr>
            <p:cNvPr id="77" name="Ellips 76">
              <a:extLst>
                <a:ext uri="{FF2B5EF4-FFF2-40B4-BE49-F238E27FC236}">
                  <a16:creationId xmlns:a16="http://schemas.microsoft.com/office/drawing/2014/main" id="{766F892A-8EA9-CE9B-D567-8B6452C8E910}"/>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78" name="textruta 77">
              <a:extLst>
                <a:ext uri="{FF2B5EF4-FFF2-40B4-BE49-F238E27FC236}">
                  <a16:creationId xmlns:a16="http://schemas.microsoft.com/office/drawing/2014/main" id="{8100ADE7-C68C-74C9-1302-88F70C4DA763}"/>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grpSp>
        <p:nvGrpSpPr>
          <p:cNvPr id="82" name="Grupp 81">
            <a:extLst>
              <a:ext uri="{FF2B5EF4-FFF2-40B4-BE49-F238E27FC236}">
                <a16:creationId xmlns:a16="http://schemas.microsoft.com/office/drawing/2014/main" id="{243F7585-3C64-A350-7049-287D01D35BCD}"/>
              </a:ext>
            </a:extLst>
          </p:cNvPr>
          <p:cNvGrpSpPr/>
          <p:nvPr/>
        </p:nvGrpSpPr>
        <p:grpSpPr>
          <a:xfrm>
            <a:off x="10151063" y="3043903"/>
            <a:ext cx="185737" cy="230832"/>
            <a:chOff x="7527857" y="5251146"/>
            <a:chExt cx="185737" cy="230832"/>
          </a:xfrm>
        </p:grpSpPr>
        <p:sp>
          <p:nvSpPr>
            <p:cNvPr id="83" name="Ellips 82">
              <a:extLst>
                <a:ext uri="{FF2B5EF4-FFF2-40B4-BE49-F238E27FC236}">
                  <a16:creationId xmlns:a16="http://schemas.microsoft.com/office/drawing/2014/main" id="{9DCBA920-DFB0-51BB-6B43-2CDEDE55D8A5}"/>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4" name="textruta 83">
              <a:extLst>
                <a:ext uri="{FF2B5EF4-FFF2-40B4-BE49-F238E27FC236}">
                  <a16:creationId xmlns:a16="http://schemas.microsoft.com/office/drawing/2014/main" id="{7FCBD5B7-4DAF-BA11-C562-0E0CCF80C744}"/>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85" name="Rundad rektangulär pratbubbla 84">
            <a:extLst>
              <a:ext uri="{FF2B5EF4-FFF2-40B4-BE49-F238E27FC236}">
                <a16:creationId xmlns:a16="http://schemas.microsoft.com/office/drawing/2014/main" id="{8014BCDA-A685-395E-9E74-4E083D86305A}"/>
              </a:ext>
            </a:extLst>
          </p:cNvPr>
          <p:cNvSpPr/>
          <p:nvPr/>
        </p:nvSpPr>
        <p:spPr>
          <a:xfrm>
            <a:off x="9867083" y="2206277"/>
            <a:ext cx="1413770" cy="709719"/>
          </a:xfrm>
          <a:prstGeom prst="wedgeRoundRectCallout">
            <a:avLst>
              <a:gd name="adj1" fmla="val -21025"/>
              <a:gd name="adj2" fmla="val 7146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6 kap. 9 § 2 </a:t>
            </a:r>
            <a:r>
              <a:rPr lang="sv-SE" sz="1100" dirty="0" err="1">
                <a:latin typeface="Segoe UI" panose="020B0502040204020203" pitchFamily="34" charset="0"/>
                <a:cs typeface="Segoe UI" panose="020B0502040204020203" pitchFamily="34" charset="0"/>
              </a:rPr>
              <a:t>spellagen</a:t>
            </a:r>
            <a:endParaRPr lang="sv-SE" sz="1100" dirty="0">
              <a:latin typeface="Segoe UI" panose="020B0502040204020203" pitchFamily="34" charset="0"/>
              <a:cs typeface="Segoe UI" panose="020B0502040204020203" pitchFamily="34" charset="0"/>
            </a:endParaRPr>
          </a:p>
        </p:txBody>
      </p:sp>
      <p:sp>
        <p:nvSpPr>
          <p:cNvPr id="86" name="Multiplikation 85">
            <a:extLst>
              <a:ext uri="{FF2B5EF4-FFF2-40B4-BE49-F238E27FC236}">
                <a16:creationId xmlns:a16="http://schemas.microsoft.com/office/drawing/2014/main" id="{46EF89C5-3E90-846C-6A32-7C54285C2D9D}"/>
              </a:ext>
            </a:extLst>
          </p:cNvPr>
          <p:cNvSpPr/>
          <p:nvPr/>
        </p:nvSpPr>
        <p:spPr>
          <a:xfrm>
            <a:off x="10973787" y="262250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8" name="textruta 87">
            <a:extLst>
              <a:ext uri="{FF2B5EF4-FFF2-40B4-BE49-F238E27FC236}">
                <a16:creationId xmlns:a16="http://schemas.microsoft.com/office/drawing/2014/main" id="{1707901B-CD04-4BF6-6655-0D63116CA045}"/>
              </a:ext>
            </a:extLst>
          </p:cNvPr>
          <p:cNvSpPr txBox="1"/>
          <p:nvPr/>
        </p:nvSpPr>
        <p:spPr>
          <a:xfrm>
            <a:off x="528638" y="2004117"/>
            <a:ext cx="3917950" cy="830997"/>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För att den sökande ska beviljas registrering behöver dessa krav levas upp till. Använd den här checklistan. </a:t>
            </a:r>
          </a:p>
        </p:txBody>
      </p:sp>
      <p:sp>
        <p:nvSpPr>
          <p:cNvPr id="91" name="Rektangel 90">
            <a:extLst>
              <a:ext uri="{FF2B5EF4-FFF2-40B4-BE49-F238E27FC236}">
                <a16:creationId xmlns:a16="http://schemas.microsoft.com/office/drawing/2014/main" id="{A9012438-BFD4-C74C-C230-6FD85FC26E41}"/>
              </a:ext>
            </a:extLst>
          </p:cNvPr>
          <p:cNvSpPr/>
          <p:nvPr/>
        </p:nvSpPr>
        <p:spPr>
          <a:xfrm>
            <a:off x="4749948" y="2054486"/>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92" name="textruta 91">
            <a:extLst>
              <a:ext uri="{FF2B5EF4-FFF2-40B4-BE49-F238E27FC236}">
                <a16:creationId xmlns:a16="http://schemas.microsoft.com/office/drawing/2014/main" id="{4AC8A93E-CC56-B597-8557-E43E7A64E59F}"/>
              </a:ext>
            </a:extLst>
          </p:cNvPr>
          <p:cNvSpPr txBox="1"/>
          <p:nvPr/>
        </p:nvSpPr>
        <p:spPr>
          <a:xfrm>
            <a:off x="4691025" y="1944667"/>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grpSp>
        <p:nvGrpSpPr>
          <p:cNvPr id="122" name="Grupp 121">
            <a:extLst>
              <a:ext uri="{FF2B5EF4-FFF2-40B4-BE49-F238E27FC236}">
                <a16:creationId xmlns:a16="http://schemas.microsoft.com/office/drawing/2014/main" id="{3775740F-340F-B68F-48D5-FAE1B97CC8AE}"/>
              </a:ext>
            </a:extLst>
          </p:cNvPr>
          <p:cNvGrpSpPr/>
          <p:nvPr/>
        </p:nvGrpSpPr>
        <p:grpSpPr>
          <a:xfrm>
            <a:off x="7536649" y="3220570"/>
            <a:ext cx="185737" cy="215444"/>
            <a:chOff x="7536949" y="5259991"/>
            <a:chExt cx="185737" cy="215444"/>
          </a:xfrm>
        </p:grpSpPr>
        <p:sp>
          <p:nvSpPr>
            <p:cNvPr id="123" name="Ellips 122">
              <a:extLst>
                <a:ext uri="{FF2B5EF4-FFF2-40B4-BE49-F238E27FC236}">
                  <a16:creationId xmlns:a16="http://schemas.microsoft.com/office/drawing/2014/main" id="{6BCAD9DD-F6AA-8B1A-25AC-FB436E65CF2A}"/>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4" name="textruta 123">
              <a:extLst>
                <a:ext uri="{FF2B5EF4-FFF2-40B4-BE49-F238E27FC236}">
                  <a16:creationId xmlns:a16="http://schemas.microsoft.com/office/drawing/2014/main" id="{89E9F599-54F1-0DE4-130F-25E146EE4D44}"/>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125" name="Rundad rektangulär pratbubbla 124">
            <a:extLst>
              <a:ext uri="{FF2B5EF4-FFF2-40B4-BE49-F238E27FC236}">
                <a16:creationId xmlns:a16="http://schemas.microsoft.com/office/drawing/2014/main" id="{32079B6E-4B58-1119-5422-A7632C354401}"/>
              </a:ext>
            </a:extLst>
          </p:cNvPr>
          <p:cNvSpPr/>
          <p:nvPr/>
        </p:nvSpPr>
        <p:spPr>
          <a:xfrm>
            <a:off x="6902133" y="1905591"/>
            <a:ext cx="2541929" cy="1110017"/>
          </a:xfrm>
          <a:prstGeom prst="wedgeRoundRectCallout">
            <a:avLst>
              <a:gd name="adj1" fmla="val -20765"/>
              <a:gd name="adj2" fmla="val 6831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Läs mer om kontrollantens roll. </a:t>
            </a:r>
            <a:endParaRPr lang="sv-SE" sz="1100" dirty="0">
              <a:solidFill>
                <a:schemeClr val="bg1"/>
              </a:solidFill>
              <a:latin typeface="Segoe UI" panose="020B0502040204020203" pitchFamily="34" charset="0"/>
              <a:cs typeface="Segoe UI" panose="020B0502040204020203" pitchFamily="34" charset="0"/>
            </a:endParaRPr>
          </a:p>
        </p:txBody>
      </p:sp>
      <p:sp>
        <p:nvSpPr>
          <p:cNvPr id="126" name="Multiplikation 125">
            <a:extLst>
              <a:ext uri="{FF2B5EF4-FFF2-40B4-BE49-F238E27FC236}">
                <a16:creationId xmlns:a16="http://schemas.microsoft.com/office/drawing/2014/main" id="{84841136-CE97-45A3-9AAE-91A8E1C0AC16}"/>
              </a:ext>
            </a:extLst>
          </p:cNvPr>
          <p:cNvSpPr/>
          <p:nvPr/>
        </p:nvSpPr>
        <p:spPr>
          <a:xfrm>
            <a:off x="9119348" y="2671884"/>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7" name="Femhörning 126">
            <a:extLst>
              <a:ext uri="{FF2B5EF4-FFF2-40B4-BE49-F238E27FC236}">
                <a16:creationId xmlns:a16="http://schemas.microsoft.com/office/drawing/2014/main" id="{7E2E8CAE-CBB5-45CA-AD87-2E1C94F7FF50}"/>
              </a:ext>
            </a:extLst>
          </p:cNvPr>
          <p:cNvSpPr/>
          <p:nvPr/>
        </p:nvSpPr>
        <p:spPr>
          <a:xfrm>
            <a:off x="7049442" y="2425013"/>
            <a:ext cx="1032633" cy="37577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2" name="V-form 1">
            <a:hlinkClick r:id="rId3" action="ppaction://hlinksldjump"/>
            <a:extLst>
              <a:ext uri="{FF2B5EF4-FFF2-40B4-BE49-F238E27FC236}">
                <a16:creationId xmlns:a16="http://schemas.microsoft.com/office/drawing/2014/main" id="{3B0C116A-27F2-4A29-F1E1-3F0388D708A9}"/>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 name="V-form 2">
            <a:hlinkClick r:id="rId5" action="ppaction://hlinksldjump"/>
            <a:extLst>
              <a:ext uri="{FF2B5EF4-FFF2-40B4-BE49-F238E27FC236}">
                <a16:creationId xmlns:a16="http://schemas.microsoft.com/office/drawing/2014/main" id="{D056B1C5-D52E-5EF7-B69B-14D410151BBC}"/>
              </a:ext>
            </a:extLst>
          </p:cNvPr>
          <p:cNvSpPr/>
          <p:nvPr/>
        </p:nvSpPr>
        <p:spPr>
          <a:xfrm>
            <a:off x="4885454"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2</a:t>
            </a:r>
          </a:p>
        </p:txBody>
      </p:sp>
      <p:sp>
        <p:nvSpPr>
          <p:cNvPr id="5" name="Femhörning 4">
            <a:hlinkClick r:id="rId6" action="ppaction://hlinksldjump"/>
            <a:extLst>
              <a:ext uri="{FF2B5EF4-FFF2-40B4-BE49-F238E27FC236}">
                <a16:creationId xmlns:a16="http://schemas.microsoft.com/office/drawing/2014/main" id="{BC8BC8AF-EECF-F122-6D73-76278E5ADC68}"/>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6" name="V-form 34">
            <a:hlinkClick r:id="rId7" action="ppaction://hlinksldjump"/>
            <a:extLst>
              <a:ext uri="{FF2B5EF4-FFF2-40B4-BE49-F238E27FC236}">
                <a16:creationId xmlns:a16="http://schemas.microsoft.com/office/drawing/2014/main" id="{C3E840BA-4247-DA19-7189-824C670207EC}"/>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7" name="V-form 6">
            <a:hlinkClick r:id="rId8" action="ppaction://hlinksldjump"/>
            <a:extLst>
              <a:ext uri="{FF2B5EF4-FFF2-40B4-BE49-F238E27FC236}">
                <a16:creationId xmlns:a16="http://schemas.microsoft.com/office/drawing/2014/main" id="{F0571522-7FE8-C2EE-593C-2F90C6D2CD2E}"/>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13" name="Rektangel 12">
            <a:extLst>
              <a:ext uri="{FF2B5EF4-FFF2-40B4-BE49-F238E27FC236}">
                <a16:creationId xmlns:a16="http://schemas.microsoft.com/office/drawing/2014/main" id="{7A1FC5EE-70EF-8A8A-B6A8-07E59DDB728A}"/>
              </a:ext>
            </a:extLst>
          </p:cNvPr>
          <p:cNvSpPr/>
          <p:nvPr/>
        </p:nvSpPr>
        <p:spPr>
          <a:xfrm>
            <a:off x="4749948" y="2445698"/>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6" name="textruta 15">
            <a:extLst>
              <a:ext uri="{FF2B5EF4-FFF2-40B4-BE49-F238E27FC236}">
                <a16:creationId xmlns:a16="http://schemas.microsoft.com/office/drawing/2014/main" id="{9193F9B7-33DB-5828-6714-EC1A322EF7CC}"/>
              </a:ext>
            </a:extLst>
          </p:cNvPr>
          <p:cNvSpPr txBox="1"/>
          <p:nvPr/>
        </p:nvSpPr>
        <p:spPr>
          <a:xfrm>
            <a:off x="4691025" y="2335879"/>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17" name="Rektangel 16">
            <a:extLst>
              <a:ext uri="{FF2B5EF4-FFF2-40B4-BE49-F238E27FC236}">
                <a16:creationId xmlns:a16="http://schemas.microsoft.com/office/drawing/2014/main" id="{504E3899-178D-FD01-B4DF-54989B6EED1E}"/>
              </a:ext>
            </a:extLst>
          </p:cNvPr>
          <p:cNvSpPr/>
          <p:nvPr/>
        </p:nvSpPr>
        <p:spPr>
          <a:xfrm>
            <a:off x="4754661" y="2686081"/>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8" name="textruta 17">
            <a:extLst>
              <a:ext uri="{FF2B5EF4-FFF2-40B4-BE49-F238E27FC236}">
                <a16:creationId xmlns:a16="http://schemas.microsoft.com/office/drawing/2014/main" id="{A00DFBC3-2B59-3C2E-C56E-2C23B2310F27}"/>
              </a:ext>
            </a:extLst>
          </p:cNvPr>
          <p:cNvSpPr txBox="1"/>
          <p:nvPr/>
        </p:nvSpPr>
        <p:spPr>
          <a:xfrm>
            <a:off x="4695738" y="2576262"/>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19" name="Rektangel 18">
            <a:extLst>
              <a:ext uri="{FF2B5EF4-FFF2-40B4-BE49-F238E27FC236}">
                <a16:creationId xmlns:a16="http://schemas.microsoft.com/office/drawing/2014/main" id="{478C2891-E299-68F5-C689-83CC4756DD7B}"/>
              </a:ext>
            </a:extLst>
          </p:cNvPr>
          <p:cNvSpPr/>
          <p:nvPr/>
        </p:nvSpPr>
        <p:spPr>
          <a:xfrm>
            <a:off x="4749947" y="2902897"/>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1" name="textruta 20">
            <a:extLst>
              <a:ext uri="{FF2B5EF4-FFF2-40B4-BE49-F238E27FC236}">
                <a16:creationId xmlns:a16="http://schemas.microsoft.com/office/drawing/2014/main" id="{D4320D21-9B32-F0E9-87E9-6514267CDE51}"/>
              </a:ext>
            </a:extLst>
          </p:cNvPr>
          <p:cNvSpPr txBox="1"/>
          <p:nvPr/>
        </p:nvSpPr>
        <p:spPr>
          <a:xfrm>
            <a:off x="4691024" y="2793078"/>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3" name="Rektangel 22">
            <a:extLst>
              <a:ext uri="{FF2B5EF4-FFF2-40B4-BE49-F238E27FC236}">
                <a16:creationId xmlns:a16="http://schemas.microsoft.com/office/drawing/2014/main" id="{74BDB0F9-0C4B-4B70-E8BF-EEB646A218EF}"/>
              </a:ext>
            </a:extLst>
          </p:cNvPr>
          <p:cNvSpPr/>
          <p:nvPr/>
        </p:nvSpPr>
        <p:spPr>
          <a:xfrm>
            <a:off x="4748250" y="3136134"/>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4" name="textruta 23">
            <a:extLst>
              <a:ext uri="{FF2B5EF4-FFF2-40B4-BE49-F238E27FC236}">
                <a16:creationId xmlns:a16="http://schemas.microsoft.com/office/drawing/2014/main" id="{9EF978AC-F3C9-0E87-6561-8213EF4C7506}"/>
              </a:ext>
            </a:extLst>
          </p:cNvPr>
          <p:cNvSpPr txBox="1"/>
          <p:nvPr/>
        </p:nvSpPr>
        <p:spPr>
          <a:xfrm>
            <a:off x="4689327" y="3026315"/>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5" name="Rektangel 24">
            <a:extLst>
              <a:ext uri="{FF2B5EF4-FFF2-40B4-BE49-F238E27FC236}">
                <a16:creationId xmlns:a16="http://schemas.microsoft.com/office/drawing/2014/main" id="{C85CE006-5EB8-6E82-DC8A-E7639433670A}"/>
              </a:ext>
            </a:extLst>
          </p:cNvPr>
          <p:cNvSpPr/>
          <p:nvPr/>
        </p:nvSpPr>
        <p:spPr>
          <a:xfrm>
            <a:off x="4751425" y="3536184"/>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6" name="textruta 25">
            <a:extLst>
              <a:ext uri="{FF2B5EF4-FFF2-40B4-BE49-F238E27FC236}">
                <a16:creationId xmlns:a16="http://schemas.microsoft.com/office/drawing/2014/main" id="{09BA3295-602D-DDD5-0B26-D7702E82B9E2}"/>
              </a:ext>
            </a:extLst>
          </p:cNvPr>
          <p:cNvSpPr txBox="1"/>
          <p:nvPr/>
        </p:nvSpPr>
        <p:spPr>
          <a:xfrm>
            <a:off x="4692502" y="3426365"/>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8" name="Rektangel 27">
            <a:extLst>
              <a:ext uri="{FF2B5EF4-FFF2-40B4-BE49-F238E27FC236}">
                <a16:creationId xmlns:a16="http://schemas.microsoft.com/office/drawing/2014/main" id="{1A8DC2DB-3C9B-5A73-7E17-4A58C882B5B5}"/>
              </a:ext>
            </a:extLst>
          </p:cNvPr>
          <p:cNvSpPr/>
          <p:nvPr/>
        </p:nvSpPr>
        <p:spPr>
          <a:xfrm>
            <a:off x="4751425" y="3764784"/>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9" name="textruta 28">
            <a:extLst>
              <a:ext uri="{FF2B5EF4-FFF2-40B4-BE49-F238E27FC236}">
                <a16:creationId xmlns:a16="http://schemas.microsoft.com/office/drawing/2014/main" id="{D56E6BDF-3EEA-A53D-5AFB-00804C1C1D21}"/>
              </a:ext>
            </a:extLst>
          </p:cNvPr>
          <p:cNvSpPr txBox="1"/>
          <p:nvPr/>
        </p:nvSpPr>
        <p:spPr>
          <a:xfrm>
            <a:off x="4692502" y="3654965"/>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30" name="Rektangel 29">
            <a:extLst>
              <a:ext uri="{FF2B5EF4-FFF2-40B4-BE49-F238E27FC236}">
                <a16:creationId xmlns:a16="http://schemas.microsoft.com/office/drawing/2014/main" id="{7B224600-E761-57FB-D3C1-8C3B6496FBB3}"/>
              </a:ext>
            </a:extLst>
          </p:cNvPr>
          <p:cNvSpPr/>
          <p:nvPr/>
        </p:nvSpPr>
        <p:spPr>
          <a:xfrm>
            <a:off x="4754600" y="3990209"/>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1" name="textruta 30">
            <a:extLst>
              <a:ext uri="{FF2B5EF4-FFF2-40B4-BE49-F238E27FC236}">
                <a16:creationId xmlns:a16="http://schemas.microsoft.com/office/drawing/2014/main" id="{FACE1075-1AA0-6EDB-1DC1-B87EA124159A}"/>
              </a:ext>
            </a:extLst>
          </p:cNvPr>
          <p:cNvSpPr txBox="1"/>
          <p:nvPr/>
        </p:nvSpPr>
        <p:spPr>
          <a:xfrm>
            <a:off x="4695677" y="3880390"/>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32" name="Rektangel 31">
            <a:extLst>
              <a:ext uri="{FF2B5EF4-FFF2-40B4-BE49-F238E27FC236}">
                <a16:creationId xmlns:a16="http://schemas.microsoft.com/office/drawing/2014/main" id="{BFE7D038-5C0B-1AB9-497E-FFCEF4B3406F}"/>
              </a:ext>
            </a:extLst>
          </p:cNvPr>
          <p:cNvSpPr/>
          <p:nvPr/>
        </p:nvSpPr>
        <p:spPr>
          <a:xfrm>
            <a:off x="4751425" y="4387084"/>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3" name="textruta 32">
            <a:extLst>
              <a:ext uri="{FF2B5EF4-FFF2-40B4-BE49-F238E27FC236}">
                <a16:creationId xmlns:a16="http://schemas.microsoft.com/office/drawing/2014/main" id="{7F031074-E6CD-EA22-55D9-2D1ABF14FB66}"/>
              </a:ext>
            </a:extLst>
          </p:cNvPr>
          <p:cNvSpPr txBox="1"/>
          <p:nvPr/>
        </p:nvSpPr>
        <p:spPr>
          <a:xfrm>
            <a:off x="4692502" y="4277265"/>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39" name="Rektangel 38">
            <a:extLst>
              <a:ext uri="{FF2B5EF4-FFF2-40B4-BE49-F238E27FC236}">
                <a16:creationId xmlns:a16="http://schemas.microsoft.com/office/drawing/2014/main" id="{6A14A1A9-52F9-0D43-8288-A92CC5494AD3}"/>
              </a:ext>
            </a:extLst>
          </p:cNvPr>
          <p:cNvSpPr/>
          <p:nvPr/>
        </p:nvSpPr>
        <p:spPr>
          <a:xfrm>
            <a:off x="4751425" y="4777609"/>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0" name="textruta 39">
            <a:extLst>
              <a:ext uri="{FF2B5EF4-FFF2-40B4-BE49-F238E27FC236}">
                <a16:creationId xmlns:a16="http://schemas.microsoft.com/office/drawing/2014/main" id="{56F14FB7-2C63-8210-B283-CC062B0956BC}"/>
              </a:ext>
            </a:extLst>
          </p:cNvPr>
          <p:cNvSpPr txBox="1"/>
          <p:nvPr/>
        </p:nvSpPr>
        <p:spPr>
          <a:xfrm>
            <a:off x="4692502" y="4667790"/>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41" name="Rektangel 40">
            <a:extLst>
              <a:ext uri="{FF2B5EF4-FFF2-40B4-BE49-F238E27FC236}">
                <a16:creationId xmlns:a16="http://schemas.microsoft.com/office/drawing/2014/main" id="{C2AED7BD-220F-AB53-DD82-EAFAFA442B4C}"/>
              </a:ext>
            </a:extLst>
          </p:cNvPr>
          <p:cNvSpPr/>
          <p:nvPr/>
        </p:nvSpPr>
        <p:spPr>
          <a:xfrm>
            <a:off x="4751425" y="5012559"/>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2" name="textruta 41">
            <a:extLst>
              <a:ext uri="{FF2B5EF4-FFF2-40B4-BE49-F238E27FC236}">
                <a16:creationId xmlns:a16="http://schemas.microsoft.com/office/drawing/2014/main" id="{1B8906E8-B82B-6093-8174-24CA0650EB4C}"/>
              </a:ext>
            </a:extLst>
          </p:cNvPr>
          <p:cNvSpPr txBox="1"/>
          <p:nvPr/>
        </p:nvSpPr>
        <p:spPr>
          <a:xfrm>
            <a:off x="4692502" y="4902740"/>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43" name="Rektangel 42">
            <a:extLst>
              <a:ext uri="{FF2B5EF4-FFF2-40B4-BE49-F238E27FC236}">
                <a16:creationId xmlns:a16="http://schemas.microsoft.com/office/drawing/2014/main" id="{C4AF29BF-255C-7CA9-BAA9-824B29771C4A}"/>
              </a:ext>
            </a:extLst>
          </p:cNvPr>
          <p:cNvSpPr/>
          <p:nvPr/>
        </p:nvSpPr>
        <p:spPr>
          <a:xfrm>
            <a:off x="4751425" y="5413164"/>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4" name="textruta 43">
            <a:extLst>
              <a:ext uri="{FF2B5EF4-FFF2-40B4-BE49-F238E27FC236}">
                <a16:creationId xmlns:a16="http://schemas.microsoft.com/office/drawing/2014/main" id="{71F2DA1D-5BC5-1495-3E75-130688B1BC32}"/>
              </a:ext>
            </a:extLst>
          </p:cNvPr>
          <p:cNvSpPr txBox="1"/>
          <p:nvPr/>
        </p:nvSpPr>
        <p:spPr>
          <a:xfrm>
            <a:off x="4692502" y="5303345"/>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79" name="Rundad rektangulär pratbubbla 78">
            <a:extLst>
              <a:ext uri="{FF2B5EF4-FFF2-40B4-BE49-F238E27FC236}">
                <a16:creationId xmlns:a16="http://schemas.microsoft.com/office/drawing/2014/main" id="{65039BC6-11BB-0ACA-FB0B-A93B8AC93A60}"/>
              </a:ext>
            </a:extLst>
          </p:cNvPr>
          <p:cNvSpPr/>
          <p:nvPr/>
        </p:nvSpPr>
        <p:spPr>
          <a:xfrm>
            <a:off x="6715838" y="2349166"/>
            <a:ext cx="2541929" cy="1110017"/>
          </a:xfrm>
          <a:prstGeom prst="wedgeRoundRectCallout">
            <a:avLst>
              <a:gd name="adj1" fmla="val -20765"/>
              <a:gd name="adj2" fmla="val 6831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Läs mer om kontaktpersonens roll. </a:t>
            </a:r>
            <a:endParaRPr lang="sv-SE" sz="1100" dirty="0">
              <a:solidFill>
                <a:schemeClr val="bg1"/>
              </a:solidFill>
              <a:latin typeface="Segoe UI" panose="020B0502040204020203" pitchFamily="34" charset="0"/>
              <a:cs typeface="Segoe UI" panose="020B0502040204020203" pitchFamily="34" charset="0"/>
            </a:endParaRPr>
          </a:p>
        </p:txBody>
      </p:sp>
      <p:sp>
        <p:nvSpPr>
          <p:cNvPr id="80" name="Multiplikation 79">
            <a:extLst>
              <a:ext uri="{FF2B5EF4-FFF2-40B4-BE49-F238E27FC236}">
                <a16:creationId xmlns:a16="http://schemas.microsoft.com/office/drawing/2014/main" id="{0C554D0D-0205-F2E6-C4CC-CE04AE545FA8}"/>
              </a:ext>
            </a:extLst>
          </p:cNvPr>
          <p:cNvSpPr/>
          <p:nvPr/>
        </p:nvSpPr>
        <p:spPr>
          <a:xfrm>
            <a:off x="8933053" y="3115459"/>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1" name="Femhörning 80">
            <a:hlinkClick r:id="rId9" action="ppaction://hlinksldjump"/>
            <a:extLst>
              <a:ext uri="{FF2B5EF4-FFF2-40B4-BE49-F238E27FC236}">
                <a16:creationId xmlns:a16="http://schemas.microsoft.com/office/drawing/2014/main" id="{A052A7FE-C0F3-801B-D3B5-22C64AD6864A}"/>
              </a:ext>
            </a:extLst>
          </p:cNvPr>
          <p:cNvSpPr/>
          <p:nvPr/>
        </p:nvSpPr>
        <p:spPr>
          <a:xfrm>
            <a:off x="6863147" y="2868588"/>
            <a:ext cx="1032633" cy="37577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pic>
        <p:nvPicPr>
          <p:cNvPr id="11" name="Bildobjekt 10">
            <a:extLst>
              <a:ext uri="{FF2B5EF4-FFF2-40B4-BE49-F238E27FC236}">
                <a16:creationId xmlns:a16="http://schemas.microsoft.com/office/drawing/2014/main" id="{44F37F37-BCCA-4F0C-31DC-3BCF5D8ECA9F}"/>
              </a:ext>
            </a:extLst>
          </p:cNvPr>
          <p:cNvPicPr>
            <a:picLocks noChangeAspect="1"/>
          </p:cNvPicPr>
          <p:nvPr/>
        </p:nvPicPr>
        <p:blipFill>
          <a:blip r:embed="rId10"/>
          <a:stretch>
            <a:fillRect/>
          </a:stretch>
        </p:blipFill>
        <p:spPr>
          <a:xfrm rot="626968">
            <a:off x="1285113" y="4147720"/>
            <a:ext cx="596900" cy="520700"/>
          </a:xfrm>
          <a:prstGeom prst="rect">
            <a:avLst/>
          </a:prstGeom>
        </p:spPr>
      </p:pic>
      <p:pic>
        <p:nvPicPr>
          <p:cNvPr id="27" name="Bildobjekt 26">
            <a:extLst>
              <a:ext uri="{FF2B5EF4-FFF2-40B4-BE49-F238E27FC236}">
                <a16:creationId xmlns:a16="http://schemas.microsoft.com/office/drawing/2014/main" id="{68F20881-DE87-DE38-0DC8-B0A77CAA96DB}"/>
              </a:ext>
            </a:extLst>
          </p:cNvPr>
          <p:cNvPicPr>
            <a:picLocks noChangeAspect="1"/>
          </p:cNvPicPr>
          <p:nvPr/>
        </p:nvPicPr>
        <p:blipFill>
          <a:blip r:embed="rId11"/>
          <a:stretch>
            <a:fillRect/>
          </a:stretch>
        </p:blipFill>
        <p:spPr>
          <a:xfrm>
            <a:off x="1779846" y="4595870"/>
            <a:ext cx="850900" cy="889000"/>
          </a:xfrm>
          <a:prstGeom prst="rect">
            <a:avLst/>
          </a:prstGeom>
        </p:spPr>
      </p:pic>
    </p:spTree>
    <p:extLst>
      <p:ext uri="{BB962C8B-B14F-4D97-AF65-F5344CB8AC3E}">
        <p14:creationId xmlns:p14="http://schemas.microsoft.com/office/powerpoint/2010/main" val="11610525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2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4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1"/>
                    </p:tgtEl>
                  </p:cond>
                </p:stCondLst>
                <p:endSync evt="end" delay="0">
                  <p:rtn val="all"/>
                </p:endSync>
                <p:childTnLst>
                  <p:par>
                    <p:cTn id="18" fill="hold">
                      <p:stCondLst>
                        <p:cond delay="0"/>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dissolve">
                                      <p:cBhvr>
                                        <p:cTn id="22" dur="500"/>
                                        <p:tgtEl>
                                          <p:spTgt spid="7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dissolve">
                                      <p:cBhvr>
                                        <p:cTn id="25" dur="500"/>
                                        <p:tgtEl>
                                          <p:spTgt spid="75"/>
                                        </p:tgtEl>
                                      </p:cBhvr>
                                    </p:animEffect>
                                  </p:childTnLst>
                                </p:cTn>
                              </p:par>
                            </p:childTnLst>
                          </p:cTn>
                        </p:par>
                      </p:childTnLst>
                    </p:cTn>
                  </p:par>
                </p:childTnLst>
              </p:cTn>
              <p:nextCondLst>
                <p:cond evt="onClick" delay="0">
                  <p:tgtEl>
                    <p:spTgt spid="71"/>
                  </p:tgtEl>
                </p:cond>
              </p:nextCondLst>
            </p:seq>
            <p:seq concurrent="1" nextAc="seek">
              <p:cTn id="26" restart="whenNotActive" fill="hold" evtFilter="cancelBubble" nodeType="interactiveSeq">
                <p:stCondLst>
                  <p:cond evt="onClick" delay="0">
                    <p:tgtEl>
                      <p:spTgt spid="75"/>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74"/>
                                        </p:tgtEl>
                                      </p:cBhvr>
                                    </p:animEffect>
                                    <p:set>
                                      <p:cBhvr>
                                        <p:cTn id="31" dur="1" fill="hold">
                                          <p:stCondLst>
                                            <p:cond delay="499"/>
                                          </p:stCondLst>
                                        </p:cTn>
                                        <p:tgtEl>
                                          <p:spTgt spid="74"/>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75"/>
                                        </p:tgtEl>
                                      </p:cBhvr>
                                    </p:animEffect>
                                    <p:set>
                                      <p:cBhvr>
                                        <p:cTn id="34"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5" restart="whenNotActive" fill="hold" evtFilter="cancelBubble" nodeType="interactiveSeq">
                <p:stCondLst>
                  <p:cond evt="onClick" delay="0">
                    <p:tgtEl>
                      <p:spTgt spid="76"/>
                    </p:tgtEl>
                  </p:cond>
                </p:stCondLst>
                <p:endSync evt="end" delay="0">
                  <p:rtn val="all"/>
                </p:endSync>
                <p:childTnLst>
                  <p:par>
                    <p:cTn id="36" fill="hold">
                      <p:stCondLst>
                        <p:cond delay="0"/>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dissolve">
                                      <p:cBhvr>
                                        <p:cTn id="40" dur="500"/>
                                        <p:tgtEl>
                                          <p:spTgt spid="8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dissolve">
                                      <p:cBhvr>
                                        <p:cTn id="43" dur="500"/>
                                        <p:tgtEl>
                                          <p:spTgt spid="7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dissolve">
                                      <p:cBhvr>
                                        <p:cTn id="46" dur="500"/>
                                        <p:tgtEl>
                                          <p:spTgt spid="80"/>
                                        </p:tgtEl>
                                      </p:cBhvr>
                                    </p:animEffect>
                                  </p:childTnLst>
                                </p:cTn>
                              </p:par>
                            </p:childTnLst>
                          </p:cTn>
                        </p:par>
                      </p:childTnLst>
                    </p:cTn>
                  </p:par>
                </p:childTnLst>
              </p:cTn>
              <p:nextCondLst>
                <p:cond evt="onClick" delay="0">
                  <p:tgtEl>
                    <p:spTgt spid="76"/>
                  </p:tgtEl>
                </p:cond>
              </p:nextCondLst>
            </p:seq>
            <p:seq concurrent="1" nextAc="seek">
              <p:cTn id="47" restart="whenNotActive" fill="hold" evtFilter="cancelBubble" nodeType="interactiveSeq">
                <p:stCondLst>
                  <p:cond evt="onClick" delay="0">
                    <p:tgtEl>
                      <p:spTgt spid="80"/>
                    </p:tgtEl>
                  </p:cond>
                </p:stCondLst>
                <p:endSync evt="end" delay="0">
                  <p:rtn val="all"/>
                </p:endSync>
                <p:childTnLst>
                  <p:par>
                    <p:cTn id="48" fill="hold">
                      <p:stCondLst>
                        <p:cond delay="0"/>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1"/>
                                        </p:tgtEl>
                                      </p:cBhvr>
                                    </p:animEffect>
                                    <p:set>
                                      <p:cBhvr>
                                        <p:cTn id="52" dur="1" fill="hold">
                                          <p:stCondLst>
                                            <p:cond delay="499"/>
                                          </p:stCondLst>
                                        </p:cTn>
                                        <p:tgtEl>
                                          <p:spTgt spid="81"/>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79"/>
                                        </p:tgtEl>
                                      </p:cBhvr>
                                    </p:animEffect>
                                    <p:set>
                                      <p:cBhvr>
                                        <p:cTn id="55" dur="1" fill="hold">
                                          <p:stCondLst>
                                            <p:cond delay="499"/>
                                          </p:stCondLst>
                                        </p:cTn>
                                        <p:tgtEl>
                                          <p:spTgt spid="79"/>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80"/>
                                        </p:tgtEl>
                                      </p:cBhvr>
                                    </p:animEffect>
                                    <p:set>
                                      <p:cBhvr>
                                        <p:cTn id="58"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9" restart="whenNotActive" fill="hold" evtFilter="cancelBubble" nodeType="interactiveSeq">
                <p:stCondLst>
                  <p:cond evt="onClick" delay="0">
                    <p:tgtEl>
                      <p:spTgt spid="82"/>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dissolve">
                                      <p:cBhvr>
                                        <p:cTn id="64" dur="500"/>
                                        <p:tgtEl>
                                          <p:spTgt spid="86"/>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dissolve">
                                      <p:cBhvr>
                                        <p:cTn id="67" dur="500"/>
                                        <p:tgtEl>
                                          <p:spTgt spid="85"/>
                                        </p:tgtEl>
                                      </p:cBhvr>
                                    </p:animEffect>
                                  </p:childTnLst>
                                </p:cTn>
                              </p:par>
                            </p:childTnLst>
                          </p:cTn>
                        </p:par>
                      </p:childTnLst>
                    </p:cTn>
                  </p:par>
                </p:childTnLst>
              </p:cTn>
              <p:nextCondLst>
                <p:cond evt="onClick" delay="0">
                  <p:tgtEl>
                    <p:spTgt spid="82"/>
                  </p:tgtEl>
                </p:cond>
              </p:nextCondLst>
            </p:seq>
            <p:seq concurrent="1" nextAc="seek">
              <p:cTn id="68" restart="whenNotActive" fill="hold" evtFilter="cancelBubble" nodeType="interactiveSeq">
                <p:stCondLst>
                  <p:cond evt="onClick" delay="0">
                    <p:tgtEl>
                      <p:spTgt spid="86"/>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1" nodeType="clickEffect">
                                  <p:stCondLst>
                                    <p:cond delay="0"/>
                                  </p:stCondLst>
                                  <p:childTnLst>
                                    <p:animEffect transition="out" filter="dissolve">
                                      <p:cBhvr>
                                        <p:cTn id="72" dur="500"/>
                                        <p:tgtEl>
                                          <p:spTgt spid="85"/>
                                        </p:tgtEl>
                                      </p:cBhvr>
                                    </p:animEffect>
                                    <p:set>
                                      <p:cBhvr>
                                        <p:cTn id="73" dur="1" fill="hold">
                                          <p:stCondLst>
                                            <p:cond delay="499"/>
                                          </p:stCondLst>
                                        </p:cTn>
                                        <p:tgtEl>
                                          <p:spTgt spid="85"/>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86"/>
                                        </p:tgtEl>
                                      </p:cBhvr>
                                    </p:animEffect>
                                    <p:set>
                                      <p:cBhvr>
                                        <p:cTn id="76"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77" restart="whenNotActive" fill="hold" evtFilter="cancelBubble" nodeType="interactiveSeq">
                <p:stCondLst>
                  <p:cond evt="onClick" delay="0">
                    <p:tgtEl>
                      <p:spTgt spid="91"/>
                    </p:tgtEl>
                  </p:cond>
                </p:stCondLst>
                <p:endSync evt="end" delay="0">
                  <p:rtn val="all"/>
                </p:endSync>
                <p:childTnLst>
                  <p:par>
                    <p:cTn id="78" fill="hold">
                      <p:stCondLst>
                        <p:cond delay="0"/>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92"/>
                                        </p:tgtEl>
                                        <p:attrNameLst>
                                          <p:attrName>style.visibility</p:attrName>
                                        </p:attrNameLst>
                                      </p:cBhvr>
                                      <p:to>
                                        <p:strVal val="visible"/>
                                      </p:to>
                                    </p:set>
                                    <p:animEffect transition="in" filter="dissolve">
                                      <p:cBhvr>
                                        <p:cTn id="82" dur="500"/>
                                        <p:tgtEl>
                                          <p:spTgt spid="92"/>
                                        </p:tgtEl>
                                      </p:cBhvr>
                                    </p:animEffect>
                                  </p:childTnLst>
                                </p:cTn>
                              </p:par>
                            </p:childTnLst>
                          </p:cTn>
                        </p:par>
                      </p:childTnLst>
                    </p:cTn>
                  </p:par>
                </p:childTnLst>
              </p:cTn>
              <p:nextCondLst>
                <p:cond evt="onClick" delay="0">
                  <p:tgtEl>
                    <p:spTgt spid="91"/>
                  </p:tgtEl>
                </p:cond>
              </p:nextCondLst>
            </p:seq>
            <p:seq concurrent="1" nextAc="seek">
              <p:cTn id="83" restart="whenNotActive" fill="hold" evtFilter="cancelBubble" nodeType="interactiveSeq">
                <p:stCondLst>
                  <p:cond evt="onClick" delay="0">
                    <p:tgtEl>
                      <p:spTgt spid="122"/>
                    </p:tgtEl>
                  </p:cond>
                </p:stCondLst>
                <p:endSync evt="end" delay="0">
                  <p:rtn val="all"/>
                </p:endSync>
                <p:childTnLst>
                  <p:par>
                    <p:cTn id="84" fill="hold">
                      <p:stCondLst>
                        <p:cond delay="0"/>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27"/>
                                        </p:tgtEl>
                                        <p:attrNameLst>
                                          <p:attrName>style.visibility</p:attrName>
                                        </p:attrNameLst>
                                      </p:cBhvr>
                                      <p:to>
                                        <p:strVal val="visible"/>
                                      </p:to>
                                    </p:set>
                                    <p:animEffect transition="in" filter="dissolve">
                                      <p:cBhvr>
                                        <p:cTn id="88" dur="500"/>
                                        <p:tgtEl>
                                          <p:spTgt spid="127"/>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dissolve">
                                      <p:cBhvr>
                                        <p:cTn id="91" dur="500"/>
                                        <p:tgtEl>
                                          <p:spTgt spid="125"/>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26"/>
                                        </p:tgtEl>
                                        <p:attrNameLst>
                                          <p:attrName>style.visibility</p:attrName>
                                        </p:attrNameLst>
                                      </p:cBhvr>
                                      <p:to>
                                        <p:strVal val="visible"/>
                                      </p:to>
                                    </p:set>
                                    <p:animEffect transition="in" filter="dissolve">
                                      <p:cBhvr>
                                        <p:cTn id="94" dur="500"/>
                                        <p:tgtEl>
                                          <p:spTgt spid="126"/>
                                        </p:tgtEl>
                                      </p:cBhvr>
                                    </p:animEffect>
                                  </p:childTnLst>
                                </p:cTn>
                              </p:par>
                            </p:childTnLst>
                          </p:cTn>
                        </p:par>
                      </p:childTnLst>
                    </p:cTn>
                  </p:par>
                </p:childTnLst>
              </p:cTn>
              <p:nextCondLst>
                <p:cond evt="onClick" delay="0">
                  <p:tgtEl>
                    <p:spTgt spid="122"/>
                  </p:tgtEl>
                </p:cond>
              </p:nextCondLst>
            </p:seq>
            <p:seq concurrent="1" nextAc="seek">
              <p:cTn id="95" restart="whenNotActive" fill="hold" evtFilter="cancelBubble" nodeType="interactiveSeq">
                <p:stCondLst>
                  <p:cond evt="onClick" delay="0">
                    <p:tgtEl>
                      <p:spTgt spid="126"/>
                    </p:tgtEl>
                  </p:cond>
                </p:stCondLst>
                <p:endSync evt="end" delay="0">
                  <p:rtn val="all"/>
                </p:endSync>
                <p:childTnLst>
                  <p:par>
                    <p:cTn id="96" fill="hold">
                      <p:stCondLst>
                        <p:cond delay="0"/>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127"/>
                                        </p:tgtEl>
                                      </p:cBhvr>
                                    </p:animEffect>
                                    <p:set>
                                      <p:cBhvr>
                                        <p:cTn id="100" dur="1" fill="hold">
                                          <p:stCondLst>
                                            <p:cond delay="499"/>
                                          </p:stCondLst>
                                        </p:cTn>
                                        <p:tgtEl>
                                          <p:spTgt spid="127"/>
                                        </p:tgtEl>
                                        <p:attrNameLst>
                                          <p:attrName>style.visibility</p:attrName>
                                        </p:attrNameLst>
                                      </p:cBhvr>
                                      <p:to>
                                        <p:strVal val="hidden"/>
                                      </p:to>
                                    </p:set>
                                  </p:childTnLst>
                                </p:cTn>
                              </p:par>
                              <p:par>
                                <p:cTn id="101" presetID="9" presetClass="exit" presetSubtype="0" fill="hold" grpId="1" nodeType="withEffect">
                                  <p:stCondLst>
                                    <p:cond delay="0"/>
                                  </p:stCondLst>
                                  <p:childTnLst>
                                    <p:animEffect transition="out" filter="dissolve">
                                      <p:cBhvr>
                                        <p:cTn id="102" dur="500"/>
                                        <p:tgtEl>
                                          <p:spTgt spid="125"/>
                                        </p:tgtEl>
                                      </p:cBhvr>
                                    </p:animEffect>
                                    <p:set>
                                      <p:cBhvr>
                                        <p:cTn id="103" dur="1" fill="hold">
                                          <p:stCondLst>
                                            <p:cond delay="499"/>
                                          </p:stCondLst>
                                        </p:cTn>
                                        <p:tgtEl>
                                          <p:spTgt spid="125"/>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26"/>
                                        </p:tgtEl>
                                      </p:cBhvr>
                                    </p:animEffect>
                                    <p:set>
                                      <p:cBhvr>
                                        <p:cTn id="106"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07" restart="whenNotActive" fill="hold" evtFilter="cancelBubble" nodeType="interactiveSeq">
                <p:stCondLst>
                  <p:cond evt="onClick" delay="0">
                    <p:tgtEl>
                      <p:spTgt spid="13"/>
                    </p:tgtEl>
                  </p:cond>
                </p:stCondLst>
                <p:endSync evt="end" delay="0">
                  <p:rtn val="all"/>
                </p:endSync>
                <p:childTnLst>
                  <p:par>
                    <p:cTn id="108" fill="hold">
                      <p:stCondLst>
                        <p:cond delay="0"/>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dissolve">
                                      <p:cBhvr>
                                        <p:cTn id="112" dur="500"/>
                                        <p:tgtEl>
                                          <p:spTgt spid="16"/>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7"/>
                    </p:tgtEl>
                  </p:cond>
                </p:stCondLst>
                <p:endSync evt="end" delay="0">
                  <p:rtn val="all"/>
                </p:endSync>
                <p:childTnLst>
                  <p:par>
                    <p:cTn id="114" fill="hold">
                      <p:stCondLst>
                        <p:cond delay="0"/>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dissolve">
                                      <p:cBhvr>
                                        <p:cTn id="118" dur="500"/>
                                        <p:tgtEl>
                                          <p:spTgt spid="18"/>
                                        </p:tgtEl>
                                      </p:cBhvr>
                                    </p:animEffect>
                                  </p:childTnLst>
                                </p:cTn>
                              </p:par>
                            </p:childTnLst>
                          </p:cTn>
                        </p:par>
                      </p:childTnLst>
                    </p:cTn>
                  </p:par>
                </p:childTnLst>
              </p:cTn>
              <p:nextCondLst>
                <p:cond evt="onClick" delay="0">
                  <p:tgtEl>
                    <p:spTgt spid="17"/>
                  </p:tgtEl>
                </p:cond>
              </p:nextCondLst>
            </p:seq>
            <p:seq concurrent="1" nextAc="seek">
              <p:cTn id="119" restart="whenNotActive" fill="hold" evtFilter="cancelBubble" nodeType="interactiveSeq">
                <p:stCondLst>
                  <p:cond evt="onClick" delay="0">
                    <p:tgtEl>
                      <p:spTgt spid="19"/>
                    </p:tgtEl>
                  </p:cond>
                </p:stCondLst>
                <p:endSync evt="end" delay="0">
                  <p:rtn val="all"/>
                </p:endSync>
                <p:childTnLst>
                  <p:par>
                    <p:cTn id="120" fill="hold">
                      <p:stCondLst>
                        <p:cond delay="0"/>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dissolve">
                                      <p:cBhvr>
                                        <p:cTn id="124" dur="500"/>
                                        <p:tgtEl>
                                          <p:spTgt spid="21"/>
                                        </p:tgtEl>
                                      </p:cBhvr>
                                    </p:animEffect>
                                  </p:childTnLst>
                                </p:cTn>
                              </p:par>
                            </p:childTnLst>
                          </p:cTn>
                        </p:par>
                      </p:childTnLst>
                    </p:cTn>
                  </p:par>
                </p:childTnLst>
              </p:cTn>
              <p:nextCondLst>
                <p:cond evt="onClick" delay="0">
                  <p:tgtEl>
                    <p:spTgt spid="19"/>
                  </p:tgtEl>
                </p:cond>
              </p:nextCondLst>
            </p:seq>
            <p:seq concurrent="1" nextAc="seek">
              <p:cTn id="125" restart="whenNotActive" fill="hold" evtFilter="cancelBubble" nodeType="interactiveSeq">
                <p:stCondLst>
                  <p:cond evt="onClick" delay="0">
                    <p:tgtEl>
                      <p:spTgt spid="23"/>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dissolve">
                                      <p:cBhvr>
                                        <p:cTn id="130" dur="500"/>
                                        <p:tgtEl>
                                          <p:spTgt spid="24"/>
                                        </p:tgtEl>
                                      </p:cBhvr>
                                    </p:animEffect>
                                  </p:childTnLst>
                                </p:cTn>
                              </p:par>
                            </p:childTnLst>
                          </p:cTn>
                        </p:par>
                      </p:childTnLst>
                    </p:cTn>
                  </p:par>
                </p:childTnLst>
              </p:cTn>
              <p:nextCondLst>
                <p:cond evt="onClick" delay="0">
                  <p:tgtEl>
                    <p:spTgt spid="23"/>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9" presetClass="entr" presetSubtype="0" fill="hold" grpId="0" nodeType="click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dissolve">
                                      <p:cBhvr>
                                        <p:cTn id="136" dur="500"/>
                                        <p:tgtEl>
                                          <p:spTgt spid="26"/>
                                        </p:tgtEl>
                                      </p:cBhvr>
                                    </p:animEffect>
                                  </p:childTnLst>
                                </p:cTn>
                              </p:par>
                            </p:childTnLst>
                          </p:cTn>
                        </p:par>
                      </p:childTnLst>
                    </p:cTn>
                  </p:par>
                </p:childTnLst>
              </p:cTn>
              <p:nextCondLst>
                <p:cond evt="onClick" delay="0">
                  <p:tgtEl>
                    <p:spTgt spid="25"/>
                  </p:tgtEl>
                </p:cond>
              </p:nextCondLst>
            </p:seq>
            <p:seq concurrent="1" nextAc="seek">
              <p:cTn id="137" restart="whenNotActive" fill="hold" evtFilter="cancelBubble" nodeType="interactiveSeq">
                <p:stCondLst>
                  <p:cond evt="onClick" delay="0">
                    <p:tgtEl>
                      <p:spTgt spid="28"/>
                    </p:tgtEl>
                  </p:cond>
                </p:stCondLst>
                <p:endSync evt="end" delay="0">
                  <p:rtn val="all"/>
                </p:endSync>
                <p:childTnLst>
                  <p:par>
                    <p:cTn id="138" fill="hold">
                      <p:stCondLst>
                        <p:cond delay="0"/>
                      </p:stCondLst>
                      <p:childTnLst>
                        <p:par>
                          <p:cTn id="139" fill="hold">
                            <p:stCondLst>
                              <p:cond delay="0"/>
                            </p:stCondLst>
                            <p:childTnLst>
                              <p:par>
                                <p:cTn id="140" presetID="9" presetClass="entr" presetSubtype="0" fill="hold" grpId="0" nodeType="click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dissolve">
                                      <p:cBhvr>
                                        <p:cTn id="142" dur="500"/>
                                        <p:tgtEl>
                                          <p:spTgt spid="29"/>
                                        </p:tgtEl>
                                      </p:cBhvr>
                                    </p:animEffect>
                                  </p:childTnLst>
                                </p:cTn>
                              </p:par>
                            </p:childTnLst>
                          </p:cTn>
                        </p:par>
                      </p:childTnLst>
                    </p:cTn>
                  </p:par>
                </p:childTnLst>
              </p:cTn>
              <p:nextCondLst>
                <p:cond evt="onClick" delay="0">
                  <p:tgtEl>
                    <p:spTgt spid="28"/>
                  </p:tgtEl>
                </p:cond>
              </p:nextCondLst>
            </p:seq>
            <p:seq concurrent="1" nextAc="seek">
              <p:cTn id="143" restart="whenNotActive" fill="hold" evtFilter="cancelBubble" nodeType="interactiveSeq">
                <p:stCondLst>
                  <p:cond evt="onClick" delay="0">
                    <p:tgtEl>
                      <p:spTgt spid="30"/>
                    </p:tgtEl>
                  </p:cond>
                </p:stCondLst>
                <p:endSync evt="end" delay="0">
                  <p:rtn val="all"/>
                </p:endSync>
                <p:childTnLst>
                  <p:par>
                    <p:cTn id="144" fill="hold">
                      <p:stCondLst>
                        <p:cond delay="0"/>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dissolve">
                                      <p:cBhvr>
                                        <p:cTn id="148" dur="500"/>
                                        <p:tgtEl>
                                          <p:spTgt spid="31"/>
                                        </p:tgtEl>
                                      </p:cBhvr>
                                    </p:animEffect>
                                  </p:childTnLst>
                                </p:cTn>
                              </p:par>
                            </p:childTnLst>
                          </p:cTn>
                        </p:par>
                      </p:childTnLst>
                    </p:cTn>
                  </p:par>
                </p:childTnLst>
              </p:cTn>
              <p:nextCondLst>
                <p:cond evt="onClick" delay="0">
                  <p:tgtEl>
                    <p:spTgt spid="30"/>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dissolve">
                                      <p:cBhvr>
                                        <p:cTn id="154" dur="500"/>
                                        <p:tgtEl>
                                          <p:spTgt spid="33"/>
                                        </p:tgtEl>
                                      </p:cBhvr>
                                    </p:animEffect>
                                  </p:childTnLst>
                                </p:cTn>
                              </p:par>
                            </p:childTnLst>
                          </p:cTn>
                        </p:par>
                      </p:childTnLst>
                    </p:cTn>
                  </p:par>
                </p:childTnLst>
              </p:cTn>
              <p:nextCondLst>
                <p:cond evt="onClick" delay="0">
                  <p:tgtEl>
                    <p:spTgt spid="32"/>
                  </p:tgtEl>
                </p:cond>
              </p:nextCondLst>
            </p:seq>
            <p:seq concurrent="1" nextAc="seek">
              <p:cTn id="155" restart="whenNotActive" fill="hold" evtFilter="cancelBubble" nodeType="interactiveSeq">
                <p:stCondLst>
                  <p:cond evt="onClick" delay="0">
                    <p:tgtEl>
                      <p:spTgt spid="39"/>
                    </p:tgtEl>
                  </p:cond>
                </p:stCondLst>
                <p:endSync evt="end" delay="0">
                  <p:rtn val="all"/>
                </p:endSync>
                <p:childTnLst>
                  <p:par>
                    <p:cTn id="156" fill="hold">
                      <p:stCondLst>
                        <p:cond delay="0"/>
                      </p:stCondLst>
                      <p:childTnLst>
                        <p:par>
                          <p:cTn id="157" fill="hold">
                            <p:stCondLst>
                              <p:cond delay="0"/>
                            </p:stCondLst>
                            <p:childTnLst>
                              <p:par>
                                <p:cTn id="158" presetID="9" presetClass="entr" presetSubtype="0" fill="hold" grpId="0" nodeType="clickEffect">
                                  <p:stCondLst>
                                    <p:cond delay="0"/>
                                  </p:stCondLst>
                                  <p:childTnLst>
                                    <p:set>
                                      <p:cBhvr>
                                        <p:cTn id="159" dur="1" fill="hold">
                                          <p:stCondLst>
                                            <p:cond delay="0"/>
                                          </p:stCondLst>
                                        </p:cTn>
                                        <p:tgtEl>
                                          <p:spTgt spid="40"/>
                                        </p:tgtEl>
                                        <p:attrNameLst>
                                          <p:attrName>style.visibility</p:attrName>
                                        </p:attrNameLst>
                                      </p:cBhvr>
                                      <p:to>
                                        <p:strVal val="visible"/>
                                      </p:to>
                                    </p:set>
                                    <p:animEffect transition="in" filter="dissolve">
                                      <p:cBhvr>
                                        <p:cTn id="160" dur="500"/>
                                        <p:tgtEl>
                                          <p:spTgt spid="40"/>
                                        </p:tgtEl>
                                      </p:cBhvr>
                                    </p:animEffect>
                                  </p:childTnLst>
                                </p:cTn>
                              </p:par>
                            </p:childTnLst>
                          </p:cTn>
                        </p:par>
                      </p:childTnLst>
                    </p:cTn>
                  </p:par>
                </p:childTnLst>
              </p:cTn>
              <p:nextCondLst>
                <p:cond evt="onClick" delay="0">
                  <p:tgtEl>
                    <p:spTgt spid="39"/>
                  </p:tgtEl>
                </p:cond>
              </p:nextCondLst>
            </p:seq>
            <p:seq concurrent="1" nextAc="seek">
              <p:cTn id="161" restart="whenNotActive" fill="hold" evtFilter="cancelBubble" nodeType="interactiveSeq">
                <p:stCondLst>
                  <p:cond evt="onClick" delay="0">
                    <p:tgtEl>
                      <p:spTgt spid="41"/>
                    </p:tgtEl>
                  </p:cond>
                </p:stCondLst>
                <p:endSync evt="end" delay="0">
                  <p:rtn val="all"/>
                </p:endSync>
                <p:childTnLst>
                  <p:par>
                    <p:cTn id="162" fill="hold">
                      <p:stCondLst>
                        <p:cond delay="0"/>
                      </p:stCondLst>
                      <p:childTnLst>
                        <p:par>
                          <p:cTn id="163" fill="hold">
                            <p:stCondLst>
                              <p:cond delay="0"/>
                            </p:stCondLst>
                            <p:childTnLst>
                              <p:par>
                                <p:cTn id="164" presetID="9" presetClass="entr" presetSubtype="0" fill="hold" grpId="0" nodeType="clickEffect">
                                  <p:stCondLst>
                                    <p:cond delay="0"/>
                                  </p:stCondLst>
                                  <p:childTnLst>
                                    <p:set>
                                      <p:cBhvr>
                                        <p:cTn id="165" dur="1" fill="hold">
                                          <p:stCondLst>
                                            <p:cond delay="0"/>
                                          </p:stCondLst>
                                        </p:cTn>
                                        <p:tgtEl>
                                          <p:spTgt spid="42"/>
                                        </p:tgtEl>
                                        <p:attrNameLst>
                                          <p:attrName>style.visibility</p:attrName>
                                        </p:attrNameLst>
                                      </p:cBhvr>
                                      <p:to>
                                        <p:strVal val="visible"/>
                                      </p:to>
                                    </p:set>
                                    <p:animEffect transition="in" filter="dissolve">
                                      <p:cBhvr>
                                        <p:cTn id="166" dur="500"/>
                                        <p:tgtEl>
                                          <p:spTgt spid="42"/>
                                        </p:tgtEl>
                                      </p:cBhvr>
                                    </p:animEffect>
                                  </p:childTnLst>
                                </p:cTn>
                              </p:par>
                            </p:childTnLst>
                          </p:cTn>
                        </p:par>
                      </p:childTnLst>
                    </p:cTn>
                  </p:par>
                </p:childTnLst>
              </p:cTn>
              <p:nextCondLst>
                <p:cond evt="onClick" delay="0">
                  <p:tgtEl>
                    <p:spTgt spid="41"/>
                  </p:tgtEl>
                </p:cond>
              </p:nextCondLst>
            </p:seq>
            <p:seq concurrent="1" nextAc="seek">
              <p:cTn id="167" restart="whenNotActive" fill="hold" evtFilter="cancelBubble" nodeType="interactiveSeq">
                <p:stCondLst>
                  <p:cond evt="onClick" delay="0">
                    <p:tgtEl>
                      <p:spTgt spid="43"/>
                    </p:tgtEl>
                  </p:cond>
                </p:stCondLst>
                <p:endSync evt="end" delay="0">
                  <p:rtn val="all"/>
                </p:endSync>
                <p:childTnLst>
                  <p:par>
                    <p:cTn id="168" fill="hold">
                      <p:stCondLst>
                        <p:cond delay="0"/>
                      </p:stCondLst>
                      <p:childTnLst>
                        <p:par>
                          <p:cTn id="169" fill="hold">
                            <p:stCondLst>
                              <p:cond delay="0"/>
                            </p:stCondLst>
                            <p:childTnLst>
                              <p:par>
                                <p:cTn id="170" presetID="9" presetClass="entr" presetSubtype="0" fill="hold" grpId="0" nodeType="clickEffect">
                                  <p:stCondLst>
                                    <p:cond delay="0"/>
                                  </p:stCondLst>
                                  <p:childTnLst>
                                    <p:set>
                                      <p:cBhvr>
                                        <p:cTn id="171" dur="1" fill="hold">
                                          <p:stCondLst>
                                            <p:cond delay="0"/>
                                          </p:stCondLst>
                                        </p:cTn>
                                        <p:tgtEl>
                                          <p:spTgt spid="44"/>
                                        </p:tgtEl>
                                        <p:attrNameLst>
                                          <p:attrName>style.visibility</p:attrName>
                                        </p:attrNameLst>
                                      </p:cBhvr>
                                      <p:to>
                                        <p:strVal val="visible"/>
                                      </p:to>
                                    </p:set>
                                    <p:animEffect transition="in" filter="dissolve">
                                      <p:cBhvr>
                                        <p:cTn id="172" dur="500"/>
                                        <p:tgtEl>
                                          <p:spTgt spid="44"/>
                                        </p:tgtEl>
                                      </p:cBhvr>
                                    </p:animEffect>
                                  </p:childTnLst>
                                </p:cTn>
                              </p:par>
                            </p:childTnLst>
                          </p:cTn>
                        </p:par>
                      </p:childTnLst>
                    </p:cTn>
                  </p:par>
                </p:childTnLst>
              </p:cTn>
              <p:nextCondLst>
                <p:cond evt="onClick" delay="0">
                  <p:tgtEl>
                    <p:spTgt spid="43"/>
                  </p:tgtEl>
                </p:cond>
              </p:nextCondLst>
            </p:seq>
          </p:childTnLst>
        </p:cTn>
      </p:par>
    </p:tnLst>
    <p:bldLst>
      <p:bldP spid="74" grpId="0" animBg="1"/>
      <p:bldP spid="74" grpId="1" animBg="1"/>
      <p:bldP spid="75" grpId="0" animBg="1"/>
      <p:bldP spid="75" grpId="1" animBg="1"/>
      <p:bldP spid="85" grpId="0" animBg="1"/>
      <p:bldP spid="85" grpId="1" animBg="1"/>
      <p:bldP spid="86" grpId="0" animBg="1"/>
      <p:bldP spid="86" grpId="1" animBg="1"/>
      <p:bldP spid="92" grpId="0"/>
      <p:bldP spid="125" grpId="0" animBg="1"/>
      <p:bldP spid="125" grpId="1" animBg="1"/>
      <p:bldP spid="126" grpId="0" animBg="1"/>
      <p:bldP spid="126" grpId="1" animBg="1"/>
      <p:bldP spid="127" grpId="0" animBg="1"/>
      <p:bldP spid="127" grpId="1" animBg="1"/>
      <p:bldP spid="16" grpId="0"/>
      <p:bldP spid="18" grpId="0"/>
      <p:bldP spid="21" grpId="0"/>
      <p:bldP spid="24" grpId="0"/>
      <p:bldP spid="26" grpId="0"/>
      <p:bldP spid="29" grpId="0"/>
      <p:bldP spid="31" grpId="0"/>
      <p:bldP spid="33" grpId="0"/>
      <p:bldP spid="40" grpId="0"/>
      <p:bldP spid="42" grpId="0"/>
      <p:bldP spid="44" grpId="0"/>
      <p:bldP spid="79" grpId="0" animBg="1"/>
      <p:bldP spid="79" grpId="1" animBg="1"/>
      <p:bldP spid="80" grpId="0" animBg="1"/>
      <p:bldP spid="80" grpId="1" animBg="1"/>
      <p:bldP spid="81" grpId="0" animBg="1"/>
      <p:bldP spid="8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ktangel med rundade hörn 38">
            <a:extLst>
              <a:ext uri="{FF2B5EF4-FFF2-40B4-BE49-F238E27FC236}">
                <a16:creationId xmlns:a16="http://schemas.microsoft.com/office/drawing/2014/main" id="{F7BB9AA4-F6F5-161D-E7FE-0F0F276BA466}"/>
              </a:ext>
            </a:extLst>
          </p:cNvPr>
          <p:cNvSpPr/>
          <p:nvPr/>
        </p:nvSpPr>
        <p:spPr>
          <a:xfrm>
            <a:off x="8072437" y="1984491"/>
            <a:ext cx="2494721" cy="385906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07999" rtlCol="0" anchor="t" anchorCtr="0"/>
          <a:lstStyle/>
          <a:p>
            <a:r>
              <a:rPr lang="sv-SE" sz="1400" b="1" dirty="0">
                <a:solidFill>
                  <a:schemeClr val="tx1"/>
                </a:solidFill>
                <a:latin typeface="Segoe UI" panose="020B0502040204020203" pitchFamily="34" charset="0"/>
                <a:cs typeface="Segoe UI" panose="020B0502040204020203" pitchFamily="34" charset="0"/>
              </a:rPr>
              <a:t>Kan inte få registrering:</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Statliga organ</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Kommunala organ</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Arbetsgivarförening</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Facklig organisation</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Villaägareförening</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Hyresgästförening</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Skolklasser</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Sektioner</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Avelsförening</a:t>
            </a:r>
            <a:endPar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Intresseklubbar</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Centrumförening</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Rotary</a:t>
            </a:r>
          </a:p>
          <a:p>
            <a:endParaRPr lang="sv-SE" sz="1400" b="1" dirty="0">
              <a:solidFill>
                <a:schemeClr val="tx1"/>
              </a:solidFill>
              <a:latin typeface="Segoe UI" panose="020B0502040204020203" pitchFamily="34" charset="0"/>
              <a:cs typeface="Segoe UI" panose="020B0502040204020203" pitchFamily="34" charset="0"/>
            </a:endParaRPr>
          </a:p>
        </p:txBody>
      </p:sp>
      <p:pic>
        <p:nvPicPr>
          <p:cNvPr id="7" name="Bildobjekt 6">
            <a:extLst>
              <a:ext uri="{FF2B5EF4-FFF2-40B4-BE49-F238E27FC236}">
                <a16:creationId xmlns:a16="http://schemas.microsoft.com/office/drawing/2014/main" id="{3337F4A3-0A65-B4CF-74EB-FC770E49C040}"/>
              </a:ext>
            </a:extLst>
          </p:cNvPr>
          <p:cNvPicPr>
            <a:picLocks noChangeAspect="1"/>
          </p:cNvPicPr>
          <p:nvPr/>
        </p:nvPicPr>
        <p:blipFill>
          <a:blip r:embed="rId2"/>
          <a:stretch>
            <a:fillRect/>
          </a:stretch>
        </p:blipFill>
        <p:spPr>
          <a:xfrm>
            <a:off x="8942800" y="2286668"/>
            <a:ext cx="749300" cy="596900"/>
          </a:xfrm>
          <a:prstGeom prst="rect">
            <a:avLst/>
          </a:prstGeom>
        </p:spPr>
      </p:pic>
      <p:sp>
        <p:nvSpPr>
          <p:cNvPr id="29" name="Rektangel med rundade hörn 28">
            <a:extLst>
              <a:ext uri="{FF2B5EF4-FFF2-40B4-BE49-F238E27FC236}">
                <a16:creationId xmlns:a16="http://schemas.microsoft.com/office/drawing/2014/main" id="{00BEEAF5-61B4-76CA-BF1F-2ECC57A12FA4}"/>
              </a:ext>
            </a:extLst>
          </p:cNvPr>
          <p:cNvSpPr/>
          <p:nvPr/>
        </p:nvSpPr>
        <p:spPr>
          <a:xfrm>
            <a:off x="5357190" y="1984494"/>
            <a:ext cx="2494721" cy="385906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07999" bIns="108000" rtlCol="0" anchor="t" anchorCtr="0"/>
          <a:lstStyle/>
          <a:p>
            <a:r>
              <a:rPr lang="sv-SE" sz="1400" b="1" dirty="0">
                <a:solidFill>
                  <a:schemeClr val="tx1"/>
                </a:solidFill>
                <a:latin typeface="Segoe UI" panose="020B0502040204020203" pitchFamily="34" charset="0"/>
                <a:cs typeface="Segoe UI" panose="020B0502040204020203" pitchFamily="34" charset="0"/>
              </a:rPr>
              <a:t>Kan få registrering:</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Idrott</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Nykterhet</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Politiska partier</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Pensionärsorganisation</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Handikappförening</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Konst/Kultur</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Ungdomsverksamhet</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Hem &amp; skolaföreningar</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Brukshundsverksamhet</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Humanitär verksamhet</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Trossamfund</a:t>
            </a:r>
          </a:p>
          <a:p>
            <a:pPr marL="171450" indent="-171450">
              <a:lnSpc>
                <a:spcPct val="115000"/>
              </a:lnSpc>
              <a:buFont typeface="Arial" panose="020B0604020202020204" pitchFamily="34" charset="0"/>
              <a:buChar char="•"/>
            </a:pPr>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Lions</a:t>
            </a:r>
          </a:p>
          <a:p>
            <a:endParaRPr lang="sv-SE" sz="1400" b="1" dirty="0">
              <a:solidFill>
                <a:schemeClr val="tx1"/>
              </a:solidFill>
              <a:latin typeface="Segoe UI" panose="020B0502040204020203" pitchFamily="34" charset="0"/>
              <a:cs typeface="Segoe UI" panose="020B0502040204020203" pitchFamily="34" charset="0"/>
            </a:endParaRPr>
          </a:p>
        </p:txBody>
      </p:sp>
      <p:pic>
        <p:nvPicPr>
          <p:cNvPr id="3" name="Bildobjekt 2">
            <a:extLst>
              <a:ext uri="{FF2B5EF4-FFF2-40B4-BE49-F238E27FC236}">
                <a16:creationId xmlns:a16="http://schemas.microsoft.com/office/drawing/2014/main" id="{3FB1CE1C-E1F8-3E96-E2AF-54A7F6F1EDF2}"/>
              </a:ext>
            </a:extLst>
          </p:cNvPr>
          <p:cNvPicPr>
            <a:picLocks noChangeAspect="1"/>
          </p:cNvPicPr>
          <p:nvPr/>
        </p:nvPicPr>
        <p:blipFill>
          <a:blip r:embed="rId3"/>
          <a:stretch>
            <a:fillRect/>
          </a:stretch>
        </p:blipFill>
        <p:spPr>
          <a:xfrm>
            <a:off x="6208452" y="2272313"/>
            <a:ext cx="749300" cy="596900"/>
          </a:xfrm>
          <a:prstGeom prst="rect">
            <a:avLst/>
          </a:prstGeom>
        </p:spPr>
      </p:pic>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 name="Rubrik 1">
            <a:extLst>
              <a:ext uri="{FF2B5EF4-FFF2-40B4-BE49-F238E27FC236}">
                <a16:creationId xmlns:a16="http://schemas.microsoft.com/office/drawing/2014/main" id="{AA3E1EAC-E94B-4AA6-BFD6-C119EEA668A1}"/>
              </a:ext>
            </a:extLst>
          </p:cNvPr>
          <p:cNvSpPr>
            <a:spLocks noGrp="1"/>
          </p:cNvSpPr>
          <p:nvPr>
            <p:ph type="title"/>
          </p:nvPr>
        </p:nvSpPr>
        <p:spPr>
          <a:xfrm>
            <a:off x="446400" y="796384"/>
            <a:ext cx="7626037" cy="865698"/>
          </a:xfrm>
        </p:spPr>
        <p:txBody>
          <a:bodyPr/>
          <a:lstStyle/>
          <a:p>
            <a:r>
              <a:rPr lang="sv-SE" dirty="0">
                <a:latin typeface="Segoe UI" panose="020B0502040204020203" pitchFamily="34" charset="0"/>
              </a:rPr>
              <a:t>Vilka organisationer kan få registrering?</a:t>
            </a: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2: </a:t>
            </a:r>
            <a:r>
              <a:rPr lang="sv-SE" sz="1400" dirty="0">
                <a:latin typeface="Segoe UI" panose="020B0502040204020203" pitchFamily="34" charset="0"/>
                <a:cs typeface="Segoe UI" panose="020B0502040204020203" pitchFamily="34" charset="0"/>
              </a:rPr>
              <a:t>Prövning av ansökan</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98800"/>
            <a:ext cx="3913187" cy="2062103"/>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Genom åren har vägledning om vilka organisationer som kan beviljas eller inte beviljas tillstånd och registrering vuxit fram genom praxis. Eftersom förutsättningarna inte har förändrats i </a:t>
            </a:r>
            <a:r>
              <a:rPr lang="sv-SE" sz="1600" dirty="0" err="1">
                <a:latin typeface="Segoe UI" panose="020B0502040204020203" pitchFamily="34" charset="0"/>
                <a:cs typeface="Segoe UI" panose="020B0502040204020203" pitchFamily="34" charset="0"/>
              </a:rPr>
              <a:t>spellagen</a:t>
            </a:r>
            <a:r>
              <a:rPr lang="sv-SE" sz="1600" dirty="0">
                <a:latin typeface="Segoe UI" panose="020B0502040204020203" pitchFamily="34" charset="0"/>
                <a:cs typeface="Segoe UI" panose="020B0502040204020203" pitchFamily="34" charset="0"/>
              </a:rPr>
              <a:t> kan denna praxis ge vägledning även i prövning av ärenden om registrering.</a:t>
            </a:r>
          </a:p>
        </p:txBody>
      </p:sp>
      <p:sp>
        <p:nvSpPr>
          <p:cNvPr id="4" name="Rektangel 3">
            <a:hlinkClick r:id="rId4" action="ppaction://hlinksldjump"/>
            <a:extLst>
              <a:ext uri="{FF2B5EF4-FFF2-40B4-BE49-F238E27FC236}">
                <a16:creationId xmlns:a16="http://schemas.microsoft.com/office/drawing/2014/main" id="{0BD6BDB6-E927-A788-40A9-4FA2C0CDCD1D}"/>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8713C05C-9799-FC28-C6E6-4CBC8B363ED4}"/>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5F61A42D-196F-6E27-26C4-FA1523CEB996}"/>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1" name="Rubrik 1">
            <a:hlinkClick r:id="" action="ppaction://hlinkshowjump?jump=lastslideviewed"/>
            <a:extLst>
              <a:ext uri="{FF2B5EF4-FFF2-40B4-BE49-F238E27FC236}">
                <a16:creationId xmlns:a16="http://schemas.microsoft.com/office/drawing/2014/main" id="{5310CA88-5973-E7F0-F10E-278C28A83E73}"/>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3" name="Platshållare för text 5">
            <a:hlinkClick r:id="" action="ppaction://hlinkshowjump?jump=lastslideviewed"/>
            <a:extLst>
              <a:ext uri="{FF2B5EF4-FFF2-40B4-BE49-F238E27FC236}">
                <a16:creationId xmlns:a16="http://schemas.microsoft.com/office/drawing/2014/main" id="{DE478C4A-3113-3EEB-140B-361D7592D5DD}"/>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cxnSp>
        <p:nvCxnSpPr>
          <p:cNvPr id="24" name="Rak 23">
            <a:extLst>
              <a:ext uri="{FF2B5EF4-FFF2-40B4-BE49-F238E27FC236}">
                <a16:creationId xmlns:a16="http://schemas.microsoft.com/office/drawing/2014/main" id="{364986DC-2E90-7F08-367E-48DCC57B24AC}"/>
              </a:ext>
            </a:extLst>
          </p:cNvPr>
          <p:cNvCxnSpPr>
            <a:cxnSpLocks/>
          </p:cNvCxnSpPr>
          <p:nvPr/>
        </p:nvCxnSpPr>
        <p:spPr>
          <a:xfrm>
            <a:off x="528638" y="1664898"/>
            <a:ext cx="648838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4" name="V-form 43">
            <a:hlinkClick r:id="rId5" action="ppaction://hlinksldjump"/>
            <a:extLst>
              <a:ext uri="{FF2B5EF4-FFF2-40B4-BE49-F238E27FC236}">
                <a16:creationId xmlns:a16="http://schemas.microsoft.com/office/drawing/2014/main" id="{86C4AD07-5F27-2F27-E541-ED763B01420E}"/>
              </a:ext>
            </a:extLst>
          </p:cNvPr>
          <p:cNvSpPr/>
          <p:nvPr/>
        </p:nvSpPr>
        <p:spPr>
          <a:xfrm>
            <a:off x="5668702"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3</a:t>
            </a:r>
          </a:p>
        </p:txBody>
      </p:sp>
      <p:sp>
        <p:nvSpPr>
          <p:cNvPr id="45" name="V-form 44">
            <a:hlinkClick r:id="rId6" action="ppaction://hlinksldjump"/>
            <a:extLst>
              <a:ext uri="{FF2B5EF4-FFF2-40B4-BE49-F238E27FC236}">
                <a16:creationId xmlns:a16="http://schemas.microsoft.com/office/drawing/2014/main" id="{F7CCA06C-4E58-CAB6-F5E4-F2F8B3036F14}"/>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46" name="Femhörning 45">
            <a:hlinkClick r:id="rId7" action="ppaction://hlinksldjump"/>
            <a:extLst>
              <a:ext uri="{FF2B5EF4-FFF2-40B4-BE49-F238E27FC236}">
                <a16:creationId xmlns:a16="http://schemas.microsoft.com/office/drawing/2014/main" id="{DAF60751-6077-3153-8CAC-871C1C084D76}"/>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47" name="V-form 34">
            <a:hlinkClick r:id="rId8" action="ppaction://hlinksldjump"/>
            <a:extLst>
              <a:ext uri="{FF2B5EF4-FFF2-40B4-BE49-F238E27FC236}">
                <a16:creationId xmlns:a16="http://schemas.microsoft.com/office/drawing/2014/main" id="{732A2DC7-B69B-E3FA-593C-64B5A2101E1F}"/>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48" name="V-form 47">
            <a:hlinkClick r:id="rId9" action="ppaction://hlinksldjump"/>
            <a:extLst>
              <a:ext uri="{FF2B5EF4-FFF2-40B4-BE49-F238E27FC236}">
                <a16:creationId xmlns:a16="http://schemas.microsoft.com/office/drawing/2014/main" id="{16969F78-4369-BDAC-EAC3-113316DE0F48}"/>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Tree>
    <p:extLst>
      <p:ext uri="{BB962C8B-B14F-4D97-AF65-F5344CB8AC3E}">
        <p14:creationId xmlns:p14="http://schemas.microsoft.com/office/powerpoint/2010/main" val="32006239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32" presetClass="emph" presetSubtype="0" repeatCount="4000" fill="hold" nodeType="withEffect">
                                  <p:stCondLst>
                                    <p:cond delay="200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par>
                                <p:cTn id="20" presetID="9" presetClass="entr" presetSubtype="0" fill="hold"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32" presetClass="emph" presetSubtype="0" repeatCount="4000" fill="hold" nodeType="withEffect">
                                  <p:stCondLst>
                                    <p:cond delay="200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2: </a:t>
            </a:r>
            <a:r>
              <a:rPr lang="sv-SE" sz="1400" dirty="0">
                <a:latin typeface="Segoe UI" panose="020B0502040204020203" pitchFamily="34" charset="0"/>
                <a:cs typeface="Segoe UI" panose="020B0502040204020203" pitchFamily="34" charset="0"/>
              </a:rPr>
              <a:t>Prövning av ansökan</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98800"/>
            <a:ext cx="3917950" cy="830997"/>
          </a:xfrm>
          <a:prstGeom prst="rect">
            <a:avLst/>
          </a:prstGeom>
          <a:noFill/>
        </p:spPr>
        <p:txBody>
          <a:bodyPr wrap="square">
            <a:spAutoFit/>
          </a:bodyPr>
          <a:lstStyle/>
          <a:p>
            <a:pPr rtl="0">
              <a:spcBef>
                <a:spcPts val="0"/>
              </a:spcBef>
              <a:spcAft>
                <a:spcPts val="0"/>
              </a:spcAft>
            </a:pPr>
            <a:r>
              <a:rPr lang="sv-SE" sz="1600" dirty="0">
                <a:solidFill>
                  <a:srgbClr val="000000"/>
                </a:solidFill>
                <a:latin typeface="Segoe UI" panose="020B0502040204020203" pitchFamily="34" charset="0"/>
                <a:cs typeface="Segoe UI" panose="020B0502040204020203" pitchFamily="34" charset="0"/>
              </a:rPr>
              <a:t>För att kommunen ska kunna kontrollera att kraven uppfylls behöver den sökande skicka in följande bilagor.</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Bilagor från den sökande</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485782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ktangel 10">
            <a:hlinkClick r:id="rId2" action="ppaction://hlinksldjump"/>
            <a:extLst>
              <a:ext uri="{FF2B5EF4-FFF2-40B4-BE49-F238E27FC236}">
                <a16:creationId xmlns:a16="http://schemas.microsoft.com/office/drawing/2014/main" id="{8CFE46EA-CD89-9E54-D75C-881158843826}"/>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3" name="Rubrik 1">
            <a:hlinkClick r:id="" action="ppaction://hlinkshowjump?jump=nextslide"/>
            <a:extLst>
              <a:ext uri="{FF2B5EF4-FFF2-40B4-BE49-F238E27FC236}">
                <a16:creationId xmlns:a16="http://schemas.microsoft.com/office/drawing/2014/main" id="{B82294BC-3CB9-2187-2AB3-638C6C1471D6}"/>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nextslide"/>
            <a:extLst>
              <a:ext uri="{FF2B5EF4-FFF2-40B4-BE49-F238E27FC236}">
                <a16:creationId xmlns:a16="http://schemas.microsoft.com/office/drawing/2014/main" id="{46190546-DF35-7995-896B-A515F33A2CAF}"/>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7" name="Rubrik 1">
            <a:hlinkClick r:id="" action="ppaction://hlinkshowjump?jump=lastslideviewed"/>
            <a:extLst>
              <a:ext uri="{FF2B5EF4-FFF2-40B4-BE49-F238E27FC236}">
                <a16:creationId xmlns:a16="http://schemas.microsoft.com/office/drawing/2014/main" id="{E04C8617-D4C3-A15B-13CE-7F3B7D8AAB33}"/>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8" name="Platshållare för text 5">
            <a:hlinkClick r:id="" action="ppaction://hlinkshowjump?jump=lastslideviewed"/>
            <a:extLst>
              <a:ext uri="{FF2B5EF4-FFF2-40B4-BE49-F238E27FC236}">
                <a16:creationId xmlns:a16="http://schemas.microsoft.com/office/drawing/2014/main" id="{ED57F52C-A84D-B319-CF2E-4C2B109D4332}"/>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2" name="Rektangel med rundade hörn 1">
            <a:extLst>
              <a:ext uri="{FF2B5EF4-FFF2-40B4-BE49-F238E27FC236}">
                <a16:creationId xmlns:a16="http://schemas.microsoft.com/office/drawing/2014/main" id="{DC1E1316-4A9D-C2BC-704A-F7BA98BFE866}"/>
              </a:ext>
            </a:extLst>
          </p:cNvPr>
          <p:cNvSpPr/>
          <p:nvPr/>
        </p:nvSpPr>
        <p:spPr>
          <a:xfrm>
            <a:off x="5061391" y="1925264"/>
            <a:ext cx="3197477" cy="39713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404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Dessa bilagor ska bifogas:</a:t>
            </a:r>
          </a:p>
          <a:p>
            <a:pPr rtl="0">
              <a:spcBef>
                <a:spcPts val="0"/>
              </a:spcBef>
              <a:spcAft>
                <a:spcPts val="0"/>
              </a:spcAft>
            </a:pPr>
            <a:endParaRPr lang="sv-SE" sz="400" b="1"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dirty="0">
                <a:solidFill>
                  <a:schemeClr val="tx1"/>
                </a:solidFill>
                <a:latin typeface="Segoe UI" panose="020B0502040204020203" pitchFamily="34" charset="0"/>
                <a:cs typeface="Segoe UI" panose="020B0502040204020203" pitchFamily="34" charset="0"/>
              </a:rPr>
              <a:t>Verksamhetsberättelse</a:t>
            </a:r>
          </a:p>
          <a:p>
            <a:pPr marL="171450" lvl="0" indent="-171450">
              <a:buFont typeface="Arial" panose="020B0604020202020204" pitchFamily="34" charset="0"/>
              <a:buChar char="•"/>
              <a:tabLst>
                <a:tab pos="457200" algn="l"/>
              </a:tabLst>
            </a:pPr>
            <a:endParaRPr lang="sv-SE" sz="400"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dirty="0">
                <a:solidFill>
                  <a:schemeClr val="tx1"/>
                </a:solidFill>
                <a:latin typeface="Segoe UI" panose="020B0502040204020203" pitchFamily="34" charset="0"/>
                <a:cs typeface="Segoe UI" panose="020B0502040204020203" pitchFamily="34" charset="0"/>
              </a:rPr>
              <a:t>Resultat- och balansräkning</a:t>
            </a:r>
          </a:p>
          <a:p>
            <a:pPr marL="171450" lvl="0" indent="-171450">
              <a:buFont typeface="Arial" panose="020B0604020202020204" pitchFamily="34" charset="0"/>
              <a:buChar char="•"/>
              <a:tabLst>
                <a:tab pos="457200" algn="l"/>
              </a:tabLst>
            </a:pPr>
            <a:endParaRPr lang="sv-SE" sz="400"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dirty="0">
                <a:solidFill>
                  <a:schemeClr val="tx1"/>
                </a:solidFill>
                <a:latin typeface="Segoe UI" panose="020B0502040204020203" pitchFamily="34" charset="0"/>
                <a:cs typeface="Segoe UI" panose="020B0502040204020203" pitchFamily="34" charset="0"/>
              </a:rPr>
              <a:t>Revisionsberättelse</a:t>
            </a:r>
          </a:p>
          <a:p>
            <a:pPr lvl="0">
              <a:tabLst>
                <a:tab pos="457200" algn="l"/>
              </a:tabLst>
            </a:pPr>
            <a:endParaRPr lang="sv-SE" sz="400"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dirty="0">
                <a:solidFill>
                  <a:schemeClr val="tx1"/>
                </a:solidFill>
                <a:latin typeface="Segoe UI" panose="020B0502040204020203" pitchFamily="34" charset="0"/>
                <a:cs typeface="Segoe UI" panose="020B0502040204020203" pitchFamily="34" charset="0"/>
              </a:rPr>
              <a:t>Föreningens stadgar</a:t>
            </a:r>
          </a:p>
          <a:p>
            <a:pPr lvl="0">
              <a:tabLst>
                <a:tab pos="457200" algn="l"/>
              </a:tabLst>
            </a:pPr>
            <a:endParaRPr lang="sv-SE" sz="400"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dirty="0">
                <a:solidFill>
                  <a:schemeClr val="tx1"/>
                </a:solidFill>
                <a:latin typeface="Segoe UI" panose="020B0502040204020203" pitchFamily="34" charset="0"/>
                <a:cs typeface="Segoe UI" panose="020B0502040204020203" pitchFamily="34" charset="0"/>
              </a:rPr>
              <a:t>Föreningens styrelseprotokoll där styrelsen har beslutat att registrera sig för lotterier</a:t>
            </a:r>
          </a:p>
          <a:p>
            <a:pPr lvl="0">
              <a:tabLst>
                <a:tab pos="457200" algn="l"/>
              </a:tabLst>
            </a:pPr>
            <a:endParaRPr lang="sv-SE" sz="400"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dirty="0">
                <a:solidFill>
                  <a:schemeClr val="tx1"/>
                </a:solidFill>
                <a:latin typeface="Segoe UI" panose="020B0502040204020203" pitchFamily="34" charset="0"/>
                <a:cs typeface="Segoe UI" panose="020B0502040204020203" pitchFamily="34" charset="0"/>
              </a:rPr>
              <a:t>Information om vem som valts ut som kontaktperson i föreningen för lotterier</a:t>
            </a:r>
          </a:p>
        </p:txBody>
      </p:sp>
      <p:sp>
        <p:nvSpPr>
          <p:cNvPr id="25" name="Rundad rektangulär pratbubbla 24">
            <a:extLst>
              <a:ext uri="{FF2B5EF4-FFF2-40B4-BE49-F238E27FC236}">
                <a16:creationId xmlns:a16="http://schemas.microsoft.com/office/drawing/2014/main" id="{BD4F1F87-39DA-C630-7E67-79E1529B3A38}"/>
              </a:ext>
            </a:extLst>
          </p:cNvPr>
          <p:cNvSpPr/>
          <p:nvPr/>
        </p:nvSpPr>
        <p:spPr>
          <a:xfrm>
            <a:off x="9589287" y="2016149"/>
            <a:ext cx="1942274" cy="1264822"/>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200" dirty="0">
                <a:effectLst/>
                <a:latin typeface="Segoe UI" panose="020B0502040204020203" pitchFamily="34" charset="0"/>
                <a:ea typeface="Arial" panose="020B0604020202020204" pitchFamily="34" charset="0"/>
                <a:cs typeface="Segoe UI" panose="020B0502040204020203" pitchFamily="34" charset="0"/>
              </a:rPr>
              <a:t>Samtliga bilagor ska vara de senast upprättade, det vill säga föregående års.</a:t>
            </a:r>
            <a:r>
              <a:rPr lang="sv-SE" sz="1200" dirty="0">
                <a:effectLst/>
                <a:latin typeface="Segoe UI" panose="020B0502040204020203" pitchFamily="34" charset="0"/>
                <a:cs typeface="Segoe UI" panose="020B0502040204020203" pitchFamily="34" charset="0"/>
              </a:rPr>
              <a:t> </a:t>
            </a:r>
            <a:endParaRPr lang="sv-SE" sz="1200" dirty="0">
              <a:latin typeface="Segoe UI" panose="020B0502040204020203" pitchFamily="34" charset="0"/>
              <a:cs typeface="Segoe UI" panose="020B0502040204020203" pitchFamily="34" charset="0"/>
            </a:endParaRPr>
          </a:p>
        </p:txBody>
      </p:sp>
      <p:sp>
        <p:nvSpPr>
          <p:cNvPr id="26" name="V-form 25">
            <a:hlinkClick r:id="rId3" action="ppaction://hlinksldjump"/>
            <a:extLst>
              <a:ext uri="{FF2B5EF4-FFF2-40B4-BE49-F238E27FC236}">
                <a16:creationId xmlns:a16="http://schemas.microsoft.com/office/drawing/2014/main" id="{3DF4779D-BA15-A706-9E47-15996B168F69}"/>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4" name="V-form 33">
            <a:hlinkClick r:id="rId4" action="ppaction://hlinksldjump"/>
            <a:extLst>
              <a:ext uri="{FF2B5EF4-FFF2-40B4-BE49-F238E27FC236}">
                <a16:creationId xmlns:a16="http://schemas.microsoft.com/office/drawing/2014/main" id="{7650D965-49D9-A947-7725-9021EA0FBF71}"/>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37" name="Femhörning 36">
            <a:hlinkClick r:id="rId5" action="ppaction://hlinksldjump"/>
            <a:extLst>
              <a:ext uri="{FF2B5EF4-FFF2-40B4-BE49-F238E27FC236}">
                <a16:creationId xmlns:a16="http://schemas.microsoft.com/office/drawing/2014/main" id="{E12F0DE0-49EA-4038-74AD-FE079E0D929B}"/>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40" name="V-form 34">
            <a:hlinkClick r:id="rId6" action="ppaction://hlinksldjump"/>
            <a:extLst>
              <a:ext uri="{FF2B5EF4-FFF2-40B4-BE49-F238E27FC236}">
                <a16:creationId xmlns:a16="http://schemas.microsoft.com/office/drawing/2014/main" id="{0F4CE453-8841-4EBF-305B-4F88D6029CEA}"/>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41" name="V-form 40">
            <a:hlinkClick r:id="rId7" action="ppaction://hlinksldjump"/>
            <a:extLst>
              <a:ext uri="{FF2B5EF4-FFF2-40B4-BE49-F238E27FC236}">
                <a16:creationId xmlns:a16="http://schemas.microsoft.com/office/drawing/2014/main" id="{9B90E7C4-6ECB-2292-702A-D21CA96A3158}"/>
              </a:ext>
            </a:extLst>
          </p:cNvPr>
          <p:cNvSpPr/>
          <p:nvPr/>
        </p:nvSpPr>
        <p:spPr>
          <a:xfrm>
            <a:off x="6450900"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4</a:t>
            </a:r>
          </a:p>
        </p:txBody>
      </p:sp>
      <p:pic>
        <p:nvPicPr>
          <p:cNvPr id="3" name="Bildobjekt 2">
            <a:extLst>
              <a:ext uri="{FF2B5EF4-FFF2-40B4-BE49-F238E27FC236}">
                <a16:creationId xmlns:a16="http://schemas.microsoft.com/office/drawing/2014/main" id="{BEDD3FD1-CD82-E502-95E8-BD5597FBFBCF}"/>
              </a:ext>
            </a:extLst>
          </p:cNvPr>
          <p:cNvPicPr>
            <a:picLocks noChangeAspect="1"/>
          </p:cNvPicPr>
          <p:nvPr/>
        </p:nvPicPr>
        <p:blipFill>
          <a:blip r:embed="rId8"/>
          <a:stretch>
            <a:fillRect/>
          </a:stretch>
        </p:blipFill>
        <p:spPr>
          <a:xfrm>
            <a:off x="6216902" y="2237194"/>
            <a:ext cx="850395" cy="967116"/>
          </a:xfrm>
          <a:prstGeom prst="rect">
            <a:avLst/>
          </a:prstGeom>
        </p:spPr>
      </p:pic>
      <p:pic>
        <p:nvPicPr>
          <p:cNvPr id="6" name="Bildobjekt 5">
            <a:extLst>
              <a:ext uri="{FF2B5EF4-FFF2-40B4-BE49-F238E27FC236}">
                <a16:creationId xmlns:a16="http://schemas.microsoft.com/office/drawing/2014/main" id="{0745D289-25EA-B778-D61A-A79C1954A8C7}"/>
              </a:ext>
            </a:extLst>
          </p:cNvPr>
          <p:cNvPicPr>
            <a:picLocks noChangeAspect="1"/>
          </p:cNvPicPr>
          <p:nvPr/>
        </p:nvPicPr>
        <p:blipFill>
          <a:blip r:embed="rId9"/>
          <a:stretch>
            <a:fillRect/>
          </a:stretch>
        </p:blipFill>
        <p:spPr>
          <a:xfrm>
            <a:off x="10124108" y="3482174"/>
            <a:ext cx="591295" cy="851465"/>
          </a:xfrm>
          <a:prstGeom prst="rect">
            <a:avLst/>
          </a:prstGeom>
        </p:spPr>
      </p:pic>
    </p:spTree>
    <p:extLst>
      <p:ext uri="{BB962C8B-B14F-4D97-AF65-F5344CB8AC3E}">
        <p14:creationId xmlns:p14="http://schemas.microsoft.com/office/powerpoint/2010/main" val="23655435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26" presetClass="emph" presetSubtype="0" repeatCount="4000" fill="hold" grpId="1" nodeType="withEffect">
                                  <p:stCondLst>
                                    <p:cond delay="200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9" presetClass="entr" presetSubtype="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B969C8C9-1A88-42AC-94F0-11FEA990761E}"/>
              </a:ext>
            </a:extLst>
          </p:cNvPr>
          <p:cNvSpPr>
            <a:spLocks noGrp="1"/>
          </p:cNvSpPr>
          <p:nvPr>
            <p:ph type="body" sz="quarter" idx="13"/>
          </p:nvPr>
        </p:nvSpPr>
        <p:spPr>
          <a:xfrm>
            <a:off x="4572000" y="2005909"/>
            <a:ext cx="5208075" cy="2700000"/>
          </a:xfrm>
        </p:spPr>
        <p:txBody>
          <a:bodyPr>
            <a:noAutofit/>
          </a:bodyPr>
          <a:lstStyle/>
          <a:p>
            <a:pPr marL="0" indent="0" rtl="0">
              <a:spcBef>
                <a:spcPts val="0"/>
              </a:spcBef>
              <a:spcAft>
                <a:spcPts val="0"/>
              </a:spcAft>
              <a:buNone/>
            </a:pPr>
            <a:r>
              <a:rPr lang="sv-SE" sz="1100" b="0" i="0" u="none" strike="noStrike" dirty="0" err="1">
                <a:solidFill>
                  <a:srgbClr val="000000"/>
                </a:solidFill>
                <a:effectLst/>
                <a:latin typeface="Segoe UI" panose="020B0502040204020203" pitchFamily="34" charset="0"/>
              </a:rPr>
              <a:t>Spellagen</a:t>
            </a:r>
            <a:r>
              <a:rPr lang="sv-SE" sz="1100" b="0" i="0" u="none" strike="noStrike" dirty="0">
                <a:solidFill>
                  <a:srgbClr val="000000"/>
                </a:solidFill>
                <a:effectLst/>
                <a:latin typeface="Segoe UI" panose="020B0502040204020203" pitchFamily="34" charset="0"/>
              </a:rPr>
              <a:t> gäller för spel om pengar och vinster med ett värde i pengar. Med spel</a:t>
            </a:r>
            <a:r>
              <a:rPr lang="sv-SE" sz="1100" dirty="0">
                <a:latin typeface="Segoe UI" panose="020B0502040204020203" pitchFamily="34" charset="0"/>
              </a:rPr>
              <a:t> </a:t>
            </a:r>
            <a:r>
              <a:rPr lang="sv-SE" sz="1100" b="0" i="0" u="none" strike="noStrike" dirty="0">
                <a:solidFill>
                  <a:srgbClr val="000000"/>
                </a:solidFill>
                <a:effectLst/>
                <a:latin typeface="Segoe UI" panose="020B0502040204020203" pitchFamily="34" charset="0"/>
              </a:rPr>
              <a:t>avses lotteri, vadhållning, kombinationsspel och pyramidspel. Med </a:t>
            </a:r>
            <a:r>
              <a:rPr lang="sv-SE" sz="1100" b="0" i="0" u="none" strike="noStrike" dirty="0" err="1">
                <a:solidFill>
                  <a:srgbClr val="000000"/>
                </a:solidFill>
                <a:effectLst/>
                <a:latin typeface="Segoe UI" panose="020B0502040204020203" pitchFamily="34" charset="0"/>
              </a:rPr>
              <a:t>onlinespel</a:t>
            </a:r>
            <a:r>
              <a:rPr lang="sv-SE" sz="1100" b="0" i="0" u="none" strike="noStrike" dirty="0">
                <a:solidFill>
                  <a:srgbClr val="000000"/>
                </a:solidFill>
                <a:effectLst/>
                <a:latin typeface="Segoe UI" panose="020B0502040204020203" pitchFamily="34" charset="0"/>
              </a:rPr>
              <a:t> avses</a:t>
            </a:r>
            <a:r>
              <a:rPr lang="sv-SE" sz="1100" dirty="0">
                <a:latin typeface="Segoe UI" panose="020B0502040204020203" pitchFamily="34" charset="0"/>
              </a:rPr>
              <a:t> </a:t>
            </a:r>
            <a:r>
              <a:rPr lang="sv-SE" sz="1100" b="0" i="0" u="none" strike="noStrike" dirty="0">
                <a:solidFill>
                  <a:srgbClr val="000000"/>
                </a:solidFill>
                <a:effectLst/>
                <a:latin typeface="Segoe UI" panose="020B0502040204020203" pitchFamily="34" charset="0"/>
              </a:rPr>
              <a:t>spel som tillhandahålls genom användning av elektroniska kommunikationsmedel.</a:t>
            </a:r>
            <a:endParaRPr lang="sv-SE" sz="1100" b="0" dirty="0">
              <a:effectLst/>
              <a:latin typeface="Segoe UI" panose="020B0502040204020203" pitchFamily="34" charset="0"/>
            </a:endParaRPr>
          </a:p>
          <a:p>
            <a:pPr marL="0" indent="0" rtl="0">
              <a:spcBef>
                <a:spcPts val="0"/>
              </a:spcBef>
              <a:spcAft>
                <a:spcPts val="0"/>
              </a:spcAft>
              <a:buNone/>
            </a:pPr>
            <a:br>
              <a:rPr lang="sv-SE" sz="1100" b="0" dirty="0">
                <a:effectLst/>
                <a:latin typeface="Segoe UI" panose="020B0502040204020203" pitchFamily="34" charset="0"/>
              </a:rPr>
            </a:br>
            <a:r>
              <a:rPr lang="sv-SE" sz="1100" b="0" i="0" u="none" strike="noStrike" dirty="0" err="1">
                <a:solidFill>
                  <a:srgbClr val="000000"/>
                </a:solidFill>
                <a:effectLst/>
                <a:latin typeface="Segoe UI" panose="020B0502040204020203" pitchFamily="34" charset="0"/>
              </a:rPr>
              <a:t>Spellagen</a:t>
            </a:r>
            <a:r>
              <a:rPr lang="sv-SE" sz="1100" b="0" i="0" u="none" strike="noStrike" dirty="0">
                <a:solidFill>
                  <a:srgbClr val="000000"/>
                </a:solidFill>
                <a:effectLst/>
                <a:latin typeface="Segoe UI" panose="020B0502040204020203" pitchFamily="34" charset="0"/>
              </a:rPr>
              <a:t> innebär även vissa förändringar för kommunala lotterier. Nu ansvarar ni som kommun bara för så kallade registreringslotterier, och det är ni som avgör om den som ansöker ska få registrering eller inte.     All annan licensgivning ansvarar vi på Spelinspektionen för. Vi ansvarar även för att ge stöd till och följa hur kommunerna bedriver sin egen tillsyn.</a:t>
            </a:r>
            <a:endParaRPr lang="sv-SE" sz="1100" b="0" dirty="0">
              <a:effectLst/>
              <a:latin typeface="Segoe UI" panose="020B0502040204020203" pitchFamily="34" charset="0"/>
            </a:endParaRPr>
          </a:p>
          <a:p>
            <a:pPr marL="0" indent="0" rtl="0">
              <a:spcBef>
                <a:spcPts val="0"/>
              </a:spcBef>
              <a:spcAft>
                <a:spcPts val="0"/>
              </a:spcAft>
              <a:buNone/>
            </a:pPr>
            <a:br>
              <a:rPr lang="sv-SE" sz="1100" b="0" dirty="0">
                <a:effectLst/>
                <a:latin typeface="Segoe UI" panose="020B0502040204020203" pitchFamily="34" charset="0"/>
              </a:rPr>
            </a:br>
            <a:r>
              <a:rPr lang="sv-SE" sz="1100" b="0" dirty="0">
                <a:effectLst/>
                <a:latin typeface="Segoe UI" panose="020B0502040204020203" pitchFamily="34" charset="0"/>
              </a:rPr>
              <a:t>Det här materialet är till för dig som handlägger ett ärende om ett registreringslotteri. Här får du veta mer om vilket ansvar kommunen har, vad som gäller för den här typen av lotterier och hur du avgör om ett lotteri ska registreras. </a:t>
            </a:r>
            <a:br>
              <a:rPr lang="sv-SE" sz="1100" b="0" dirty="0">
                <a:effectLst/>
                <a:latin typeface="Segoe UI" panose="020B0502040204020203" pitchFamily="34" charset="0"/>
              </a:rPr>
            </a:br>
            <a:endParaRPr lang="sv-SE" sz="1100" dirty="0">
              <a:latin typeface="Segoe UI" panose="020B0502040204020203" pitchFamily="34" charset="0"/>
            </a:endParaRPr>
          </a:p>
        </p:txBody>
      </p:sp>
      <p:sp>
        <p:nvSpPr>
          <p:cNvPr id="7" name="Platshållare för text 5">
            <a:extLst>
              <a:ext uri="{FF2B5EF4-FFF2-40B4-BE49-F238E27FC236}">
                <a16:creationId xmlns:a16="http://schemas.microsoft.com/office/drawing/2014/main" id="{907264F5-E98B-1CC3-1D1F-394CCA95A753}"/>
              </a:ext>
            </a:extLst>
          </p:cNvPr>
          <p:cNvSpPr txBox="1">
            <a:spLocks/>
          </p:cNvSpPr>
          <p:nvPr/>
        </p:nvSpPr>
        <p:spPr>
          <a:xfrm>
            <a:off x="500062" y="2005909"/>
            <a:ext cx="3957637" cy="2700000"/>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600" b="0" i="0" u="none" strike="noStrike" dirty="0">
                <a:solidFill>
                  <a:srgbClr val="000000"/>
                </a:solidFill>
                <a:effectLst/>
                <a:latin typeface="Segoe UI" panose="020B0502040204020203" pitchFamily="34" charset="0"/>
              </a:rPr>
              <a:t>Från och med 1 januari 2019 omreglerades den svenska spelmarknaden och</a:t>
            </a:r>
            <a:r>
              <a:rPr lang="sv-SE" sz="1600" dirty="0">
                <a:latin typeface="Segoe UI" panose="020B0502040204020203" pitchFamily="34" charset="0"/>
              </a:rPr>
              <a:t> </a:t>
            </a:r>
            <a:r>
              <a:rPr lang="sv-SE" sz="1600" b="0" i="0" u="none" strike="noStrike" dirty="0">
                <a:solidFill>
                  <a:srgbClr val="000000"/>
                </a:solidFill>
                <a:effectLst/>
                <a:latin typeface="Segoe UI" panose="020B0502040204020203" pitchFamily="34" charset="0"/>
              </a:rPr>
              <a:t>en ny lag trädde i kraft – </a:t>
            </a:r>
            <a:r>
              <a:rPr lang="sv-SE" sz="1600" b="0" i="0" u="none" strike="noStrike" dirty="0" err="1">
                <a:solidFill>
                  <a:srgbClr val="000000"/>
                </a:solidFill>
                <a:effectLst/>
                <a:latin typeface="Segoe UI" panose="020B0502040204020203" pitchFamily="34" charset="0"/>
              </a:rPr>
              <a:t>spellagen</a:t>
            </a:r>
            <a:r>
              <a:rPr lang="sv-SE" sz="1600" b="0" i="0" u="none" strike="noStrike" dirty="0">
                <a:solidFill>
                  <a:srgbClr val="000000"/>
                </a:solidFill>
                <a:effectLst/>
                <a:latin typeface="Segoe UI" panose="020B0502040204020203" pitchFamily="34" charset="0"/>
              </a:rPr>
              <a:t> (2018:1138). </a:t>
            </a:r>
            <a:endParaRPr lang="sv-SE" sz="1600" b="0" dirty="0">
              <a:effectLst/>
              <a:latin typeface="Segoe UI" panose="020B0502040204020203" pitchFamily="34" charset="0"/>
            </a:endParaRPr>
          </a:p>
          <a:p>
            <a:pPr marL="0" indent="0">
              <a:buNone/>
            </a:pPr>
            <a:br>
              <a:rPr lang="sv-SE" sz="1600" dirty="0">
                <a:latin typeface="Segoe UI" panose="020B0502040204020203" pitchFamily="34" charset="0"/>
              </a:rPr>
            </a:br>
            <a:endParaRPr lang="sv-SE" sz="1600" dirty="0">
              <a:latin typeface="Segoe UI" panose="020B0502040204020203" pitchFamily="34" charset="0"/>
            </a:endParaRPr>
          </a:p>
        </p:txBody>
      </p:sp>
      <p:sp>
        <p:nvSpPr>
          <p:cNvPr id="8" name="Rektangel 7">
            <a:hlinkClick r:id="rId2" action="ppaction://hlinksldjump"/>
            <a:extLst>
              <a:ext uri="{FF2B5EF4-FFF2-40B4-BE49-F238E27FC236}">
                <a16:creationId xmlns:a16="http://schemas.microsoft.com/office/drawing/2014/main" id="{2CBA877D-3A49-13F3-7CED-7D597BB78937}"/>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8" name="Rubrik 1">
            <a:extLst>
              <a:ext uri="{FF2B5EF4-FFF2-40B4-BE49-F238E27FC236}">
                <a16:creationId xmlns:a16="http://schemas.microsoft.com/office/drawing/2014/main" id="{982470F2-6F19-E8A8-3439-27F56DD6EDFC}"/>
              </a:ext>
            </a:extLst>
          </p:cNvPr>
          <p:cNvSpPr>
            <a:spLocks noGrp="1"/>
          </p:cNvSpPr>
          <p:nvPr>
            <p:ph type="title"/>
          </p:nvPr>
        </p:nvSpPr>
        <p:spPr>
          <a:xfrm>
            <a:off x="446400" y="799200"/>
            <a:ext cx="5652000" cy="865698"/>
          </a:xfrm>
        </p:spPr>
        <p:txBody>
          <a:bodyPr/>
          <a:lstStyle/>
          <a:p>
            <a:r>
              <a:rPr lang="sv-SE" dirty="0">
                <a:latin typeface="Segoe UI" panose="020B0502040204020203" pitchFamily="34" charset="0"/>
              </a:rPr>
              <a:t>Ny </a:t>
            </a:r>
            <a:r>
              <a:rPr lang="sv-SE" dirty="0" err="1">
                <a:latin typeface="Segoe UI" panose="020B0502040204020203" pitchFamily="34" charset="0"/>
              </a:rPr>
              <a:t>spellag</a:t>
            </a:r>
            <a:r>
              <a:rPr lang="sv-SE" dirty="0">
                <a:latin typeface="Segoe UI" panose="020B0502040204020203" pitchFamily="34" charset="0"/>
              </a:rPr>
              <a:t> sedan 2019</a:t>
            </a:r>
          </a:p>
        </p:txBody>
      </p:sp>
      <p:sp>
        <p:nvSpPr>
          <p:cNvPr id="19" name="textruta 18">
            <a:extLst>
              <a:ext uri="{FF2B5EF4-FFF2-40B4-BE49-F238E27FC236}">
                <a16:creationId xmlns:a16="http://schemas.microsoft.com/office/drawing/2014/main" id="{58266AD8-A1E6-782E-BF64-E662248DE2D5}"/>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Inledning</a:t>
            </a:r>
            <a:endParaRPr lang="sv-SE" sz="1400" dirty="0">
              <a:latin typeface="Segoe UI" panose="020B0502040204020203" pitchFamily="34" charset="0"/>
              <a:cs typeface="Segoe UI" panose="020B0502040204020203" pitchFamily="34" charset="0"/>
            </a:endParaRPr>
          </a:p>
        </p:txBody>
      </p:sp>
      <p:cxnSp>
        <p:nvCxnSpPr>
          <p:cNvPr id="20" name="Rak 19">
            <a:extLst>
              <a:ext uri="{FF2B5EF4-FFF2-40B4-BE49-F238E27FC236}">
                <a16:creationId xmlns:a16="http://schemas.microsoft.com/office/drawing/2014/main" id="{FC7EA28A-7ACD-00E7-BCD7-B35CC3034AEE}"/>
              </a:ext>
            </a:extLst>
          </p:cNvPr>
          <p:cNvCxnSpPr>
            <a:cxnSpLocks/>
          </p:cNvCxnSpPr>
          <p:nvPr/>
        </p:nvCxnSpPr>
        <p:spPr>
          <a:xfrm>
            <a:off x="528638" y="1664898"/>
            <a:ext cx="40433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15DCA9C9-4BFB-535E-2B29-F8342F48F9BA}"/>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7" name="Rubrik 1">
            <a:hlinkClick r:id="rId2" action="ppaction://hlinksldjump"/>
            <a:extLst>
              <a:ext uri="{FF2B5EF4-FFF2-40B4-BE49-F238E27FC236}">
                <a16:creationId xmlns:a16="http://schemas.microsoft.com/office/drawing/2014/main" id="{F19A189B-4406-3DEA-4557-8C4F754C6F73}"/>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8" name="Platshållare för text 5">
            <a:hlinkClick r:id="rId2" action="ppaction://hlinksldjump"/>
            <a:extLst>
              <a:ext uri="{FF2B5EF4-FFF2-40B4-BE49-F238E27FC236}">
                <a16:creationId xmlns:a16="http://schemas.microsoft.com/office/drawing/2014/main" id="{6C3E1EE0-6658-5EB4-5A53-16D9030CB9E6}"/>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Sätt igång</a:t>
            </a:r>
            <a:endParaRPr lang="sv-SE" sz="900" dirty="0">
              <a:solidFill>
                <a:schemeClr val="bg1"/>
              </a:solidFill>
              <a:latin typeface="Segoe UI" panose="020B0502040204020203" pitchFamily="34" charset="0"/>
            </a:endParaRPr>
          </a:p>
        </p:txBody>
      </p:sp>
      <p:grpSp>
        <p:nvGrpSpPr>
          <p:cNvPr id="33" name="Grupp 32">
            <a:extLst>
              <a:ext uri="{FF2B5EF4-FFF2-40B4-BE49-F238E27FC236}">
                <a16:creationId xmlns:a16="http://schemas.microsoft.com/office/drawing/2014/main" id="{33643502-5BE2-4FAF-D44F-A80C612B8953}"/>
              </a:ext>
            </a:extLst>
          </p:cNvPr>
          <p:cNvGrpSpPr/>
          <p:nvPr/>
        </p:nvGrpSpPr>
        <p:grpSpPr>
          <a:xfrm>
            <a:off x="7664206" y="3177320"/>
            <a:ext cx="185737" cy="230832"/>
            <a:chOff x="7527857" y="5251146"/>
            <a:chExt cx="185737" cy="230832"/>
          </a:xfrm>
        </p:grpSpPr>
        <p:sp>
          <p:nvSpPr>
            <p:cNvPr id="31" name="Ellips 30">
              <a:extLst>
                <a:ext uri="{FF2B5EF4-FFF2-40B4-BE49-F238E27FC236}">
                  <a16:creationId xmlns:a16="http://schemas.microsoft.com/office/drawing/2014/main" id="{2602F7AA-6E0E-0767-042B-C0222B517ABA}"/>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0" name="textruta 29">
              <a:extLst>
                <a:ext uri="{FF2B5EF4-FFF2-40B4-BE49-F238E27FC236}">
                  <a16:creationId xmlns:a16="http://schemas.microsoft.com/office/drawing/2014/main" id="{96550A65-EEFD-BB5C-64CF-FED0095FF8A3}"/>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grpSp>
        <p:nvGrpSpPr>
          <p:cNvPr id="34" name="Grupp 33">
            <a:extLst>
              <a:ext uri="{FF2B5EF4-FFF2-40B4-BE49-F238E27FC236}">
                <a16:creationId xmlns:a16="http://schemas.microsoft.com/office/drawing/2014/main" id="{9CB47816-2615-8F01-A41F-D1414F1BFD7C}"/>
              </a:ext>
            </a:extLst>
          </p:cNvPr>
          <p:cNvGrpSpPr/>
          <p:nvPr/>
        </p:nvGrpSpPr>
        <p:grpSpPr>
          <a:xfrm>
            <a:off x="7210527" y="3501951"/>
            <a:ext cx="185737" cy="230832"/>
            <a:chOff x="7527857" y="5251146"/>
            <a:chExt cx="185737" cy="230832"/>
          </a:xfrm>
        </p:grpSpPr>
        <p:sp>
          <p:nvSpPr>
            <p:cNvPr id="35" name="Ellips 34">
              <a:extLst>
                <a:ext uri="{FF2B5EF4-FFF2-40B4-BE49-F238E27FC236}">
                  <a16:creationId xmlns:a16="http://schemas.microsoft.com/office/drawing/2014/main" id="{82435572-D831-F5C4-687C-CDC7CBE63A2C}"/>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6" name="textruta 35">
              <a:extLst>
                <a:ext uri="{FF2B5EF4-FFF2-40B4-BE49-F238E27FC236}">
                  <a16:creationId xmlns:a16="http://schemas.microsoft.com/office/drawing/2014/main" id="{3E06D854-2F7C-0290-9583-0F0F6F7F5040}"/>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37" name="Rundad rektangulär pratbubbla 36">
            <a:extLst>
              <a:ext uri="{FF2B5EF4-FFF2-40B4-BE49-F238E27FC236}">
                <a16:creationId xmlns:a16="http://schemas.microsoft.com/office/drawing/2014/main" id="{D87794B2-EEC4-EE07-2EFD-E6781F44883C}"/>
              </a:ext>
            </a:extLst>
          </p:cNvPr>
          <p:cNvSpPr/>
          <p:nvPr/>
        </p:nvSpPr>
        <p:spPr>
          <a:xfrm>
            <a:off x="7020791" y="1317258"/>
            <a:ext cx="2612719" cy="1679129"/>
          </a:xfrm>
          <a:prstGeom prst="wedgeRound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algn="l"/>
            <a:r>
              <a:rPr lang="sv-SE" sz="1100" b="0" i="0" dirty="0">
                <a:solidFill>
                  <a:schemeClr val="bg1"/>
                </a:solidFill>
                <a:effectLst/>
                <a:latin typeface="Segoe UI" panose="020B0502040204020203" pitchFamily="34" charset="0"/>
                <a:cs typeface="Segoe UI" panose="020B0502040204020203" pitchFamily="34" charset="0"/>
              </a:rPr>
              <a:t>Av 18 kap. 1 § tredje stycket </a:t>
            </a:r>
            <a:r>
              <a:rPr lang="sv-SE" sz="1100" b="0" i="0" dirty="0" err="1">
                <a:solidFill>
                  <a:schemeClr val="bg1"/>
                </a:solidFill>
                <a:effectLst/>
                <a:latin typeface="Segoe UI" panose="020B0502040204020203" pitchFamily="34" charset="0"/>
                <a:cs typeface="Segoe UI" panose="020B0502040204020203" pitchFamily="34" charset="0"/>
              </a:rPr>
              <a:t>spellagen</a:t>
            </a:r>
            <a:r>
              <a:rPr lang="sv-SE" sz="1100" b="0" i="0" dirty="0">
                <a:solidFill>
                  <a:schemeClr val="bg1"/>
                </a:solidFill>
                <a:effectLst/>
                <a:latin typeface="Segoe UI" panose="020B0502040204020203" pitchFamily="34" charset="0"/>
                <a:cs typeface="Segoe UI" panose="020B0502040204020203" pitchFamily="34" charset="0"/>
              </a:rPr>
              <a:t> (2018:1138) framgår att tillsyn över sådana lotterier som avses i 6 kap. 9 § </a:t>
            </a:r>
            <a:r>
              <a:rPr lang="sv-SE" sz="1100" b="0" i="0" dirty="0" err="1">
                <a:solidFill>
                  <a:schemeClr val="bg1"/>
                </a:solidFill>
                <a:effectLst/>
                <a:latin typeface="Segoe UI" panose="020B0502040204020203" pitchFamily="34" charset="0"/>
                <a:cs typeface="Segoe UI" panose="020B0502040204020203" pitchFamily="34" charset="0"/>
              </a:rPr>
              <a:t>spellagen</a:t>
            </a:r>
            <a:r>
              <a:rPr lang="sv-SE" sz="1100" b="0" i="0" dirty="0">
                <a:solidFill>
                  <a:schemeClr val="bg1"/>
                </a:solidFill>
                <a:effectLst/>
                <a:latin typeface="Segoe UI" panose="020B0502040204020203" pitchFamily="34" charset="0"/>
                <a:cs typeface="Segoe UI" panose="020B0502040204020203" pitchFamily="34" charset="0"/>
              </a:rPr>
              <a:t> (s.k. registreringslotterier) ska utövas av</a:t>
            </a:r>
          </a:p>
          <a:p>
            <a:pPr algn="l"/>
            <a:r>
              <a:rPr lang="sv-SE" sz="1100" b="0" i="0" dirty="0">
                <a:solidFill>
                  <a:schemeClr val="bg1"/>
                </a:solidFill>
                <a:effectLst/>
                <a:latin typeface="Segoe UI" panose="020B0502040204020203" pitchFamily="34" charset="0"/>
                <a:cs typeface="Segoe UI" panose="020B0502040204020203" pitchFamily="34" charset="0"/>
              </a:rPr>
              <a:t>den kommunala nämnd som kommunen bestämmer.</a:t>
            </a:r>
          </a:p>
          <a:p>
            <a:pPr algn="ctr"/>
            <a:endParaRPr lang="sv-SE" sz="1100" dirty="0">
              <a:solidFill>
                <a:schemeClr val="bg1"/>
              </a:solidFill>
              <a:latin typeface="Segoe UI" panose="020B0502040204020203" pitchFamily="34" charset="0"/>
              <a:cs typeface="Segoe UI" panose="020B0502040204020203" pitchFamily="34" charset="0"/>
            </a:endParaRPr>
          </a:p>
        </p:txBody>
      </p:sp>
      <p:sp>
        <p:nvSpPr>
          <p:cNvPr id="38" name="Multiplikation 37">
            <a:extLst>
              <a:ext uri="{FF2B5EF4-FFF2-40B4-BE49-F238E27FC236}">
                <a16:creationId xmlns:a16="http://schemas.microsoft.com/office/drawing/2014/main" id="{60916305-D59C-FE77-BB85-F92194B8067E}"/>
              </a:ext>
            </a:extLst>
          </p:cNvPr>
          <p:cNvSpPr/>
          <p:nvPr/>
        </p:nvSpPr>
        <p:spPr>
          <a:xfrm>
            <a:off x="9312754" y="2675026"/>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9" name="Rundad rektangulär pratbubbla 38">
            <a:extLst>
              <a:ext uri="{FF2B5EF4-FFF2-40B4-BE49-F238E27FC236}">
                <a16:creationId xmlns:a16="http://schemas.microsoft.com/office/drawing/2014/main" id="{A78F250F-1380-96AC-91C4-4F31E0481434}"/>
              </a:ext>
            </a:extLst>
          </p:cNvPr>
          <p:cNvSpPr/>
          <p:nvPr/>
        </p:nvSpPr>
        <p:spPr>
          <a:xfrm>
            <a:off x="6570689" y="1945684"/>
            <a:ext cx="2612719" cy="1375670"/>
          </a:xfrm>
          <a:prstGeom prst="wedgeRound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algn="l"/>
            <a:r>
              <a:rPr lang="sv-SE" sz="1100" b="0" i="0" dirty="0">
                <a:solidFill>
                  <a:schemeClr val="bg1"/>
                </a:solidFill>
                <a:effectLst/>
                <a:latin typeface="Segoe UI" panose="020B0502040204020203" pitchFamily="34" charset="0"/>
                <a:cs typeface="Segoe UI" panose="020B0502040204020203" pitchFamily="34" charset="0"/>
              </a:rPr>
              <a:t>Av 18 kap. 11 § </a:t>
            </a:r>
            <a:r>
              <a:rPr lang="sv-SE" sz="1100" b="0" i="0" dirty="0" err="1">
                <a:solidFill>
                  <a:schemeClr val="bg1"/>
                </a:solidFill>
                <a:effectLst/>
                <a:latin typeface="Segoe UI" panose="020B0502040204020203" pitchFamily="34" charset="0"/>
                <a:cs typeface="Segoe UI" panose="020B0502040204020203" pitchFamily="34" charset="0"/>
              </a:rPr>
              <a:t>spellagen</a:t>
            </a:r>
            <a:r>
              <a:rPr lang="sv-SE" sz="1100" b="0" i="0" dirty="0">
                <a:solidFill>
                  <a:schemeClr val="bg1"/>
                </a:solidFill>
                <a:effectLst/>
                <a:latin typeface="Segoe UI" panose="020B0502040204020203" pitchFamily="34" charset="0"/>
                <a:cs typeface="Segoe UI" panose="020B0502040204020203" pitchFamily="34" charset="0"/>
              </a:rPr>
              <a:t> framgår att Spelinspektionen genom </a:t>
            </a:r>
            <a:r>
              <a:rPr lang="sv-SE" sz="1100" b="0" i="0" dirty="0" err="1">
                <a:solidFill>
                  <a:schemeClr val="bg1"/>
                </a:solidFill>
                <a:effectLst/>
                <a:latin typeface="Segoe UI" panose="020B0502040204020203" pitchFamily="34" charset="0"/>
                <a:cs typeface="Segoe UI" panose="020B0502040204020203" pitchFamily="34" charset="0"/>
              </a:rPr>
              <a:t>tillsynsvägledninglöpande</a:t>
            </a:r>
            <a:r>
              <a:rPr lang="sv-SE" sz="1100" b="0" i="0" dirty="0">
                <a:solidFill>
                  <a:schemeClr val="bg1"/>
                </a:solidFill>
                <a:effectLst/>
                <a:latin typeface="Segoe UI" panose="020B0502040204020203" pitchFamily="34" charset="0"/>
                <a:cs typeface="Segoe UI" panose="020B0502040204020203" pitchFamily="34" charset="0"/>
              </a:rPr>
              <a:t> ska ge stöd till och följa hur kommunerna bedriver sin tillsyn enligt 18 kap.</a:t>
            </a:r>
          </a:p>
          <a:p>
            <a:pPr algn="l"/>
            <a:r>
              <a:rPr lang="sv-SE" sz="1100" b="0" i="0" dirty="0">
                <a:solidFill>
                  <a:schemeClr val="bg1"/>
                </a:solidFill>
                <a:effectLst/>
                <a:latin typeface="Segoe UI" panose="020B0502040204020203" pitchFamily="34" charset="0"/>
                <a:cs typeface="Segoe UI" panose="020B0502040204020203" pitchFamily="34" charset="0"/>
              </a:rPr>
              <a:t>1 § tredje stycket.</a:t>
            </a:r>
          </a:p>
        </p:txBody>
      </p:sp>
      <p:sp>
        <p:nvSpPr>
          <p:cNvPr id="40" name="Multiplikation 39">
            <a:extLst>
              <a:ext uri="{FF2B5EF4-FFF2-40B4-BE49-F238E27FC236}">
                <a16:creationId xmlns:a16="http://schemas.microsoft.com/office/drawing/2014/main" id="{DF003682-143E-3A07-B8FE-74FC8D044EEE}"/>
              </a:ext>
            </a:extLst>
          </p:cNvPr>
          <p:cNvSpPr/>
          <p:nvPr/>
        </p:nvSpPr>
        <p:spPr>
          <a:xfrm>
            <a:off x="8845021" y="3021775"/>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6" name="Rubrik 1">
            <a:hlinkClick r:id="" action="ppaction://hlinkshowjump?jump=lastslideviewed"/>
            <a:extLst>
              <a:ext uri="{FF2B5EF4-FFF2-40B4-BE49-F238E27FC236}">
                <a16:creationId xmlns:a16="http://schemas.microsoft.com/office/drawing/2014/main" id="{A7C6AA39-B719-B222-FFB4-B2656435B0C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47" name="Platshållare för text 5">
            <a:hlinkClick r:id="" action="ppaction://hlinkshowjump?jump=lastslideviewed"/>
            <a:extLst>
              <a:ext uri="{FF2B5EF4-FFF2-40B4-BE49-F238E27FC236}">
                <a16:creationId xmlns:a16="http://schemas.microsoft.com/office/drawing/2014/main" id="{BBED0139-B2B3-8F5B-01A5-1485D2FF47E5}"/>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2" name="Ellips 1">
            <a:hlinkClick r:id="" action="ppaction://hlinkshowjump?jump=nextslide"/>
            <a:extLst>
              <a:ext uri="{FF2B5EF4-FFF2-40B4-BE49-F238E27FC236}">
                <a16:creationId xmlns:a16="http://schemas.microsoft.com/office/drawing/2014/main" id="{F432CCFB-FEAD-D9D5-A309-3B098523F7A8}"/>
              </a:ext>
            </a:extLst>
          </p:cNvPr>
          <p:cNvSpPr/>
          <p:nvPr/>
        </p:nvSpPr>
        <p:spPr>
          <a:xfrm>
            <a:off x="787400" y="3898900"/>
            <a:ext cx="1549400" cy="1549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sv-SE" sz="1200" b="1" dirty="0">
              <a:latin typeface="Segoe UI" panose="020B0502040204020203" pitchFamily="34" charset="0"/>
              <a:cs typeface="Segoe UI" panose="020B0502040204020203" pitchFamily="34" charset="0"/>
            </a:endParaRPr>
          </a:p>
        </p:txBody>
      </p:sp>
      <p:sp>
        <p:nvSpPr>
          <p:cNvPr id="4" name="textruta 3">
            <a:hlinkClick r:id="" action="ppaction://hlinkshowjump?jump=nextslide"/>
            <a:extLst>
              <a:ext uri="{FF2B5EF4-FFF2-40B4-BE49-F238E27FC236}">
                <a16:creationId xmlns:a16="http://schemas.microsoft.com/office/drawing/2014/main" id="{5C4C6276-8EAC-5873-7089-98B255E9A4E6}"/>
              </a:ext>
            </a:extLst>
          </p:cNvPr>
          <p:cNvSpPr txBox="1"/>
          <p:nvPr/>
        </p:nvSpPr>
        <p:spPr>
          <a:xfrm>
            <a:off x="787400" y="4222306"/>
            <a:ext cx="1549400" cy="769441"/>
          </a:xfrm>
          <a:prstGeom prst="rect">
            <a:avLst/>
          </a:prstGeom>
          <a:noFill/>
        </p:spPr>
        <p:txBody>
          <a:bodyPr wrap="square">
            <a:spAutoFit/>
          </a:bodyPr>
          <a:lstStyle/>
          <a:p>
            <a:pPr algn="ctr"/>
            <a:r>
              <a:rPr lang="sv-SE" sz="1100" b="1" dirty="0">
                <a:solidFill>
                  <a:schemeClr val="bg1"/>
                </a:solidFill>
                <a:latin typeface="Segoe UI" panose="020B0502040204020203" pitchFamily="34" charset="0"/>
                <a:cs typeface="Segoe UI" panose="020B0502040204020203" pitchFamily="34" charset="0"/>
              </a:rPr>
              <a:t>Vill du ha hjälp </a:t>
            </a:r>
            <a:br>
              <a:rPr lang="sv-SE" sz="1100" b="1" dirty="0">
                <a:solidFill>
                  <a:schemeClr val="bg1"/>
                </a:solidFill>
                <a:latin typeface="Segoe UI" panose="020B0502040204020203" pitchFamily="34" charset="0"/>
                <a:cs typeface="Segoe UI" panose="020B0502040204020203" pitchFamily="34" charset="0"/>
              </a:rPr>
            </a:br>
            <a:r>
              <a:rPr lang="sv-SE" sz="1100" b="1" dirty="0">
                <a:solidFill>
                  <a:schemeClr val="bg1"/>
                </a:solidFill>
                <a:latin typeface="Segoe UI" panose="020B0502040204020203" pitchFamily="34" charset="0"/>
                <a:cs typeface="Segoe UI" panose="020B0502040204020203" pitchFamily="34" charset="0"/>
              </a:rPr>
              <a:t>med hur du kan använda materialet? </a:t>
            </a:r>
            <a:br>
              <a:rPr lang="sv-SE" sz="1100" b="1" dirty="0">
                <a:solidFill>
                  <a:schemeClr val="bg1"/>
                </a:solidFill>
                <a:latin typeface="Segoe UI" panose="020B0502040204020203" pitchFamily="34" charset="0"/>
                <a:cs typeface="Segoe UI" panose="020B0502040204020203" pitchFamily="34" charset="0"/>
              </a:rPr>
            </a:br>
            <a:r>
              <a:rPr lang="sv-SE" sz="1100" b="1" dirty="0">
                <a:solidFill>
                  <a:schemeClr val="bg1"/>
                </a:solidFill>
                <a:latin typeface="Segoe UI" panose="020B0502040204020203" pitchFamily="34" charset="0"/>
                <a:cs typeface="Segoe UI" panose="020B0502040204020203" pitchFamily="34" charset="0"/>
              </a:rPr>
              <a:t>Klicka här!</a:t>
            </a:r>
          </a:p>
        </p:txBody>
      </p:sp>
      <p:sp>
        <p:nvSpPr>
          <p:cNvPr id="9" name="Höger 8">
            <a:hlinkClick r:id="" action="ppaction://hlinkshowjump?jump=nextslide"/>
            <a:extLst>
              <a:ext uri="{FF2B5EF4-FFF2-40B4-BE49-F238E27FC236}">
                <a16:creationId xmlns:a16="http://schemas.microsoft.com/office/drawing/2014/main" id="{4BE59C59-34C0-03ED-49EC-8A8F8DED483E}"/>
              </a:ext>
            </a:extLst>
          </p:cNvPr>
          <p:cNvSpPr/>
          <p:nvPr/>
        </p:nvSpPr>
        <p:spPr>
          <a:xfrm>
            <a:off x="1403350" y="5008819"/>
            <a:ext cx="317500" cy="2286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96871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6" presetClass="emph" presetSubtype="0" repeatCount="4000" fill="hold" grpId="1" nodeType="withEffect">
                                  <p:stCondLst>
                                    <p:cond delay="150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dissolve">
                                      <p:cBhvr>
                                        <p:cTn id="25" dur="500"/>
                                        <p:tgtEl>
                                          <p:spTgt spid="4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dissolve">
                                      <p:cBhvr>
                                        <p:cTn id="28" dur="500"/>
                                        <p:tgtEl>
                                          <p:spTgt spid="39"/>
                                        </p:tgtEl>
                                      </p:cBhvr>
                                    </p:animEffect>
                                  </p:childTnLst>
                                </p:cTn>
                              </p:par>
                            </p:childTnLst>
                          </p:cTn>
                        </p:par>
                      </p:childTnLst>
                    </p:cTn>
                  </p:par>
                </p:childTnLst>
              </p:cTn>
              <p:nextCondLst>
                <p:cond evt="onClick" delay="0">
                  <p:tgtEl>
                    <p:spTgt spid="34"/>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dissolve">
                                      <p:cBhvr>
                                        <p:cTn id="34" dur="500"/>
                                        <p:tgtEl>
                                          <p:spTgt spid="3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dissolve">
                                      <p:cBhvr>
                                        <p:cTn id="37" dur="500"/>
                                        <p:tgtEl>
                                          <p:spTgt spid="38"/>
                                        </p:tgtEl>
                                      </p:cBhvr>
                                    </p:animEffect>
                                  </p:child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1" nodeType="clickEffect">
                                  <p:stCondLst>
                                    <p:cond delay="0"/>
                                  </p:stCondLst>
                                  <p:childTnLst>
                                    <p:animEffect transition="out" filter="dissolv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40"/>
                                        </p:tgtEl>
                                      </p:cBhvr>
                                    </p:animEffect>
                                    <p:set>
                                      <p:cBhvr>
                                        <p:cTn id="5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P spid="2" grpId="0" animBg="1"/>
      <p:bldP spid="4" grpId="0"/>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Rak 77">
            <a:extLst>
              <a:ext uri="{FF2B5EF4-FFF2-40B4-BE49-F238E27FC236}">
                <a16:creationId xmlns:a16="http://schemas.microsoft.com/office/drawing/2014/main" id="{FF6F50F1-AA8E-75B0-301F-373649DC2092}"/>
              </a:ext>
            </a:extLst>
          </p:cNvPr>
          <p:cNvCxnSpPr>
            <a:stCxn id="69" idx="0"/>
            <a:endCxn id="76" idx="2"/>
          </p:cNvCxnSpPr>
          <p:nvPr/>
        </p:nvCxnSpPr>
        <p:spPr>
          <a:xfrm flipH="1" flipV="1">
            <a:off x="7965038" y="2832396"/>
            <a:ext cx="1" cy="34427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Rak 78">
            <a:extLst>
              <a:ext uri="{FF2B5EF4-FFF2-40B4-BE49-F238E27FC236}">
                <a16:creationId xmlns:a16="http://schemas.microsoft.com/office/drawing/2014/main" id="{BD6DFDE7-15B8-37D0-4196-C0977B4DD330}"/>
              </a:ext>
            </a:extLst>
          </p:cNvPr>
          <p:cNvCxnSpPr>
            <a:cxnSpLocks/>
          </p:cNvCxnSpPr>
          <p:nvPr/>
        </p:nvCxnSpPr>
        <p:spPr>
          <a:xfrm flipV="1">
            <a:off x="8543474" y="3220241"/>
            <a:ext cx="1031796" cy="3153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Rak 80">
            <a:extLst>
              <a:ext uri="{FF2B5EF4-FFF2-40B4-BE49-F238E27FC236}">
                <a16:creationId xmlns:a16="http://schemas.microsoft.com/office/drawing/2014/main" id="{F637CB23-1E8E-DD90-5010-1EDA5B86C6F4}"/>
              </a:ext>
            </a:extLst>
          </p:cNvPr>
          <p:cNvCxnSpPr>
            <a:cxnSpLocks/>
            <a:endCxn id="74" idx="1"/>
          </p:cNvCxnSpPr>
          <p:nvPr/>
        </p:nvCxnSpPr>
        <p:spPr>
          <a:xfrm>
            <a:off x="8366665" y="4045460"/>
            <a:ext cx="922466" cy="30482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Rak 83">
            <a:extLst>
              <a:ext uri="{FF2B5EF4-FFF2-40B4-BE49-F238E27FC236}">
                <a16:creationId xmlns:a16="http://schemas.microsoft.com/office/drawing/2014/main" id="{C47FF87E-4572-60F5-EE33-9C80568AEBC2}"/>
              </a:ext>
            </a:extLst>
          </p:cNvPr>
          <p:cNvCxnSpPr>
            <a:cxnSpLocks/>
          </p:cNvCxnSpPr>
          <p:nvPr/>
        </p:nvCxnSpPr>
        <p:spPr>
          <a:xfrm>
            <a:off x="8319059" y="4459337"/>
            <a:ext cx="1057158" cy="58349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6" name="Rak 85">
            <a:extLst>
              <a:ext uri="{FF2B5EF4-FFF2-40B4-BE49-F238E27FC236}">
                <a16:creationId xmlns:a16="http://schemas.microsoft.com/office/drawing/2014/main" id="{9FBA127B-B129-7788-2F8C-A0A430A37F79}"/>
              </a:ext>
            </a:extLst>
          </p:cNvPr>
          <p:cNvCxnSpPr>
            <a:cxnSpLocks/>
          </p:cNvCxnSpPr>
          <p:nvPr/>
        </p:nvCxnSpPr>
        <p:spPr>
          <a:xfrm flipH="1">
            <a:off x="6551906" y="4350283"/>
            <a:ext cx="1044468" cy="70149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B254A363-0DF1-1061-0F48-77D0651B8605}"/>
              </a:ext>
            </a:extLst>
          </p:cNvPr>
          <p:cNvCxnSpPr>
            <a:cxnSpLocks/>
          </p:cNvCxnSpPr>
          <p:nvPr/>
        </p:nvCxnSpPr>
        <p:spPr>
          <a:xfrm flipH="1">
            <a:off x="6460367" y="3987824"/>
            <a:ext cx="1005801" cy="46736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EC733885-29F7-412F-4E83-BD9E551E6EF4}"/>
              </a:ext>
            </a:extLst>
          </p:cNvPr>
          <p:cNvCxnSpPr>
            <a:cxnSpLocks/>
            <a:endCxn id="70" idx="3"/>
          </p:cNvCxnSpPr>
          <p:nvPr/>
        </p:nvCxnSpPr>
        <p:spPr>
          <a:xfrm flipH="1" flipV="1">
            <a:off x="6732762" y="3277232"/>
            <a:ext cx="955843" cy="29205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2: </a:t>
            </a:r>
            <a:r>
              <a:rPr lang="sv-SE" sz="1400" dirty="0">
                <a:latin typeface="Segoe UI" panose="020B0502040204020203" pitchFamily="34" charset="0"/>
                <a:cs typeface="Segoe UI" panose="020B0502040204020203" pitchFamily="34" charset="0"/>
              </a:rPr>
              <a:t>Prövning av ansökan</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Sammanfattning – då kan registrering beviljas</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74472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A20EB9D0-08F4-BCED-E12D-551429D35ED5}"/>
              </a:ext>
            </a:extLst>
          </p:cNvPr>
          <p:cNvSpPr txBox="1">
            <a:spLocks/>
          </p:cNvSpPr>
          <p:nvPr/>
        </p:nvSpPr>
        <p:spPr>
          <a:xfrm>
            <a:off x="10835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68" name="textruta 67">
            <a:extLst>
              <a:ext uri="{FF2B5EF4-FFF2-40B4-BE49-F238E27FC236}">
                <a16:creationId xmlns:a16="http://schemas.microsoft.com/office/drawing/2014/main" id="{DF103721-0FFF-C94B-060E-F1DFC4B252B7}"/>
              </a:ext>
            </a:extLst>
          </p:cNvPr>
          <p:cNvSpPr txBox="1"/>
          <p:nvPr/>
        </p:nvSpPr>
        <p:spPr>
          <a:xfrm>
            <a:off x="528638" y="2004117"/>
            <a:ext cx="3917950" cy="1077218"/>
          </a:xfrm>
          <a:prstGeom prst="rect">
            <a:avLst/>
          </a:prstGeom>
          <a:noFill/>
        </p:spPr>
        <p:txBody>
          <a:bodyPr wrap="square">
            <a:spAutoFit/>
          </a:bodyPr>
          <a:lstStyle/>
          <a:p>
            <a:pPr rtl="0">
              <a:spcBef>
                <a:spcPts val="0"/>
              </a:spcBef>
              <a:spcAft>
                <a:spcPts val="0"/>
              </a:spcAft>
            </a:pPr>
            <a:r>
              <a:rPr lang="sv-SE" sz="1600" dirty="0">
                <a:solidFill>
                  <a:srgbClr val="000000"/>
                </a:solidFill>
                <a:latin typeface="Segoe UI" panose="020B0502040204020203" pitchFamily="34" charset="0"/>
                <a:cs typeface="Segoe UI" panose="020B0502040204020203" pitchFamily="34" charset="0"/>
              </a:rPr>
              <a:t>Det här är en sammanfattning av kapitlet du just gått igenom. Alla dessa kriterier behöver vara uppfyllda för att registrering ska vara möjlig.</a:t>
            </a:r>
          </a:p>
        </p:txBody>
      </p:sp>
      <p:sp>
        <p:nvSpPr>
          <p:cNvPr id="69" name="Ellips 68">
            <a:extLst>
              <a:ext uri="{FF2B5EF4-FFF2-40B4-BE49-F238E27FC236}">
                <a16:creationId xmlns:a16="http://schemas.microsoft.com/office/drawing/2014/main" id="{1E689DE2-DEAF-9CDC-B1A0-E0EE31F5472A}"/>
              </a:ext>
            </a:extLst>
          </p:cNvPr>
          <p:cNvSpPr/>
          <p:nvPr/>
        </p:nvSpPr>
        <p:spPr>
          <a:xfrm>
            <a:off x="7246674" y="3176668"/>
            <a:ext cx="1436729" cy="14367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400" dirty="0">
                <a:latin typeface="Segoe UI" panose="020B0502040204020203" pitchFamily="34" charset="0"/>
                <a:cs typeface="Segoe UI" panose="020B0502040204020203" pitchFamily="34" charset="0"/>
              </a:rPr>
              <a:t>Registrering kan beviljas när …</a:t>
            </a:r>
          </a:p>
        </p:txBody>
      </p:sp>
      <p:sp>
        <p:nvSpPr>
          <p:cNvPr id="70" name="Rektangel med rundade hörn 69">
            <a:extLst>
              <a:ext uri="{FF2B5EF4-FFF2-40B4-BE49-F238E27FC236}">
                <a16:creationId xmlns:a16="http://schemas.microsoft.com/office/drawing/2014/main" id="{0D362931-5344-E843-BF1B-B485EA9BB4A8}"/>
              </a:ext>
            </a:extLst>
          </p:cNvPr>
          <p:cNvSpPr/>
          <p:nvPr/>
        </p:nvSpPr>
        <p:spPr>
          <a:xfrm>
            <a:off x="4283273" y="2844391"/>
            <a:ext cx="2449489" cy="8656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det gäller en ideell förening eller ett registrerat trossamfund.</a:t>
            </a:r>
          </a:p>
          <a:p>
            <a:endParaRPr lang="sv-SE" sz="1100" dirty="0">
              <a:solidFill>
                <a:schemeClr val="tx1"/>
              </a:solidFill>
              <a:latin typeface="Segoe UI" panose="020B0502040204020203" pitchFamily="34" charset="0"/>
              <a:cs typeface="Segoe UI" panose="020B0502040204020203" pitchFamily="34" charset="0"/>
            </a:endParaRPr>
          </a:p>
        </p:txBody>
      </p:sp>
      <p:sp>
        <p:nvSpPr>
          <p:cNvPr id="71" name="Rektangel med rundade hörn 70">
            <a:extLst>
              <a:ext uri="{FF2B5EF4-FFF2-40B4-BE49-F238E27FC236}">
                <a16:creationId xmlns:a16="http://schemas.microsoft.com/office/drawing/2014/main" id="{38CE3C13-A692-BB57-E724-62EAF7F62B61}"/>
              </a:ext>
            </a:extLst>
          </p:cNvPr>
          <p:cNvSpPr/>
          <p:nvPr/>
        </p:nvSpPr>
        <p:spPr>
          <a:xfrm>
            <a:off x="4281319" y="3917443"/>
            <a:ext cx="2449489" cy="8656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en insats krävs för att delta i lotteriet.</a:t>
            </a:r>
          </a:p>
        </p:txBody>
      </p:sp>
      <p:sp>
        <p:nvSpPr>
          <p:cNvPr id="72" name="Rektangel med rundade hörn 71">
            <a:extLst>
              <a:ext uri="{FF2B5EF4-FFF2-40B4-BE49-F238E27FC236}">
                <a16:creationId xmlns:a16="http://schemas.microsoft.com/office/drawing/2014/main" id="{EDF15D33-EE0F-88F9-1A21-F26AA1F75E31}"/>
              </a:ext>
            </a:extLst>
          </p:cNvPr>
          <p:cNvSpPr/>
          <p:nvPr/>
        </p:nvSpPr>
        <p:spPr>
          <a:xfrm>
            <a:off x="5444344" y="4981962"/>
            <a:ext cx="2449489" cy="8656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rtlCol="0" anchor="ctr"/>
          <a:lstStyle/>
          <a:p>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a:t>
            </a:r>
            <a:r>
              <a:rPr lang="sv-SE" sz="1100" dirty="0">
                <a:solidFill>
                  <a:schemeClr val="tx1"/>
                </a:solidFill>
                <a:latin typeface="Segoe UI" panose="020B0502040204020203" pitchFamily="34" charset="0"/>
                <a:cs typeface="Segoe UI" panose="020B0502040204020203" pitchFamily="34" charset="0"/>
              </a:rPr>
              <a:t>lotterierna tillhandahålls inom den kommun där föreningen bedriver sin huvudsakliga verksamhet. </a:t>
            </a:r>
          </a:p>
        </p:txBody>
      </p:sp>
      <p:sp>
        <p:nvSpPr>
          <p:cNvPr id="73" name="Rektangel med rundade hörn 72">
            <a:extLst>
              <a:ext uri="{FF2B5EF4-FFF2-40B4-BE49-F238E27FC236}">
                <a16:creationId xmlns:a16="http://schemas.microsoft.com/office/drawing/2014/main" id="{70374720-0072-9A9B-20E4-F35167DEBE11}"/>
              </a:ext>
            </a:extLst>
          </p:cNvPr>
          <p:cNvSpPr/>
          <p:nvPr/>
        </p:nvSpPr>
        <p:spPr>
          <a:xfrm>
            <a:off x="8024546" y="4977178"/>
            <a:ext cx="2449489" cy="8656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omsättningen är max 33 1/3 prisbasbelopp under en 5-årsperiod.</a:t>
            </a:r>
          </a:p>
        </p:txBody>
      </p:sp>
      <p:sp>
        <p:nvSpPr>
          <p:cNvPr id="74" name="Rektangel med rundade hörn 73">
            <a:extLst>
              <a:ext uri="{FF2B5EF4-FFF2-40B4-BE49-F238E27FC236}">
                <a16:creationId xmlns:a16="http://schemas.microsoft.com/office/drawing/2014/main" id="{91D091ED-D1A2-6781-D643-62D67A45B68F}"/>
              </a:ext>
            </a:extLst>
          </p:cNvPr>
          <p:cNvSpPr/>
          <p:nvPr/>
        </p:nvSpPr>
        <p:spPr>
          <a:xfrm>
            <a:off x="9289131" y="3917443"/>
            <a:ext cx="2449489" cy="8656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vinsterna motsvarar 35-50 % av insatsernas värde.</a:t>
            </a:r>
          </a:p>
        </p:txBody>
      </p:sp>
      <p:sp>
        <p:nvSpPr>
          <p:cNvPr id="75" name="Rektangel med rundade hörn 74">
            <a:extLst>
              <a:ext uri="{FF2B5EF4-FFF2-40B4-BE49-F238E27FC236}">
                <a16:creationId xmlns:a16="http://schemas.microsoft.com/office/drawing/2014/main" id="{5D5F3A9D-B9B3-101F-9EE6-F8A16AC74DC5}"/>
              </a:ext>
            </a:extLst>
          </p:cNvPr>
          <p:cNvSpPr/>
          <p:nvPr/>
        </p:nvSpPr>
        <p:spPr>
          <a:xfrm>
            <a:off x="9277099" y="2840062"/>
            <a:ext cx="2449489" cy="8656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en kontrollant förordnas vid registrering.</a:t>
            </a:r>
          </a:p>
        </p:txBody>
      </p:sp>
      <p:sp>
        <p:nvSpPr>
          <p:cNvPr id="76" name="Rektangel med rundade hörn 75">
            <a:extLst>
              <a:ext uri="{FF2B5EF4-FFF2-40B4-BE49-F238E27FC236}">
                <a16:creationId xmlns:a16="http://schemas.microsoft.com/office/drawing/2014/main" id="{DC0F601D-725D-42AE-2A5A-2C6D771E525C}"/>
              </a:ext>
            </a:extLst>
          </p:cNvPr>
          <p:cNvSpPr/>
          <p:nvPr/>
        </p:nvSpPr>
        <p:spPr>
          <a:xfrm>
            <a:off x="6740293" y="1966715"/>
            <a:ext cx="2449489" cy="8656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värdet av en kontantvinst är högst ett prisbasbelopp.</a:t>
            </a:r>
          </a:p>
        </p:txBody>
      </p:sp>
      <p:sp>
        <p:nvSpPr>
          <p:cNvPr id="99" name="V-form 98">
            <a:hlinkClick r:id="rId3" action="ppaction://hlinksldjump"/>
            <a:extLst>
              <a:ext uri="{FF2B5EF4-FFF2-40B4-BE49-F238E27FC236}">
                <a16:creationId xmlns:a16="http://schemas.microsoft.com/office/drawing/2014/main" id="{92324A5A-E7F2-413C-3066-B20789F8D6E1}"/>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100" name="V-form 99">
            <a:hlinkClick r:id="rId4" action="ppaction://hlinksldjump"/>
            <a:extLst>
              <a:ext uri="{FF2B5EF4-FFF2-40B4-BE49-F238E27FC236}">
                <a16:creationId xmlns:a16="http://schemas.microsoft.com/office/drawing/2014/main" id="{1B44C33F-FDE6-D612-BC8B-9F740C6BF1FD}"/>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101" name="Femhörning 100">
            <a:hlinkClick r:id="rId5" action="ppaction://hlinksldjump"/>
            <a:extLst>
              <a:ext uri="{FF2B5EF4-FFF2-40B4-BE49-F238E27FC236}">
                <a16:creationId xmlns:a16="http://schemas.microsoft.com/office/drawing/2014/main" id="{046316E3-E82F-BD30-C549-BEFB65002C75}"/>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102" name="V-form 34">
            <a:hlinkClick r:id="rId6" action="ppaction://hlinksldjump"/>
            <a:extLst>
              <a:ext uri="{FF2B5EF4-FFF2-40B4-BE49-F238E27FC236}">
                <a16:creationId xmlns:a16="http://schemas.microsoft.com/office/drawing/2014/main" id="{4ED4DE4D-145D-9D08-6BEF-B68BA16265EC}"/>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5</a:t>
            </a:r>
          </a:p>
        </p:txBody>
      </p:sp>
      <p:sp>
        <p:nvSpPr>
          <p:cNvPr id="103" name="V-form 102">
            <a:hlinkClick r:id="rId7" action="ppaction://hlinksldjump"/>
            <a:extLst>
              <a:ext uri="{FF2B5EF4-FFF2-40B4-BE49-F238E27FC236}">
                <a16:creationId xmlns:a16="http://schemas.microsoft.com/office/drawing/2014/main" id="{908A6B27-6D46-3855-1DBE-B3BF8B1270B6}"/>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Tree>
    <p:extLst>
      <p:ext uri="{BB962C8B-B14F-4D97-AF65-F5344CB8AC3E}">
        <p14:creationId xmlns:p14="http://schemas.microsoft.com/office/powerpoint/2010/main" val="21282255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500"/>
                                        <p:tgtEl>
                                          <p:spTgt spid="70"/>
                                        </p:tgtEl>
                                      </p:cBhvr>
                                    </p:animEffect>
                                  </p:childTnLst>
                                </p:cTn>
                              </p:par>
                              <p:par>
                                <p:cTn id="8" presetID="9" presetClass="entr" presetSubtype="0" fill="hold" nodeType="withEffect">
                                  <p:stCondLst>
                                    <p:cond delay="500"/>
                                  </p:stCondLst>
                                  <p:childTnLst>
                                    <p:set>
                                      <p:cBhvr>
                                        <p:cTn id="9" dur="1" fill="hold">
                                          <p:stCondLst>
                                            <p:cond delay="0"/>
                                          </p:stCondLst>
                                        </p:cTn>
                                        <p:tgtEl>
                                          <p:spTgt spid="91"/>
                                        </p:tgtEl>
                                        <p:attrNameLst>
                                          <p:attrName>style.visibility</p:attrName>
                                        </p:attrNameLst>
                                      </p:cBhvr>
                                      <p:to>
                                        <p:strVal val="visible"/>
                                      </p:to>
                                    </p:set>
                                    <p:animEffect transition="in" filter="dissolve">
                                      <p:cBhvr>
                                        <p:cTn id="10" dur="500"/>
                                        <p:tgtEl>
                                          <p:spTgt spid="91"/>
                                        </p:tgtEl>
                                      </p:cBhvr>
                                    </p:animEffect>
                                  </p:childTnLst>
                                </p:cTn>
                              </p:par>
                              <p:par>
                                <p:cTn id="11" presetID="9" presetClass="entr" presetSubtype="0" fill="hold" nodeType="withEffect">
                                  <p:stCondLst>
                                    <p:cond delay="700"/>
                                  </p:stCondLst>
                                  <p:childTnLst>
                                    <p:set>
                                      <p:cBhvr>
                                        <p:cTn id="12" dur="1" fill="hold">
                                          <p:stCondLst>
                                            <p:cond delay="0"/>
                                          </p:stCondLst>
                                        </p:cTn>
                                        <p:tgtEl>
                                          <p:spTgt spid="89"/>
                                        </p:tgtEl>
                                        <p:attrNameLst>
                                          <p:attrName>style.visibility</p:attrName>
                                        </p:attrNameLst>
                                      </p:cBhvr>
                                      <p:to>
                                        <p:strVal val="visible"/>
                                      </p:to>
                                    </p:set>
                                    <p:animEffect transition="in" filter="dissolve">
                                      <p:cBhvr>
                                        <p:cTn id="13" dur="500"/>
                                        <p:tgtEl>
                                          <p:spTgt spid="89"/>
                                        </p:tgtEl>
                                      </p:cBhvr>
                                    </p:animEffect>
                                  </p:childTnLst>
                                </p:cTn>
                              </p:par>
                              <p:par>
                                <p:cTn id="14" presetID="9" presetClass="entr" presetSubtype="0" fill="hold" grpId="0" nodeType="withEffect">
                                  <p:stCondLst>
                                    <p:cond delay="700"/>
                                  </p:stCondLst>
                                  <p:childTnLst>
                                    <p:set>
                                      <p:cBhvr>
                                        <p:cTn id="15" dur="1" fill="hold">
                                          <p:stCondLst>
                                            <p:cond delay="0"/>
                                          </p:stCondLst>
                                        </p:cTn>
                                        <p:tgtEl>
                                          <p:spTgt spid="71"/>
                                        </p:tgtEl>
                                        <p:attrNameLst>
                                          <p:attrName>style.visibility</p:attrName>
                                        </p:attrNameLst>
                                      </p:cBhvr>
                                      <p:to>
                                        <p:strVal val="visible"/>
                                      </p:to>
                                    </p:set>
                                    <p:animEffect transition="in" filter="dissolve">
                                      <p:cBhvr>
                                        <p:cTn id="16" dur="500"/>
                                        <p:tgtEl>
                                          <p:spTgt spid="71"/>
                                        </p:tgtEl>
                                      </p:cBhvr>
                                    </p:animEffect>
                                  </p:childTnLst>
                                </p:cTn>
                              </p:par>
                              <p:par>
                                <p:cTn id="17" presetID="9" presetClass="entr" presetSubtype="0" fill="hold" nodeType="withEffect">
                                  <p:stCondLst>
                                    <p:cond delay="900"/>
                                  </p:stCondLst>
                                  <p:childTnLst>
                                    <p:set>
                                      <p:cBhvr>
                                        <p:cTn id="18" dur="1" fill="hold">
                                          <p:stCondLst>
                                            <p:cond delay="0"/>
                                          </p:stCondLst>
                                        </p:cTn>
                                        <p:tgtEl>
                                          <p:spTgt spid="86"/>
                                        </p:tgtEl>
                                        <p:attrNameLst>
                                          <p:attrName>style.visibility</p:attrName>
                                        </p:attrNameLst>
                                      </p:cBhvr>
                                      <p:to>
                                        <p:strVal val="visible"/>
                                      </p:to>
                                    </p:set>
                                    <p:animEffect transition="in" filter="dissolve">
                                      <p:cBhvr>
                                        <p:cTn id="19" dur="500"/>
                                        <p:tgtEl>
                                          <p:spTgt spid="86"/>
                                        </p:tgtEl>
                                      </p:cBhvr>
                                    </p:animEffect>
                                  </p:childTnLst>
                                </p:cTn>
                              </p:par>
                              <p:par>
                                <p:cTn id="20" presetID="9" presetClass="entr" presetSubtype="0" fill="hold" grpId="0" nodeType="withEffect">
                                  <p:stCondLst>
                                    <p:cond delay="900"/>
                                  </p:stCondLst>
                                  <p:childTnLst>
                                    <p:set>
                                      <p:cBhvr>
                                        <p:cTn id="21" dur="1" fill="hold">
                                          <p:stCondLst>
                                            <p:cond delay="0"/>
                                          </p:stCondLst>
                                        </p:cTn>
                                        <p:tgtEl>
                                          <p:spTgt spid="72"/>
                                        </p:tgtEl>
                                        <p:attrNameLst>
                                          <p:attrName>style.visibility</p:attrName>
                                        </p:attrNameLst>
                                      </p:cBhvr>
                                      <p:to>
                                        <p:strVal val="visible"/>
                                      </p:to>
                                    </p:set>
                                    <p:animEffect transition="in" filter="dissolve">
                                      <p:cBhvr>
                                        <p:cTn id="22" dur="500"/>
                                        <p:tgtEl>
                                          <p:spTgt spid="72"/>
                                        </p:tgtEl>
                                      </p:cBhvr>
                                    </p:animEffect>
                                  </p:childTnLst>
                                </p:cTn>
                              </p:par>
                              <p:par>
                                <p:cTn id="23" presetID="9" presetClass="entr" presetSubtype="0" fill="hold" nodeType="withEffect">
                                  <p:stCondLst>
                                    <p:cond delay="1100"/>
                                  </p:stCondLst>
                                  <p:childTnLst>
                                    <p:set>
                                      <p:cBhvr>
                                        <p:cTn id="24" dur="1" fill="hold">
                                          <p:stCondLst>
                                            <p:cond delay="0"/>
                                          </p:stCondLst>
                                        </p:cTn>
                                        <p:tgtEl>
                                          <p:spTgt spid="84"/>
                                        </p:tgtEl>
                                        <p:attrNameLst>
                                          <p:attrName>style.visibility</p:attrName>
                                        </p:attrNameLst>
                                      </p:cBhvr>
                                      <p:to>
                                        <p:strVal val="visible"/>
                                      </p:to>
                                    </p:set>
                                    <p:animEffect transition="in" filter="dissolve">
                                      <p:cBhvr>
                                        <p:cTn id="25" dur="500"/>
                                        <p:tgtEl>
                                          <p:spTgt spid="84"/>
                                        </p:tgtEl>
                                      </p:cBhvr>
                                    </p:animEffect>
                                  </p:childTnLst>
                                </p:cTn>
                              </p:par>
                              <p:par>
                                <p:cTn id="26" presetID="9" presetClass="entr" presetSubtype="0" fill="hold" grpId="0" nodeType="withEffect">
                                  <p:stCondLst>
                                    <p:cond delay="1100"/>
                                  </p:stCondLst>
                                  <p:childTnLst>
                                    <p:set>
                                      <p:cBhvr>
                                        <p:cTn id="27" dur="1" fill="hold">
                                          <p:stCondLst>
                                            <p:cond delay="0"/>
                                          </p:stCondLst>
                                        </p:cTn>
                                        <p:tgtEl>
                                          <p:spTgt spid="73"/>
                                        </p:tgtEl>
                                        <p:attrNameLst>
                                          <p:attrName>style.visibility</p:attrName>
                                        </p:attrNameLst>
                                      </p:cBhvr>
                                      <p:to>
                                        <p:strVal val="visible"/>
                                      </p:to>
                                    </p:set>
                                    <p:animEffect transition="in" filter="dissolve">
                                      <p:cBhvr>
                                        <p:cTn id="28" dur="500"/>
                                        <p:tgtEl>
                                          <p:spTgt spid="73"/>
                                        </p:tgtEl>
                                      </p:cBhvr>
                                    </p:animEffect>
                                  </p:childTnLst>
                                </p:cTn>
                              </p:par>
                              <p:par>
                                <p:cTn id="29" presetID="9" presetClass="entr" presetSubtype="0" fill="hold" nodeType="withEffect">
                                  <p:stCondLst>
                                    <p:cond delay="1300"/>
                                  </p:stCondLst>
                                  <p:childTnLst>
                                    <p:set>
                                      <p:cBhvr>
                                        <p:cTn id="30" dur="1" fill="hold">
                                          <p:stCondLst>
                                            <p:cond delay="0"/>
                                          </p:stCondLst>
                                        </p:cTn>
                                        <p:tgtEl>
                                          <p:spTgt spid="81"/>
                                        </p:tgtEl>
                                        <p:attrNameLst>
                                          <p:attrName>style.visibility</p:attrName>
                                        </p:attrNameLst>
                                      </p:cBhvr>
                                      <p:to>
                                        <p:strVal val="visible"/>
                                      </p:to>
                                    </p:set>
                                    <p:animEffect transition="in" filter="dissolve">
                                      <p:cBhvr>
                                        <p:cTn id="31" dur="500"/>
                                        <p:tgtEl>
                                          <p:spTgt spid="81"/>
                                        </p:tgtEl>
                                      </p:cBhvr>
                                    </p:animEffect>
                                  </p:childTnLst>
                                </p:cTn>
                              </p:par>
                              <p:par>
                                <p:cTn id="32" presetID="9" presetClass="entr" presetSubtype="0" fill="hold" grpId="0" nodeType="withEffect">
                                  <p:stCondLst>
                                    <p:cond delay="1300"/>
                                  </p:stCondLst>
                                  <p:childTnLst>
                                    <p:set>
                                      <p:cBhvr>
                                        <p:cTn id="33" dur="1" fill="hold">
                                          <p:stCondLst>
                                            <p:cond delay="0"/>
                                          </p:stCondLst>
                                        </p:cTn>
                                        <p:tgtEl>
                                          <p:spTgt spid="74"/>
                                        </p:tgtEl>
                                        <p:attrNameLst>
                                          <p:attrName>style.visibility</p:attrName>
                                        </p:attrNameLst>
                                      </p:cBhvr>
                                      <p:to>
                                        <p:strVal val="visible"/>
                                      </p:to>
                                    </p:set>
                                    <p:animEffect transition="in" filter="dissolve">
                                      <p:cBhvr>
                                        <p:cTn id="34" dur="500"/>
                                        <p:tgtEl>
                                          <p:spTgt spid="74"/>
                                        </p:tgtEl>
                                      </p:cBhvr>
                                    </p:animEffect>
                                  </p:childTnLst>
                                </p:cTn>
                              </p:par>
                              <p:par>
                                <p:cTn id="35" presetID="9" presetClass="entr" presetSubtype="0" fill="hold" grpId="0" nodeType="withEffect">
                                  <p:stCondLst>
                                    <p:cond delay="1500"/>
                                  </p:stCondLst>
                                  <p:childTnLst>
                                    <p:set>
                                      <p:cBhvr>
                                        <p:cTn id="36" dur="1" fill="hold">
                                          <p:stCondLst>
                                            <p:cond delay="0"/>
                                          </p:stCondLst>
                                        </p:cTn>
                                        <p:tgtEl>
                                          <p:spTgt spid="75"/>
                                        </p:tgtEl>
                                        <p:attrNameLst>
                                          <p:attrName>style.visibility</p:attrName>
                                        </p:attrNameLst>
                                      </p:cBhvr>
                                      <p:to>
                                        <p:strVal val="visible"/>
                                      </p:to>
                                    </p:set>
                                    <p:animEffect transition="in" filter="dissolve">
                                      <p:cBhvr>
                                        <p:cTn id="37" dur="500"/>
                                        <p:tgtEl>
                                          <p:spTgt spid="75"/>
                                        </p:tgtEl>
                                      </p:cBhvr>
                                    </p:animEffect>
                                  </p:childTnLst>
                                </p:cTn>
                              </p:par>
                              <p:par>
                                <p:cTn id="38" presetID="9" presetClass="entr" presetSubtype="0" fill="hold" nodeType="withEffect">
                                  <p:stCondLst>
                                    <p:cond delay="1500"/>
                                  </p:stCondLst>
                                  <p:childTnLst>
                                    <p:set>
                                      <p:cBhvr>
                                        <p:cTn id="39" dur="1" fill="hold">
                                          <p:stCondLst>
                                            <p:cond delay="0"/>
                                          </p:stCondLst>
                                        </p:cTn>
                                        <p:tgtEl>
                                          <p:spTgt spid="79"/>
                                        </p:tgtEl>
                                        <p:attrNameLst>
                                          <p:attrName>style.visibility</p:attrName>
                                        </p:attrNameLst>
                                      </p:cBhvr>
                                      <p:to>
                                        <p:strVal val="visible"/>
                                      </p:to>
                                    </p:set>
                                    <p:animEffect transition="in" filter="dissolve">
                                      <p:cBhvr>
                                        <p:cTn id="40" dur="500"/>
                                        <p:tgtEl>
                                          <p:spTgt spid="79"/>
                                        </p:tgtEl>
                                      </p:cBhvr>
                                    </p:animEffect>
                                  </p:childTnLst>
                                </p:cTn>
                              </p:par>
                              <p:par>
                                <p:cTn id="41" presetID="9" presetClass="entr" presetSubtype="0" fill="hold" grpId="0" nodeType="withEffect">
                                  <p:stCondLst>
                                    <p:cond delay="1700"/>
                                  </p:stCondLst>
                                  <p:childTnLst>
                                    <p:set>
                                      <p:cBhvr>
                                        <p:cTn id="42" dur="1" fill="hold">
                                          <p:stCondLst>
                                            <p:cond delay="0"/>
                                          </p:stCondLst>
                                        </p:cTn>
                                        <p:tgtEl>
                                          <p:spTgt spid="76"/>
                                        </p:tgtEl>
                                        <p:attrNameLst>
                                          <p:attrName>style.visibility</p:attrName>
                                        </p:attrNameLst>
                                      </p:cBhvr>
                                      <p:to>
                                        <p:strVal val="visible"/>
                                      </p:to>
                                    </p:set>
                                    <p:animEffect transition="in" filter="dissolve">
                                      <p:cBhvr>
                                        <p:cTn id="43" dur="500"/>
                                        <p:tgtEl>
                                          <p:spTgt spid="76"/>
                                        </p:tgtEl>
                                      </p:cBhvr>
                                    </p:animEffect>
                                  </p:childTnLst>
                                </p:cTn>
                              </p:par>
                              <p:par>
                                <p:cTn id="44" presetID="9" presetClass="entr" presetSubtype="0" fill="hold" nodeType="withEffect">
                                  <p:stCondLst>
                                    <p:cond delay="1700"/>
                                  </p:stCondLst>
                                  <p:childTnLst>
                                    <p:set>
                                      <p:cBhvr>
                                        <p:cTn id="45" dur="1" fill="hold">
                                          <p:stCondLst>
                                            <p:cond delay="0"/>
                                          </p:stCondLst>
                                        </p:cTn>
                                        <p:tgtEl>
                                          <p:spTgt spid="78"/>
                                        </p:tgtEl>
                                        <p:attrNameLst>
                                          <p:attrName>style.visibility</p:attrName>
                                        </p:attrNameLst>
                                      </p:cBhvr>
                                      <p:to>
                                        <p:strVal val="visible"/>
                                      </p:to>
                                    </p:set>
                                    <p:animEffect transition="in" filter="dissolve">
                                      <p:cBhvr>
                                        <p:cTn id="4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ECF4F2-44E4-FB7B-D8DA-3868C30B41FF}"/>
              </a:ext>
            </a:extLst>
          </p:cNvPr>
          <p:cNvSpPr txBox="1">
            <a:spLocks/>
          </p:cNvSpPr>
          <p:nvPr/>
        </p:nvSpPr>
        <p:spPr>
          <a:xfrm>
            <a:off x="439199" y="1556520"/>
            <a:ext cx="4701600" cy="1692000"/>
          </a:xfrm>
          <a:prstGeom prst="rect">
            <a:avLst/>
          </a:prstGeom>
        </p:spPr>
        <p:txBody>
          <a:bodyPr>
            <a:noAutofit/>
          </a:bodyPr>
          <a:lstStyle>
            <a:lvl1pPr algn="l" defTabSz="914400" rtl="0" eaLnBrk="1" latinLnBrk="0" hangingPunct="1">
              <a:lnSpc>
                <a:spcPct val="90000"/>
              </a:lnSpc>
              <a:spcBef>
                <a:spcPct val="0"/>
              </a:spcBef>
              <a:buNone/>
              <a:defRPr kumimoji="0" lang="pt-BR" sz="2800" b="0" i="0" u="none" strike="noStrike" kern="1200" cap="none" spc="0" normalizeH="0" baseline="0" noProof="0" smtClean="0">
                <a:ln>
                  <a:noFill/>
                </a:ln>
                <a:solidFill>
                  <a:prstClr val="black"/>
                </a:solidFill>
                <a:effectLst/>
                <a:uLnTx/>
                <a:uFillTx/>
                <a:latin typeface="+mj-lt"/>
                <a:ea typeface="+mj-ea"/>
                <a:cs typeface="Segoe UI" panose="020B0502040204020203" pitchFamily="34" charset="0"/>
              </a:defRPr>
            </a:lvl1pPr>
          </a:lstStyle>
          <a:p>
            <a:r>
              <a:rPr lang="sv-SE" sz="3600" b="1" dirty="0">
                <a:solidFill>
                  <a:schemeClr val="bg1"/>
                </a:solidFill>
                <a:latin typeface="Segoe UI" panose="020B0502040204020203" pitchFamily="34" charset="0"/>
              </a:rPr>
              <a:t>Kapitel 3: </a:t>
            </a:r>
            <a:r>
              <a:rPr lang="sv-SE" sz="3600" dirty="0">
                <a:solidFill>
                  <a:schemeClr val="bg1"/>
                </a:solidFill>
                <a:latin typeface="Segoe UI" panose="020B0502040204020203" pitchFamily="34" charset="0"/>
              </a:rPr>
              <a:t>Beslut om registrering</a:t>
            </a:r>
            <a:br>
              <a:rPr lang="sv-SE" sz="3600" dirty="0">
                <a:solidFill>
                  <a:schemeClr val="bg1"/>
                </a:solidFill>
                <a:latin typeface="Segoe UI" panose="020B0502040204020203" pitchFamily="34" charset="0"/>
              </a:rPr>
            </a:br>
            <a:br>
              <a:rPr lang="sv-SE" sz="3600" dirty="0">
                <a:solidFill>
                  <a:schemeClr val="bg1"/>
                </a:solidFill>
                <a:latin typeface="Segoe UI" panose="020B0502040204020203" pitchFamily="34" charset="0"/>
              </a:rPr>
            </a:br>
            <a:endParaRPr lang="sv-SE" sz="3600" dirty="0">
              <a:solidFill>
                <a:schemeClr val="bg1"/>
              </a:solidFill>
              <a:latin typeface="Segoe UI" panose="020B0502040204020203" pitchFamily="34" charset="0"/>
            </a:endParaRPr>
          </a:p>
        </p:txBody>
      </p:sp>
      <p:sp>
        <p:nvSpPr>
          <p:cNvPr id="3" name="textruta 2">
            <a:extLst>
              <a:ext uri="{FF2B5EF4-FFF2-40B4-BE49-F238E27FC236}">
                <a16:creationId xmlns:a16="http://schemas.microsoft.com/office/drawing/2014/main" id="{B4C50FFD-ACAD-B204-718B-AEE7E2C737FE}"/>
              </a:ext>
            </a:extLst>
          </p:cNvPr>
          <p:cNvSpPr txBox="1"/>
          <p:nvPr/>
        </p:nvSpPr>
        <p:spPr>
          <a:xfrm>
            <a:off x="407923" y="2724446"/>
            <a:ext cx="5040377" cy="1754326"/>
          </a:xfrm>
          <a:prstGeom prst="rect">
            <a:avLst/>
          </a:prstGeom>
          <a:noFill/>
        </p:spPr>
        <p:txBody>
          <a:bodyPr wrap="square">
            <a:spAutoFit/>
          </a:bodyPr>
          <a:lstStyle/>
          <a:p>
            <a:r>
              <a:rPr lang="sv-SE" dirty="0">
                <a:solidFill>
                  <a:schemeClr val="bg1"/>
                </a:solidFill>
                <a:latin typeface="Segoe UI" panose="020B0502040204020203" pitchFamily="34" charset="0"/>
                <a:cs typeface="Segoe UI" panose="020B0502040204020203" pitchFamily="34" charset="0"/>
              </a:rPr>
              <a:t>När en ansökan om registrering godkänts kan ni sätta upp villkor som ni anser lämpliga för aktuellt lotteri.   Möjligheterna för kommunens tillsyn är mycket begränsad om kommunen inte meddelar villkor för registreringen i samband med beslutet. </a:t>
            </a:r>
          </a:p>
        </p:txBody>
      </p:sp>
      <p:sp>
        <p:nvSpPr>
          <p:cNvPr id="4" name="Rektangel 3">
            <a:hlinkClick r:id="rId3" action="ppaction://hlinksldjump"/>
            <a:extLst>
              <a:ext uri="{FF2B5EF4-FFF2-40B4-BE49-F238E27FC236}">
                <a16:creationId xmlns:a16="http://schemas.microsoft.com/office/drawing/2014/main" id="{18C58796-C9C4-C36F-3F9B-87F624EB065A}"/>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lastslideviewed"/>
            <a:extLst>
              <a:ext uri="{FF2B5EF4-FFF2-40B4-BE49-F238E27FC236}">
                <a16:creationId xmlns:a16="http://schemas.microsoft.com/office/drawing/2014/main" id="{BBB4C1CC-C984-1504-983D-07DC9C54BE71}"/>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lastslideviewed"/>
            <a:extLst>
              <a:ext uri="{FF2B5EF4-FFF2-40B4-BE49-F238E27FC236}">
                <a16:creationId xmlns:a16="http://schemas.microsoft.com/office/drawing/2014/main" id="{170F5411-F3C3-E8D4-8092-C83A210BC7E5}"/>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grpSp>
        <p:nvGrpSpPr>
          <p:cNvPr id="8" name="Grupp 7">
            <a:extLst>
              <a:ext uri="{FF2B5EF4-FFF2-40B4-BE49-F238E27FC236}">
                <a16:creationId xmlns:a16="http://schemas.microsoft.com/office/drawing/2014/main" id="{8C5F4D29-05B3-4040-84F3-EA647E3683B6}"/>
              </a:ext>
            </a:extLst>
          </p:cNvPr>
          <p:cNvGrpSpPr/>
          <p:nvPr/>
        </p:nvGrpSpPr>
        <p:grpSpPr>
          <a:xfrm>
            <a:off x="1893403" y="3324408"/>
            <a:ext cx="185737" cy="230832"/>
            <a:chOff x="7527857" y="5251146"/>
            <a:chExt cx="185737" cy="230832"/>
          </a:xfrm>
        </p:grpSpPr>
        <p:sp>
          <p:nvSpPr>
            <p:cNvPr id="9" name="Ellips 8">
              <a:extLst>
                <a:ext uri="{FF2B5EF4-FFF2-40B4-BE49-F238E27FC236}">
                  <a16:creationId xmlns:a16="http://schemas.microsoft.com/office/drawing/2014/main" id="{BD2F628E-683E-61BF-0957-8234D559AABF}"/>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0" name="textruta 9">
              <a:extLst>
                <a:ext uri="{FF2B5EF4-FFF2-40B4-BE49-F238E27FC236}">
                  <a16:creationId xmlns:a16="http://schemas.microsoft.com/office/drawing/2014/main" id="{B936FCBD-0537-E04F-0DA3-3B8216823950}"/>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1" name="Rundad rektangulär pratbubbla 10">
            <a:extLst>
              <a:ext uri="{FF2B5EF4-FFF2-40B4-BE49-F238E27FC236}">
                <a16:creationId xmlns:a16="http://schemas.microsoft.com/office/drawing/2014/main" id="{C9482537-2C46-EA3A-1885-11D1A9D50FFE}"/>
              </a:ext>
            </a:extLst>
          </p:cNvPr>
          <p:cNvSpPr/>
          <p:nvPr/>
        </p:nvSpPr>
        <p:spPr>
          <a:xfrm>
            <a:off x="1528458" y="2687010"/>
            <a:ext cx="1768892" cy="479260"/>
          </a:xfrm>
          <a:prstGeom prst="wedgeRoundRectCallout">
            <a:avLst>
              <a:gd name="adj1" fmla="val -21025"/>
              <a:gd name="adj2" fmla="val 8483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6 kap. 10 §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a:t>
            </a:r>
            <a:endParaRPr lang="sv-SE" sz="1100" dirty="0">
              <a:solidFill>
                <a:schemeClr val="bg1"/>
              </a:solidFill>
              <a:latin typeface="Segoe UI" panose="020B0502040204020203" pitchFamily="34" charset="0"/>
              <a:cs typeface="Segoe UI" panose="020B0502040204020203" pitchFamily="34" charset="0"/>
            </a:endParaRPr>
          </a:p>
        </p:txBody>
      </p:sp>
      <p:sp>
        <p:nvSpPr>
          <p:cNvPr id="12" name="Multiplikation 11">
            <a:extLst>
              <a:ext uri="{FF2B5EF4-FFF2-40B4-BE49-F238E27FC236}">
                <a16:creationId xmlns:a16="http://schemas.microsoft.com/office/drawing/2014/main" id="{41FAF972-2C80-12C4-DA8D-10B9FE586D29}"/>
              </a:ext>
            </a:extLst>
          </p:cNvPr>
          <p:cNvSpPr/>
          <p:nvPr/>
        </p:nvSpPr>
        <p:spPr>
          <a:xfrm>
            <a:off x="3011164" y="288293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pic>
        <p:nvPicPr>
          <p:cNvPr id="13" name="Bild 12">
            <a:extLst>
              <a:ext uri="{FF2B5EF4-FFF2-40B4-BE49-F238E27FC236}">
                <a16:creationId xmlns:a16="http://schemas.microsoft.com/office/drawing/2014/main" id="{12DE61F7-AF8B-5735-1CAE-3CFC03D0061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6349" y="455281"/>
            <a:ext cx="918926" cy="656376"/>
          </a:xfrm>
          <a:prstGeom prst="rect">
            <a:avLst/>
          </a:prstGeom>
        </p:spPr>
      </p:pic>
      <p:sp>
        <p:nvSpPr>
          <p:cNvPr id="16" name="Rektangel med rundade hörn 15">
            <a:hlinkClick r:id="" action="ppaction://hlinkshowjump?jump=nextslide"/>
            <a:extLst>
              <a:ext uri="{FF2B5EF4-FFF2-40B4-BE49-F238E27FC236}">
                <a16:creationId xmlns:a16="http://schemas.microsoft.com/office/drawing/2014/main" id="{04CE53EE-E5B4-7EAF-DF21-20BA46483272}"/>
              </a:ext>
            </a:extLst>
          </p:cNvPr>
          <p:cNvSpPr/>
          <p:nvPr/>
        </p:nvSpPr>
        <p:spPr>
          <a:xfrm>
            <a:off x="8997950" y="4816158"/>
            <a:ext cx="1584960" cy="86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accent2"/>
                </a:solidFill>
              </a:rPr>
              <a:t>Sätt igång!</a:t>
            </a:r>
          </a:p>
        </p:txBody>
      </p:sp>
    </p:spTree>
    <p:extLst>
      <p:ext uri="{BB962C8B-B14F-4D97-AF65-F5344CB8AC3E}">
        <p14:creationId xmlns:p14="http://schemas.microsoft.com/office/powerpoint/2010/main" val="10131687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med rundade hörn 14">
            <a:extLst>
              <a:ext uri="{FF2B5EF4-FFF2-40B4-BE49-F238E27FC236}">
                <a16:creationId xmlns:a16="http://schemas.microsoft.com/office/drawing/2014/main" id="{DBB80B57-3DCE-87EC-6A5E-9B44028A86ED}"/>
              </a:ext>
            </a:extLst>
          </p:cNvPr>
          <p:cNvSpPr/>
          <p:nvPr/>
        </p:nvSpPr>
        <p:spPr>
          <a:xfrm>
            <a:off x="5017256" y="1591631"/>
            <a:ext cx="6462960" cy="3885244"/>
          </a:xfrm>
          <a:prstGeom prst="roundRect">
            <a:avLst>
              <a:gd name="adj" fmla="val 846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3: </a:t>
            </a:r>
            <a:r>
              <a:rPr lang="sv-SE" sz="1400" dirty="0">
                <a:latin typeface="Segoe UI" panose="020B0502040204020203" pitchFamily="34" charset="0"/>
                <a:cs typeface="Segoe UI" panose="020B0502040204020203" pitchFamily="34" charset="0"/>
              </a:rPr>
              <a:t>Beslut om registrering</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04117"/>
            <a:ext cx="3917950" cy="1077218"/>
          </a:xfrm>
          <a:prstGeom prst="rect">
            <a:avLst/>
          </a:prstGeom>
          <a:noFill/>
        </p:spPr>
        <p:txBody>
          <a:bodyPr wrap="square">
            <a:spAutoFit/>
          </a:bodyPr>
          <a:lstStyle/>
          <a:p>
            <a:r>
              <a:rPr lang="sv-SE" sz="1600" dirty="0">
                <a:effectLst/>
                <a:latin typeface="Segoe UI" panose="020B0502040204020203" pitchFamily="34" charset="0"/>
                <a:cs typeface="Segoe UI" panose="020B0502040204020203" pitchFamily="34" charset="0"/>
              </a:rPr>
              <a:t>Här hittar du några exempel på villkor att använda. Flera av de föreslagna villkoren har hämtats från Spelinspektionens föreskrifter som gäller lotterier.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3655806" cy="865698"/>
          </a:xfrm>
        </p:spPr>
        <p:txBody>
          <a:bodyPr/>
          <a:lstStyle/>
          <a:p>
            <a:r>
              <a:rPr lang="sv-SE" dirty="0">
                <a:latin typeface="Segoe UI" panose="020B0502040204020203" pitchFamily="34" charset="0"/>
              </a:rPr>
              <a:t>Förslag på villkor</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316505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rId3" action="ppaction://hlinksldjump"/>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rId3" action="ppaction://hlinksldjump"/>
            <a:extLst>
              <a:ext uri="{FF2B5EF4-FFF2-40B4-BE49-F238E27FC236}">
                <a16:creationId xmlns:a16="http://schemas.microsoft.com/office/drawing/2014/main" id="{A20EB9D0-08F4-BCED-E12D-551429D35ED5}"/>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7" name="Femhörning 6">
            <a:hlinkClick r:id="rId4" action="ppaction://hlinksldjump"/>
            <a:extLst>
              <a:ext uri="{FF2B5EF4-FFF2-40B4-BE49-F238E27FC236}">
                <a16:creationId xmlns:a16="http://schemas.microsoft.com/office/drawing/2014/main" id="{39F16018-6F09-C8C0-16CE-CC4E91BFD1F0}"/>
              </a:ext>
            </a:extLst>
          </p:cNvPr>
          <p:cNvSpPr/>
          <p:nvPr/>
        </p:nvSpPr>
        <p:spPr>
          <a:xfrm>
            <a:off x="5293337" y="6382197"/>
            <a:ext cx="866774" cy="25053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1</a:t>
            </a:r>
          </a:p>
        </p:txBody>
      </p:sp>
      <p:sp>
        <p:nvSpPr>
          <p:cNvPr id="20" name="textruta 19">
            <a:extLst>
              <a:ext uri="{FF2B5EF4-FFF2-40B4-BE49-F238E27FC236}">
                <a16:creationId xmlns:a16="http://schemas.microsoft.com/office/drawing/2014/main" id="{DBAF9CFE-348C-72B7-9578-69A342B21A8C}"/>
              </a:ext>
            </a:extLst>
          </p:cNvPr>
          <p:cNvSpPr txBox="1"/>
          <p:nvPr/>
        </p:nvSpPr>
        <p:spPr>
          <a:xfrm>
            <a:off x="5304289" y="1772199"/>
            <a:ext cx="5632392" cy="2908489"/>
          </a:xfrm>
          <a:prstGeom prst="rect">
            <a:avLst/>
          </a:prstGeom>
          <a:noFill/>
        </p:spPr>
        <p:txBody>
          <a:bodyPr wrap="square">
            <a:spAutoFit/>
          </a:bodyPr>
          <a:lstStyle/>
          <a:p>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Tryckta lotter ska överstämma med fastställd vinstplan.</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Vinstlotter får inte levereras separerade från nitlotter.</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Varuvinster ska värderas till marknadsvärde.</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Dragningsprotokoll ska upprättas och sparas under hela registreringstiden.</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Tryckta lotter får inte ha fysiska defekter eller märkningar som kan leda till att vinstlotterna skulle kunna sorteras ut. Spelinformationen ska inte kunna avläsas i en försluten lott. Förslutna lotter ska ha skydd mot manipulation eller reproduktion.</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Det ska finnas rutiner för hantering av osålda lotter och vinstlotter.</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Det ska finnas rutiner för hantering av klagomål.</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Registreringslotteriets räkenskaper ska vara skilt från föreningens övriga räkenskaper.</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Registreringslotteriet får inte belastas med andra kostnader än de som hör till lotteriet.</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endParaRPr lang="sv-SE" sz="1100" dirty="0">
              <a:effectLst/>
              <a:latin typeface="Segoe UI" panose="020B0502040204020203" pitchFamily="34" charset="0"/>
              <a:ea typeface="Arial" panose="020B0604020202020204" pitchFamily="34" charset="0"/>
              <a:cs typeface="Segoe UI" panose="020B0502040204020203" pitchFamily="34" charset="0"/>
            </a:endParaRPr>
          </a:p>
        </p:txBody>
      </p:sp>
      <p:grpSp>
        <p:nvGrpSpPr>
          <p:cNvPr id="21" name="Grupp 20">
            <a:extLst>
              <a:ext uri="{FF2B5EF4-FFF2-40B4-BE49-F238E27FC236}">
                <a16:creationId xmlns:a16="http://schemas.microsoft.com/office/drawing/2014/main" id="{69F415B9-4D5F-2023-EAB7-7B4C1BA62D27}"/>
              </a:ext>
            </a:extLst>
          </p:cNvPr>
          <p:cNvGrpSpPr/>
          <p:nvPr/>
        </p:nvGrpSpPr>
        <p:grpSpPr>
          <a:xfrm>
            <a:off x="3319996" y="2751969"/>
            <a:ext cx="185737" cy="230832"/>
            <a:chOff x="7527857" y="5251146"/>
            <a:chExt cx="185737" cy="230832"/>
          </a:xfrm>
        </p:grpSpPr>
        <p:sp>
          <p:nvSpPr>
            <p:cNvPr id="28" name="Ellips 27">
              <a:extLst>
                <a:ext uri="{FF2B5EF4-FFF2-40B4-BE49-F238E27FC236}">
                  <a16:creationId xmlns:a16="http://schemas.microsoft.com/office/drawing/2014/main" id="{47F356BF-8E62-D52B-CED3-5574B08B7CAB}"/>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9" name="textruta 28">
              <a:extLst>
                <a:ext uri="{FF2B5EF4-FFF2-40B4-BE49-F238E27FC236}">
                  <a16:creationId xmlns:a16="http://schemas.microsoft.com/office/drawing/2014/main" id="{0736A14E-F10C-687D-6121-18B3B2319335}"/>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30" name="Rundad rektangulär pratbubbla 29">
            <a:extLst>
              <a:ext uri="{FF2B5EF4-FFF2-40B4-BE49-F238E27FC236}">
                <a16:creationId xmlns:a16="http://schemas.microsoft.com/office/drawing/2014/main" id="{6C561B7E-75C8-9A91-0403-1D508BD36C96}"/>
              </a:ext>
            </a:extLst>
          </p:cNvPr>
          <p:cNvSpPr/>
          <p:nvPr/>
        </p:nvSpPr>
        <p:spPr>
          <a:xfrm>
            <a:off x="2955051" y="2070327"/>
            <a:ext cx="1665404" cy="479260"/>
          </a:xfrm>
          <a:prstGeom prst="wedgeRoundRectCallout">
            <a:avLst>
              <a:gd name="adj1" fmla="val -21025"/>
              <a:gd name="adj2" fmla="val 8483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ea typeface="Arial" panose="020B0604020202020204" pitchFamily="34" charset="0"/>
                <a:cs typeface="Segoe UI" panose="020B0502040204020203" pitchFamily="34" charset="0"/>
              </a:rPr>
              <a:t>LIFS 2018:4 </a:t>
            </a:r>
            <a:r>
              <a:rPr lang="sv-SE" sz="1100" dirty="0"/>
              <a:t>SIFS 2024:2</a:t>
            </a:r>
            <a:endParaRPr lang="sv-SE" sz="1100" dirty="0">
              <a:solidFill>
                <a:schemeClr val="bg1"/>
              </a:solidFill>
              <a:latin typeface="Segoe UI" panose="020B0502040204020203" pitchFamily="34" charset="0"/>
              <a:cs typeface="Segoe UI" panose="020B0502040204020203" pitchFamily="34" charset="0"/>
            </a:endParaRPr>
          </a:p>
        </p:txBody>
      </p:sp>
      <p:sp>
        <p:nvSpPr>
          <p:cNvPr id="31" name="Multiplikation 30">
            <a:extLst>
              <a:ext uri="{FF2B5EF4-FFF2-40B4-BE49-F238E27FC236}">
                <a16:creationId xmlns:a16="http://schemas.microsoft.com/office/drawing/2014/main" id="{7B0E12A3-E6DF-F951-574A-EEC5E74EECC7}"/>
              </a:ext>
            </a:extLst>
          </p:cNvPr>
          <p:cNvSpPr/>
          <p:nvPr/>
        </p:nvSpPr>
        <p:spPr>
          <a:xfrm>
            <a:off x="4395233" y="2334674"/>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33" name="Femhörning 32">
            <a:hlinkClick r:id="" action="ppaction://hlinkshowjump?jump=nextslide"/>
            <a:extLst>
              <a:ext uri="{FF2B5EF4-FFF2-40B4-BE49-F238E27FC236}">
                <a16:creationId xmlns:a16="http://schemas.microsoft.com/office/drawing/2014/main" id="{B5904B55-713F-F6DF-FDEB-5FDDDD0DB663}"/>
              </a:ext>
            </a:extLst>
          </p:cNvPr>
          <p:cNvSpPr/>
          <p:nvPr/>
        </p:nvSpPr>
        <p:spPr>
          <a:xfrm>
            <a:off x="9985886" y="4903830"/>
            <a:ext cx="1298528" cy="3302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latin typeface="Segoe UI" panose="020B0502040204020203" pitchFamily="34" charset="0"/>
                <a:cs typeface="Segoe UI" panose="020B0502040204020203" pitchFamily="34" charset="0"/>
              </a:rPr>
              <a:t>Fortsättning</a:t>
            </a:r>
          </a:p>
        </p:txBody>
      </p:sp>
      <p:sp>
        <p:nvSpPr>
          <p:cNvPr id="3" name="V-form 34">
            <a:hlinkClick r:id="rId3" action="ppaction://hlinksldjump"/>
            <a:extLst>
              <a:ext uri="{FF2B5EF4-FFF2-40B4-BE49-F238E27FC236}">
                <a16:creationId xmlns:a16="http://schemas.microsoft.com/office/drawing/2014/main" id="{5D715343-6BB9-3263-325C-E7E66E1D0835}"/>
              </a:ext>
            </a:extLst>
          </p:cNvPr>
          <p:cNvSpPr/>
          <p:nvPr/>
        </p:nvSpPr>
        <p:spPr>
          <a:xfrm>
            <a:off x="6073775"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Tree>
    <p:extLst>
      <p:ext uri="{BB962C8B-B14F-4D97-AF65-F5344CB8AC3E}">
        <p14:creationId xmlns:p14="http://schemas.microsoft.com/office/powerpoint/2010/main" val="40873066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0" grpId="0"/>
      <p:bldP spid="30" grpId="0" animBg="1"/>
      <p:bldP spid="30" grpId="1" animBg="1"/>
      <p:bldP spid="31" grpId="0" animBg="1"/>
      <p:bldP spid="31" grpId="1"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med rundade hörn 14">
            <a:extLst>
              <a:ext uri="{FF2B5EF4-FFF2-40B4-BE49-F238E27FC236}">
                <a16:creationId xmlns:a16="http://schemas.microsoft.com/office/drawing/2014/main" id="{DBB80B57-3DCE-87EC-6A5E-9B44028A86ED}"/>
              </a:ext>
            </a:extLst>
          </p:cNvPr>
          <p:cNvSpPr/>
          <p:nvPr/>
        </p:nvSpPr>
        <p:spPr>
          <a:xfrm>
            <a:off x="5017256" y="1603668"/>
            <a:ext cx="6462960" cy="4054851"/>
          </a:xfrm>
          <a:prstGeom prst="roundRect">
            <a:avLst>
              <a:gd name="adj" fmla="val 846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3: </a:t>
            </a:r>
            <a:r>
              <a:rPr lang="sv-SE" sz="1400" dirty="0">
                <a:latin typeface="Segoe UI" panose="020B0502040204020203" pitchFamily="34" charset="0"/>
                <a:cs typeface="Segoe UI" panose="020B0502040204020203" pitchFamily="34" charset="0"/>
              </a:rPr>
              <a:t>Beslut om registrering</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3655806" cy="865698"/>
          </a:xfrm>
        </p:spPr>
        <p:txBody>
          <a:bodyPr/>
          <a:lstStyle/>
          <a:p>
            <a:r>
              <a:rPr lang="sv-SE" dirty="0">
                <a:latin typeface="Segoe UI" panose="020B0502040204020203" pitchFamily="34" charset="0"/>
              </a:rPr>
              <a:t>Förslag på villkor</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316505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2" name="Bild 71" descr="Mynt kontur">
            <a:extLst>
              <a:ext uri="{FF2B5EF4-FFF2-40B4-BE49-F238E27FC236}">
                <a16:creationId xmlns:a16="http://schemas.microsoft.com/office/drawing/2014/main" id="{9BA48B4C-5447-0258-0998-697E0C1A6EB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387579" y="1913114"/>
            <a:ext cx="914400" cy="914400"/>
          </a:xfrm>
          <a:prstGeom prst="rect">
            <a:avLst/>
          </a:prstGeom>
        </p:spPr>
      </p:pic>
      <p:sp>
        <p:nvSpPr>
          <p:cNvPr id="2" name="Rektangel 1">
            <a:hlinkClick r:id="rId4"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A20EB9D0-08F4-BCED-E12D-551429D35ED5}"/>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20" name="textruta 19">
            <a:extLst>
              <a:ext uri="{FF2B5EF4-FFF2-40B4-BE49-F238E27FC236}">
                <a16:creationId xmlns:a16="http://schemas.microsoft.com/office/drawing/2014/main" id="{DBAF9CFE-348C-72B7-9578-69A342B21A8C}"/>
              </a:ext>
            </a:extLst>
          </p:cNvPr>
          <p:cNvSpPr txBox="1"/>
          <p:nvPr/>
        </p:nvSpPr>
        <p:spPr>
          <a:xfrm>
            <a:off x="5303838" y="1784437"/>
            <a:ext cx="5632843" cy="3339376"/>
          </a:xfrm>
          <a:prstGeom prst="rect">
            <a:avLst/>
          </a:prstGeom>
          <a:noFill/>
        </p:spPr>
        <p:txBody>
          <a:bodyPr wrap="square">
            <a:spAutoFit/>
          </a:bodyPr>
          <a:lstStyle/>
          <a:p>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Värdet av varuvinst ska upptas till </a:t>
            </a:r>
            <a:r>
              <a:rPr lang="sv-SE" sz="1100" dirty="0">
                <a:latin typeface="Segoe UI" panose="020B0502040204020203" pitchFamily="34" charset="0"/>
                <a:ea typeface="Arial" panose="020B0604020202020204" pitchFamily="34" charset="0"/>
                <a:cs typeface="Segoe UI" panose="020B0502040204020203" pitchFamily="34" charset="0"/>
              </a:rPr>
              <a:t>marknadspris</a:t>
            </a:r>
            <a:r>
              <a:rPr lang="sv-SE" sz="1100" dirty="0">
                <a:effectLst/>
                <a:latin typeface="Segoe UI" panose="020B0502040204020203" pitchFamily="34" charset="0"/>
                <a:ea typeface="Arial" panose="020B0604020202020204" pitchFamily="34" charset="0"/>
                <a:cs typeface="Segoe UI" panose="020B0502040204020203" pitchFamily="34" charset="0"/>
              </a:rPr>
              <a:t>. Kan det inte fastställas, får värdet tas upp till inköpspriset. </a:t>
            </a:r>
            <a:r>
              <a:rPr lang="sv-SE" sz="1100" dirty="0">
                <a:latin typeface="Segoe UI" panose="020B0502040204020203" pitchFamily="34" charset="0"/>
                <a:cs typeface="Segoe UI" panose="020B0502040204020203" pitchFamily="34" charset="0"/>
              </a:rPr>
              <a:t>För konsthantverksalster eller skänkt föremål ska pris fastställas efter värdering av kontrollant eller opartisk sakkunnig.</a:t>
            </a:r>
          </a:p>
          <a:p>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Anvisningar, exempelvis presentkort, ska gälla minst tre månader från den dag då vinsterna ska vara avhämtade.</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Vinster som inte utgörs av pengar eller gåvor ska inköpas till konkurrenskraftiga priser. Eventuella rabatter ska redovisas och tillföras lotteriet.</a:t>
            </a:r>
          </a:p>
          <a:p>
            <a:pPr marL="171450" indent="-171450">
              <a:buFont typeface="Arial" panose="020B0604020202020204" pitchFamily="34" charset="0"/>
              <a:buChar char="•"/>
            </a:pPr>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Föreningen ska redovisa lotteriet till kontrollanten senast tre månader efter försäljningstidens slut. Nettobehållningen från lotteriet ska därvid vara överförd till föreningens ordinarie konto. Den som efter registrering anordnar lotterier enligt 6 kap. 9 §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ska senast 15 februari varje år till kontrollanten redovisa de lotterier som anordnats under föregående kalenderår.</a:t>
            </a:r>
          </a:p>
          <a:p>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Försäljningstiden för lotteriet ska fastställas innan lotteriet får tillhandahållas till allmänheten. Försäljningstiden ska bestämmas av (föreningen som registreras) i samråd med den kontrollant som utsetts för lotteriet. </a:t>
            </a:r>
          </a:p>
          <a:p>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Försäljningstiden för lotteriet får endast förlängas om det finns särskilda skäl. </a:t>
            </a:r>
          </a:p>
          <a:p>
            <a:endParaRPr lang="sv-SE" sz="1100" dirty="0">
              <a:latin typeface="Segoe UI" panose="020B0502040204020203" pitchFamily="34" charset="0"/>
              <a:cs typeface="Segoe UI" panose="020B0502040204020203" pitchFamily="34" charset="0"/>
            </a:endParaRPr>
          </a:p>
        </p:txBody>
      </p:sp>
      <p:sp>
        <p:nvSpPr>
          <p:cNvPr id="19" name="Femhörning 18">
            <a:hlinkClick r:id="rId5" action="ppaction://hlinksldjump"/>
            <a:extLst>
              <a:ext uri="{FF2B5EF4-FFF2-40B4-BE49-F238E27FC236}">
                <a16:creationId xmlns:a16="http://schemas.microsoft.com/office/drawing/2014/main" id="{E327F305-3E7B-9DBC-A73D-AE1FAC568C13}"/>
              </a:ext>
            </a:extLst>
          </p:cNvPr>
          <p:cNvSpPr/>
          <p:nvPr/>
        </p:nvSpPr>
        <p:spPr>
          <a:xfrm>
            <a:off x="5293337" y="6382197"/>
            <a:ext cx="866774" cy="25053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1</a:t>
            </a:r>
          </a:p>
        </p:txBody>
      </p:sp>
      <p:sp>
        <p:nvSpPr>
          <p:cNvPr id="3" name="textruta 2">
            <a:extLst>
              <a:ext uri="{FF2B5EF4-FFF2-40B4-BE49-F238E27FC236}">
                <a16:creationId xmlns:a16="http://schemas.microsoft.com/office/drawing/2014/main" id="{B938EA62-3EFC-76F6-1440-E3E23901D270}"/>
              </a:ext>
            </a:extLst>
          </p:cNvPr>
          <p:cNvSpPr txBox="1"/>
          <p:nvPr/>
        </p:nvSpPr>
        <p:spPr>
          <a:xfrm>
            <a:off x="528638" y="2004117"/>
            <a:ext cx="3917950" cy="1077218"/>
          </a:xfrm>
          <a:prstGeom prst="rect">
            <a:avLst/>
          </a:prstGeom>
          <a:noFill/>
        </p:spPr>
        <p:txBody>
          <a:bodyPr wrap="square">
            <a:spAutoFit/>
          </a:bodyPr>
          <a:lstStyle/>
          <a:p>
            <a:r>
              <a:rPr lang="sv-SE" sz="1600" dirty="0">
                <a:effectLst/>
                <a:latin typeface="Segoe UI" panose="020B0502040204020203" pitchFamily="34" charset="0"/>
                <a:cs typeface="Segoe UI" panose="020B0502040204020203" pitchFamily="34" charset="0"/>
              </a:rPr>
              <a:t>Här hittar du några exempel på villkor att använda. Flera av de föreslagna villkoren har hämtats från Spelinspektionens föreskrifter som gäller lotterier. </a:t>
            </a:r>
          </a:p>
        </p:txBody>
      </p:sp>
      <p:grpSp>
        <p:nvGrpSpPr>
          <p:cNvPr id="4" name="Grupp 3">
            <a:extLst>
              <a:ext uri="{FF2B5EF4-FFF2-40B4-BE49-F238E27FC236}">
                <a16:creationId xmlns:a16="http://schemas.microsoft.com/office/drawing/2014/main" id="{49DC8E0E-061D-0248-FDDF-186F4F015FDB}"/>
              </a:ext>
            </a:extLst>
          </p:cNvPr>
          <p:cNvGrpSpPr/>
          <p:nvPr/>
        </p:nvGrpSpPr>
        <p:grpSpPr>
          <a:xfrm>
            <a:off x="3319996" y="2751969"/>
            <a:ext cx="185737" cy="230832"/>
            <a:chOff x="7527857" y="5251146"/>
            <a:chExt cx="185737" cy="230832"/>
          </a:xfrm>
        </p:grpSpPr>
        <p:sp>
          <p:nvSpPr>
            <p:cNvPr id="7" name="Ellips 6">
              <a:extLst>
                <a:ext uri="{FF2B5EF4-FFF2-40B4-BE49-F238E27FC236}">
                  <a16:creationId xmlns:a16="http://schemas.microsoft.com/office/drawing/2014/main" id="{61583B5B-EA80-47B5-E98E-197AACDF6699}"/>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 name="textruta 7">
              <a:extLst>
                <a:ext uri="{FF2B5EF4-FFF2-40B4-BE49-F238E27FC236}">
                  <a16:creationId xmlns:a16="http://schemas.microsoft.com/office/drawing/2014/main" id="{EC6A969F-3322-8DA1-C7A7-6E18655B49FE}"/>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9" name="Rundad rektangulär pratbubbla 8">
            <a:extLst>
              <a:ext uri="{FF2B5EF4-FFF2-40B4-BE49-F238E27FC236}">
                <a16:creationId xmlns:a16="http://schemas.microsoft.com/office/drawing/2014/main" id="{D98BF11D-D98B-F731-192B-C5E57972F75C}"/>
              </a:ext>
            </a:extLst>
          </p:cNvPr>
          <p:cNvSpPr/>
          <p:nvPr/>
        </p:nvSpPr>
        <p:spPr>
          <a:xfrm>
            <a:off x="2955051" y="2070327"/>
            <a:ext cx="1698368" cy="479260"/>
          </a:xfrm>
          <a:prstGeom prst="wedgeRoundRectCallout">
            <a:avLst>
              <a:gd name="adj1" fmla="val -21025"/>
              <a:gd name="adj2" fmla="val 8483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ea typeface="Arial" panose="020B0604020202020204" pitchFamily="34" charset="0"/>
                <a:cs typeface="Segoe UI" panose="020B0502040204020203" pitchFamily="34" charset="0"/>
              </a:rPr>
              <a:t>LIFS 2018:4 </a:t>
            </a:r>
            <a:r>
              <a:rPr lang="sv-SE" sz="1100" dirty="0"/>
              <a:t>SIFS 2024:2</a:t>
            </a:r>
            <a:endParaRPr lang="sv-SE" sz="1100" dirty="0">
              <a:solidFill>
                <a:schemeClr val="bg1"/>
              </a:solidFill>
              <a:latin typeface="Segoe UI" panose="020B0502040204020203" pitchFamily="34" charset="0"/>
              <a:cs typeface="Segoe UI" panose="020B0502040204020203" pitchFamily="34" charset="0"/>
            </a:endParaRPr>
          </a:p>
        </p:txBody>
      </p:sp>
      <p:sp>
        <p:nvSpPr>
          <p:cNvPr id="10" name="Multiplikation 9">
            <a:extLst>
              <a:ext uri="{FF2B5EF4-FFF2-40B4-BE49-F238E27FC236}">
                <a16:creationId xmlns:a16="http://schemas.microsoft.com/office/drawing/2014/main" id="{805047B0-EADC-109B-DDED-F6A69302C32B}"/>
              </a:ext>
            </a:extLst>
          </p:cNvPr>
          <p:cNvSpPr/>
          <p:nvPr/>
        </p:nvSpPr>
        <p:spPr>
          <a:xfrm>
            <a:off x="4420586" y="233514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1" name="V-form 34">
            <a:hlinkClick r:id="rId6" action="ppaction://hlinksldjump"/>
            <a:extLst>
              <a:ext uri="{FF2B5EF4-FFF2-40B4-BE49-F238E27FC236}">
                <a16:creationId xmlns:a16="http://schemas.microsoft.com/office/drawing/2014/main" id="{F0A74FDA-E5F1-87F8-47B9-F3F7E985CA6D}"/>
              </a:ext>
            </a:extLst>
          </p:cNvPr>
          <p:cNvSpPr/>
          <p:nvPr/>
        </p:nvSpPr>
        <p:spPr>
          <a:xfrm>
            <a:off x="6073775"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Tree>
    <p:extLst>
      <p:ext uri="{BB962C8B-B14F-4D97-AF65-F5344CB8AC3E}">
        <p14:creationId xmlns:p14="http://schemas.microsoft.com/office/powerpoint/2010/main" val="15032338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0" grpId="0"/>
      <p:bldP spid="9" grpId="0" animBg="1"/>
      <p:bldP spid="9" grpId="1"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 24">
            <a:extLst>
              <a:ext uri="{FF2B5EF4-FFF2-40B4-BE49-F238E27FC236}">
                <a16:creationId xmlns:a16="http://schemas.microsoft.com/office/drawing/2014/main" id="{C2864F33-A8F4-96D1-E49F-9F8999FA092C}"/>
              </a:ext>
            </a:extLst>
          </p:cNvPr>
          <p:cNvGrpSpPr/>
          <p:nvPr/>
        </p:nvGrpSpPr>
        <p:grpSpPr>
          <a:xfrm>
            <a:off x="8285744" y="2794000"/>
            <a:ext cx="2696582" cy="2945802"/>
            <a:chOff x="8285744" y="2895600"/>
            <a:chExt cx="2696582" cy="2945802"/>
          </a:xfrm>
        </p:grpSpPr>
        <p:sp>
          <p:nvSpPr>
            <p:cNvPr id="12" name="Rektangel med rundade hörn 11">
              <a:extLst>
                <a:ext uri="{FF2B5EF4-FFF2-40B4-BE49-F238E27FC236}">
                  <a16:creationId xmlns:a16="http://schemas.microsoft.com/office/drawing/2014/main" id="{3A4D60F3-85AB-9BCE-F037-16486CAB5034}"/>
                </a:ext>
              </a:extLst>
            </p:cNvPr>
            <p:cNvSpPr/>
            <p:nvPr/>
          </p:nvSpPr>
          <p:spPr>
            <a:xfrm>
              <a:off x="8285744" y="3429000"/>
              <a:ext cx="2696582" cy="241240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44000" rIns="36000" rtlCol="0" anchor="t" anchorCtr="0"/>
            <a:lstStyle/>
            <a:p>
              <a:r>
                <a:rPr lang="sv-SE" sz="1100" dirty="0">
                  <a:solidFill>
                    <a:schemeClr val="tx1"/>
                  </a:solidFill>
                  <a:effectLst/>
                  <a:latin typeface="Segoe UI" panose="020B0502040204020203" pitchFamily="34" charset="0"/>
                  <a:cs typeface="Segoe UI" panose="020B0502040204020203" pitchFamily="34" charset="0"/>
                </a:rPr>
                <a:t>… en ny registrering inte kan börja gälla förrän den tidigare registrerings-tiden har löpt ut. Det gäller även om föreningen utnyttjat hela det belopp som omfattas av registreringen på 33 1/3 prisbasbelopp. </a:t>
              </a:r>
            </a:p>
          </p:txBody>
        </p:sp>
        <p:cxnSp>
          <p:nvCxnSpPr>
            <p:cNvPr id="13" name="Rak pil 12">
              <a:extLst>
                <a:ext uri="{FF2B5EF4-FFF2-40B4-BE49-F238E27FC236}">
                  <a16:creationId xmlns:a16="http://schemas.microsoft.com/office/drawing/2014/main" id="{B3468E2E-512F-E335-9563-7EFED58A48A8}"/>
                </a:ext>
              </a:extLst>
            </p:cNvPr>
            <p:cNvCxnSpPr/>
            <p:nvPr/>
          </p:nvCxnSpPr>
          <p:spPr>
            <a:xfrm>
              <a:off x="9628097" y="2895600"/>
              <a:ext cx="0" cy="41440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 23">
            <a:extLst>
              <a:ext uri="{FF2B5EF4-FFF2-40B4-BE49-F238E27FC236}">
                <a16:creationId xmlns:a16="http://schemas.microsoft.com/office/drawing/2014/main" id="{0D1BCC7F-379C-1480-BF11-D8CF56E715AC}"/>
              </a:ext>
            </a:extLst>
          </p:cNvPr>
          <p:cNvGrpSpPr/>
          <p:nvPr/>
        </p:nvGrpSpPr>
        <p:grpSpPr>
          <a:xfrm>
            <a:off x="5468472" y="2794000"/>
            <a:ext cx="2696582" cy="2943310"/>
            <a:chOff x="5468472" y="2895600"/>
            <a:chExt cx="2696582" cy="2943310"/>
          </a:xfrm>
        </p:grpSpPr>
        <p:cxnSp>
          <p:nvCxnSpPr>
            <p:cNvPr id="10" name="Rak pil 9">
              <a:extLst>
                <a:ext uri="{FF2B5EF4-FFF2-40B4-BE49-F238E27FC236}">
                  <a16:creationId xmlns:a16="http://schemas.microsoft.com/office/drawing/2014/main" id="{EC9F4B1A-08CB-1DAE-E29E-594C7F8D80C6}"/>
                </a:ext>
              </a:extLst>
            </p:cNvPr>
            <p:cNvCxnSpPr/>
            <p:nvPr/>
          </p:nvCxnSpPr>
          <p:spPr>
            <a:xfrm>
              <a:off x="6809593" y="2895600"/>
              <a:ext cx="0" cy="41440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 name="Rektangel med rundade hörn 10">
              <a:extLst>
                <a:ext uri="{FF2B5EF4-FFF2-40B4-BE49-F238E27FC236}">
                  <a16:creationId xmlns:a16="http://schemas.microsoft.com/office/drawing/2014/main" id="{34147061-BF4E-C596-ADEA-A81B744C6EF9}"/>
                </a:ext>
              </a:extLst>
            </p:cNvPr>
            <p:cNvSpPr/>
            <p:nvPr/>
          </p:nvSpPr>
          <p:spPr>
            <a:xfrm>
              <a:off x="5468472" y="3426508"/>
              <a:ext cx="2696582" cy="241240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44000" rtlCol="0" anchor="t" anchorCtr="0"/>
            <a:lstStyle/>
            <a:p>
              <a:r>
                <a:rPr lang="sv-SE" sz="1100" dirty="0">
                  <a:solidFill>
                    <a:schemeClr val="tx1"/>
                  </a:solidFill>
                  <a:effectLst/>
                  <a:latin typeface="Segoe UI" panose="020B0502040204020203" pitchFamily="34" charset="0"/>
                  <a:cs typeface="Segoe UI" panose="020B0502040204020203" pitchFamily="34" charset="0"/>
                </a:rPr>
                <a:t>… en registrering ska avse viss tid och får beviljas för max 5 år. </a:t>
              </a:r>
            </a:p>
            <a:p>
              <a:endParaRPr lang="sv-SE" sz="1100" dirty="0">
                <a:solidFill>
                  <a:schemeClr val="tx1"/>
                </a:solidFill>
              </a:endParaRPr>
            </a:p>
          </p:txBody>
        </p:sp>
      </p:gr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14" name="Rubrik 1">
            <a:hlinkClick r:id="" action="ppaction://hlinkshowjump?jump=nextslide"/>
            <a:extLst>
              <a:ext uri="{FF2B5EF4-FFF2-40B4-BE49-F238E27FC236}">
                <a16:creationId xmlns:a16="http://schemas.microsoft.com/office/drawing/2014/main" id="{5909B138-4ADC-ACFD-830C-38BE541F6B6C}"/>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5" name="Platshållare för text 5">
            <a:hlinkClick r:id="" action="ppaction://hlinkshowjump?jump=nextslide"/>
            <a:extLst>
              <a:ext uri="{FF2B5EF4-FFF2-40B4-BE49-F238E27FC236}">
                <a16:creationId xmlns:a16="http://schemas.microsoft.com/office/drawing/2014/main" id="{44B6D438-A1BA-2D1D-08DB-A3B4EBFBA3D2}"/>
              </a:ext>
            </a:extLst>
          </p:cNvPr>
          <p:cNvSpPr txBox="1">
            <a:spLocks/>
          </p:cNvSpPr>
          <p:nvPr/>
        </p:nvSpPr>
        <p:spPr>
          <a:xfrm>
            <a:off x="10828393"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20" name="Rubrik 1">
            <a:hlinkClick r:id="" action="ppaction://hlinkshowjump?jump=lastslideviewed"/>
            <a:extLst>
              <a:ext uri="{FF2B5EF4-FFF2-40B4-BE49-F238E27FC236}">
                <a16:creationId xmlns:a16="http://schemas.microsoft.com/office/drawing/2014/main" id="{653E8F73-335E-9B9F-6CA4-A590E8E423B4}"/>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2" name="Platshållare för text 5">
            <a:hlinkClick r:id="" action="ppaction://hlinkshowjump?jump=lastslideviewed"/>
            <a:extLst>
              <a:ext uri="{FF2B5EF4-FFF2-40B4-BE49-F238E27FC236}">
                <a16:creationId xmlns:a16="http://schemas.microsoft.com/office/drawing/2014/main" id="{443B179E-BD9E-EEB6-DAEA-CC6C1513A13F}"/>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34" name="Rubrik 1">
            <a:extLst>
              <a:ext uri="{FF2B5EF4-FFF2-40B4-BE49-F238E27FC236}">
                <a16:creationId xmlns:a16="http://schemas.microsoft.com/office/drawing/2014/main" id="{E0FC36CC-FEA7-B485-62FB-6C0F7887E231}"/>
              </a:ext>
            </a:extLst>
          </p:cNvPr>
          <p:cNvSpPr>
            <a:spLocks noGrp="1"/>
          </p:cNvSpPr>
          <p:nvPr>
            <p:ph type="title"/>
          </p:nvPr>
        </p:nvSpPr>
        <p:spPr>
          <a:xfrm>
            <a:off x="446399" y="799200"/>
            <a:ext cx="6100763" cy="865698"/>
          </a:xfrm>
        </p:spPr>
        <p:txBody>
          <a:bodyPr/>
          <a:lstStyle/>
          <a:p>
            <a:r>
              <a:rPr lang="sv-SE" dirty="0">
                <a:latin typeface="Segoe UI" panose="020B0502040204020203" pitchFamily="34" charset="0"/>
              </a:rPr>
              <a:t>Kom ihåg!</a:t>
            </a:r>
          </a:p>
        </p:txBody>
      </p:sp>
      <p:sp>
        <p:nvSpPr>
          <p:cNvPr id="35" name="textruta 34">
            <a:extLst>
              <a:ext uri="{FF2B5EF4-FFF2-40B4-BE49-F238E27FC236}">
                <a16:creationId xmlns:a16="http://schemas.microsoft.com/office/drawing/2014/main" id="{D500D5EE-73BC-9F08-DF9C-0E96243D9D0D}"/>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3: </a:t>
            </a:r>
            <a:r>
              <a:rPr lang="sv-SE" sz="1400" dirty="0">
                <a:latin typeface="Segoe UI" panose="020B0502040204020203" pitchFamily="34" charset="0"/>
                <a:cs typeface="Segoe UI" panose="020B0502040204020203" pitchFamily="34" charset="0"/>
              </a:rPr>
              <a:t>Beslut om registrering</a:t>
            </a:r>
          </a:p>
        </p:txBody>
      </p:sp>
      <p:cxnSp>
        <p:nvCxnSpPr>
          <p:cNvPr id="36" name="Rak 35">
            <a:extLst>
              <a:ext uri="{FF2B5EF4-FFF2-40B4-BE49-F238E27FC236}">
                <a16:creationId xmlns:a16="http://schemas.microsoft.com/office/drawing/2014/main" id="{E225AA83-DA29-AEC1-CC72-EB89C1D6929C}"/>
              </a:ext>
            </a:extLst>
          </p:cNvPr>
          <p:cNvCxnSpPr>
            <a:cxnSpLocks/>
          </p:cNvCxnSpPr>
          <p:nvPr/>
        </p:nvCxnSpPr>
        <p:spPr>
          <a:xfrm>
            <a:off x="528638" y="1664898"/>
            <a:ext cx="190174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Rektangel 36">
            <a:hlinkClick r:id="rId3" action="ppaction://hlinksldjump"/>
            <a:extLst>
              <a:ext uri="{FF2B5EF4-FFF2-40B4-BE49-F238E27FC236}">
                <a16:creationId xmlns:a16="http://schemas.microsoft.com/office/drawing/2014/main" id="{83FDD6EF-B6D2-5D6D-06FE-A7CC3B452B3C}"/>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88" name="textruta 87">
            <a:extLst>
              <a:ext uri="{FF2B5EF4-FFF2-40B4-BE49-F238E27FC236}">
                <a16:creationId xmlns:a16="http://schemas.microsoft.com/office/drawing/2014/main" id="{1707901B-CD04-4BF6-6655-0D63116CA045}"/>
              </a:ext>
            </a:extLst>
          </p:cNvPr>
          <p:cNvSpPr txBox="1"/>
          <p:nvPr/>
        </p:nvSpPr>
        <p:spPr>
          <a:xfrm>
            <a:off x="528638" y="2004117"/>
            <a:ext cx="3917950" cy="2062103"/>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Möjligheterna för kommunens tillsyn är mycket begränsad om kommunen inte meddelar villkor för registreringen i samband med beslutet. Vilka villkor som ska användas beror på omständigheterna i det enskilda fallet.</a:t>
            </a:r>
          </a:p>
          <a:p>
            <a:endParaRPr lang="sv-SE" sz="1600" dirty="0">
              <a:latin typeface="Segoe UI" panose="020B0502040204020203" pitchFamily="34" charset="0"/>
              <a:cs typeface="Segoe UI" panose="020B0502040204020203" pitchFamily="34" charset="0"/>
            </a:endParaRPr>
          </a:p>
          <a:p>
            <a:endParaRPr lang="sv-SE" sz="1600" dirty="0">
              <a:latin typeface="Segoe UI" panose="020B0502040204020203" pitchFamily="34" charset="0"/>
              <a:cs typeface="Segoe UI" panose="020B0502040204020203" pitchFamily="34" charset="0"/>
            </a:endParaRPr>
          </a:p>
        </p:txBody>
      </p:sp>
      <p:sp>
        <p:nvSpPr>
          <p:cNvPr id="8" name="Femhörning 7">
            <a:hlinkClick r:id="rId4" action="ppaction://hlinksldjump"/>
            <a:extLst>
              <a:ext uri="{FF2B5EF4-FFF2-40B4-BE49-F238E27FC236}">
                <a16:creationId xmlns:a16="http://schemas.microsoft.com/office/drawing/2014/main" id="{D8555B87-8078-2B31-738B-CEA78144EE3C}"/>
              </a:ext>
            </a:extLst>
          </p:cNvPr>
          <p:cNvSpPr/>
          <p:nvPr/>
        </p:nvSpPr>
        <p:spPr>
          <a:xfrm>
            <a:off x="5293337"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7" name="Rektangel med rundade hörn 6">
            <a:extLst>
              <a:ext uri="{FF2B5EF4-FFF2-40B4-BE49-F238E27FC236}">
                <a16:creationId xmlns:a16="http://schemas.microsoft.com/office/drawing/2014/main" id="{2A1D161D-383C-3D4D-78E3-9FF1744AED4F}"/>
              </a:ext>
            </a:extLst>
          </p:cNvPr>
          <p:cNvSpPr/>
          <p:nvPr/>
        </p:nvSpPr>
        <p:spPr>
          <a:xfrm>
            <a:off x="5468472" y="2103042"/>
            <a:ext cx="5513852" cy="8261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tx1"/>
                </a:solidFill>
                <a:effectLst/>
                <a:latin typeface="Segoe UI" panose="020B0502040204020203" pitchFamily="34" charset="0"/>
                <a:cs typeface="Segoe UI" panose="020B0502040204020203" pitchFamily="34" charset="0"/>
              </a:rPr>
              <a:t>Tänk även på att … </a:t>
            </a:r>
          </a:p>
        </p:txBody>
      </p:sp>
      <p:pic>
        <p:nvPicPr>
          <p:cNvPr id="5" name="Bildobjekt 4">
            <a:extLst>
              <a:ext uri="{FF2B5EF4-FFF2-40B4-BE49-F238E27FC236}">
                <a16:creationId xmlns:a16="http://schemas.microsoft.com/office/drawing/2014/main" id="{C4E3194E-3566-B69B-BA12-A0832F09B6B3}"/>
              </a:ext>
            </a:extLst>
          </p:cNvPr>
          <p:cNvPicPr>
            <a:picLocks noChangeAspect="1"/>
          </p:cNvPicPr>
          <p:nvPr/>
        </p:nvPicPr>
        <p:blipFill>
          <a:blip r:embed="rId5"/>
          <a:stretch>
            <a:fillRect/>
          </a:stretch>
        </p:blipFill>
        <p:spPr>
          <a:xfrm>
            <a:off x="6509972" y="3587750"/>
            <a:ext cx="609600" cy="774700"/>
          </a:xfrm>
          <a:prstGeom prst="rect">
            <a:avLst/>
          </a:prstGeom>
        </p:spPr>
      </p:pic>
      <p:pic>
        <p:nvPicPr>
          <p:cNvPr id="6" name="Bildobjekt 5">
            <a:extLst>
              <a:ext uri="{FF2B5EF4-FFF2-40B4-BE49-F238E27FC236}">
                <a16:creationId xmlns:a16="http://schemas.microsoft.com/office/drawing/2014/main" id="{AFCDBA29-4165-8773-3242-8AE5FC178D00}"/>
              </a:ext>
            </a:extLst>
          </p:cNvPr>
          <p:cNvPicPr>
            <a:picLocks noChangeAspect="1"/>
          </p:cNvPicPr>
          <p:nvPr/>
        </p:nvPicPr>
        <p:blipFill>
          <a:blip r:embed="rId6"/>
          <a:stretch>
            <a:fillRect/>
          </a:stretch>
        </p:blipFill>
        <p:spPr>
          <a:xfrm>
            <a:off x="9244552" y="3721100"/>
            <a:ext cx="825500" cy="508000"/>
          </a:xfrm>
          <a:prstGeom prst="rect">
            <a:avLst/>
          </a:prstGeom>
        </p:spPr>
      </p:pic>
      <p:sp>
        <p:nvSpPr>
          <p:cNvPr id="2" name="V-form 34">
            <a:hlinkClick r:id="rId7" action="ppaction://hlinksldjump"/>
            <a:extLst>
              <a:ext uri="{FF2B5EF4-FFF2-40B4-BE49-F238E27FC236}">
                <a16:creationId xmlns:a16="http://schemas.microsoft.com/office/drawing/2014/main" id="{DC3014F3-167A-3183-F7B6-6DA8660BD503}"/>
              </a:ext>
            </a:extLst>
          </p:cNvPr>
          <p:cNvSpPr/>
          <p:nvPr/>
        </p:nvSpPr>
        <p:spPr>
          <a:xfrm>
            <a:off x="6073775"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2</a:t>
            </a:r>
          </a:p>
        </p:txBody>
      </p:sp>
    </p:spTree>
    <p:extLst>
      <p:ext uri="{BB962C8B-B14F-4D97-AF65-F5344CB8AC3E}">
        <p14:creationId xmlns:p14="http://schemas.microsoft.com/office/powerpoint/2010/main" val="28313293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0" presetClass="entr" presetSubtype="0" fill="hold" nodeType="withEffect">
                                  <p:stCondLst>
                                    <p:cond delay="1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0" presetClass="path" presetSubtype="0" accel="50000" decel="50000" fill="hold" nodeType="withEffect">
                                  <p:stCondLst>
                                    <p:cond delay="500"/>
                                  </p:stCondLst>
                                  <p:childTnLst>
                                    <p:animMotion origin="layout" path="M -0.00052 -0.26782 L -4.58333E-6 -7.40741E-7 " pathEditMode="relative" rAng="0" ptsTypes="AA">
                                      <p:cBhvr>
                                        <p:cTn id="12" dur="2000" fill="hold"/>
                                        <p:tgtEl>
                                          <p:spTgt spid="24"/>
                                        </p:tgtEl>
                                        <p:attrNameLst>
                                          <p:attrName>ppt_x</p:attrName>
                                          <p:attrName>ppt_y</p:attrName>
                                        </p:attrNameLst>
                                      </p:cBhvr>
                                      <p:rCtr x="26" y="13380"/>
                                    </p:animMotion>
                                  </p:childTnLst>
                                </p:cTn>
                              </p:par>
                              <p:par>
                                <p:cTn id="13" presetID="10" presetClass="entr" presetSubtype="0" fill="hold" nodeType="withEffect">
                                  <p:stCondLst>
                                    <p:cond delay="2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0" presetClass="path" presetSubtype="0" accel="50000" decel="50000" fill="hold" nodeType="withEffect">
                                  <p:stCondLst>
                                    <p:cond delay="1500"/>
                                  </p:stCondLst>
                                  <p:childTnLst>
                                    <p:animMotion origin="layout" path="M -0.00117 -0.26065 L -4.16667E-6 -2.22222E-6 " pathEditMode="relative" rAng="0" ptsTypes="AA">
                                      <p:cBhvr>
                                        <p:cTn id="17" dur="2000" fill="hold"/>
                                        <p:tgtEl>
                                          <p:spTgt spid="25"/>
                                        </p:tgtEl>
                                        <p:attrNameLst>
                                          <p:attrName>ppt_x</p:attrName>
                                          <p:attrName>ppt_y</p:attrName>
                                        </p:attrNameLst>
                                      </p:cBhvr>
                                      <p:rCtr x="52" y="13032"/>
                                    </p:animMotion>
                                  </p:childTnLst>
                                </p:cTn>
                              </p:par>
                              <p:par>
                                <p:cTn id="18" presetID="10" presetClass="entr" presetSubtype="0" fill="hold" nodeType="withEffect">
                                  <p:stCondLst>
                                    <p:cond delay="1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0" presetClass="path" presetSubtype="0" accel="50000" decel="50000" fill="hold" nodeType="withEffect">
                                  <p:stCondLst>
                                    <p:cond delay="500"/>
                                  </p:stCondLst>
                                  <p:childTnLst>
                                    <p:animMotion origin="layout" path="M -0.00052 -0.26782 L -4.375E-6 3.7037E-7 " pathEditMode="relative" rAng="0" ptsTypes="AA">
                                      <p:cBhvr>
                                        <p:cTn id="22" dur="2000" fill="hold"/>
                                        <p:tgtEl>
                                          <p:spTgt spid="5"/>
                                        </p:tgtEl>
                                        <p:attrNameLst>
                                          <p:attrName>ppt_x</p:attrName>
                                          <p:attrName>ppt_y</p:attrName>
                                        </p:attrNameLst>
                                      </p:cBhvr>
                                      <p:rCtr x="26" y="13380"/>
                                    </p:animMotion>
                                  </p:childTnLst>
                                </p:cTn>
                              </p:par>
                              <p:par>
                                <p:cTn id="23" presetID="10" presetClass="entr" presetSubtype="0" fill="hold" nodeType="withEffect">
                                  <p:stCondLst>
                                    <p:cond delay="2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0" presetClass="path" presetSubtype="0" accel="50000" decel="50000" fill="hold" nodeType="withEffect">
                                  <p:stCondLst>
                                    <p:cond delay="1500"/>
                                  </p:stCondLst>
                                  <p:childTnLst>
                                    <p:animMotion origin="layout" path="M -0.00117 -0.26065 L 2.70833E-6 3.7037E-7 " pathEditMode="relative" rAng="0" ptsTypes="AA">
                                      <p:cBhvr>
                                        <p:cTn id="27" dur="2000" fill="hold"/>
                                        <p:tgtEl>
                                          <p:spTgt spid="6"/>
                                        </p:tgtEl>
                                        <p:attrNameLst>
                                          <p:attrName>ppt_x</p:attrName>
                                          <p:attrName>ppt_y</p:attrName>
                                        </p:attrNameLst>
                                      </p:cBhvr>
                                      <p:rCtr x="52"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110BBF-E421-F3E6-0FE8-EF0CCC334DC9}"/>
              </a:ext>
            </a:extLst>
          </p:cNvPr>
          <p:cNvSpPr txBox="1">
            <a:spLocks/>
          </p:cNvSpPr>
          <p:nvPr/>
        </p:nvSpPr>
        <p:spPr>
          <a:xfrm>
            <a:off x="439199" y="1532461"/>
            <a:ext cx="4701600" cy="1692000"/>
          </a:xfrm>
          <a:prstGeom prst="rect">
            <a:avLst/>
          </a:prstGeom>
        </p:spPr>
        <p:txBody>
          <a:bodyPr>
            <a:noAutofit/>
          </a:bodyPr>
          <a:lstStyle>
            <a:lvl1pPr algn="l" defTabSz="914400" rtl="0" eaLnBrk="1" latinLnBrk="0" hangingPunct="1">
              <a:lnSpc>
                <a:spcPct val="90000"/>
              </a:lnSpc>
              <a:spcBef>
                <a:spcPct val="0"/>
              </a:spcBef>
              <a:buNone/>
              <a:defRPr kumimoji="0" lang="pt-BR" sz="2800" b="0" i="0" u="none" strike="noStrike" kern="1200" cap="none" spc="0" normalizeH="0" baseline="0" noProof="0" smtClean="0">
                <a:ln>
                  <a:noFill/>
                </a:ln>
                <a:solidFill>
                  <a:prstClr val="black"/>
                </a:solidFill>
                <a:effectLst/>
                <a:uLnTx/>
                <a:uFillTx/>
                <a:latin typeface="+mj-lt"/>
                <a:ea typeface="+mj-ea"/>
                <a:cs typeface="Segoe UI" panose="020B0502040204020203" pitchFamily="34" charset="0"/>
              </a:defRPr>
            </a:lvl1pPr>
          </a:lstStyle>
          <a:p>
            <a:r>
              <a:rPr lang="sv-SE" sz="3600" b="1" dirty="0">
                <a:solidFill>
                  <a:schemeClr val="bg1"/>
                </a:solidFill>
                <a:latin typeface="Segoe UI" panose="020B0502040204020203" pitchFamily="34" charset="0"/>
              </a:rPr>
              <a:t>Kapitel 4: </a:t>
            </a:r>
            <a:r>
              <a:rPr lang="sv-SE" sz="3600" dirty="0">
                <a:solidFill>
                  <a:schemeClr val="bg1"/>
                </a:solidFill>
                <a:latin typeface="Segoe UI" panose="020B0502040204020203" pitchFamily="34" charset="0"/>
              </a:rPr>
              <a:t>Tillsyn av lotteriet</a:t>
            </a:r>
            <a:br>
              <a:rPr lang="sv-SE" sz="3600" dirty="0">
                <a:solidFill>
                  <a:schemeClr val="bg1"/>
                </a:solidFill>
                <a:latin typeface="Segoe UI" panose="020B0502040204020203" pitchFamily="34" charset="0"/>
              </a:rPr>
            </a:br>
            <a:br>
              <a:rPr lang="sv-SE" sz="3600" dirty="0">
                <a:solidFill>
                  <a:schemeClr val="bg1"/>
                </a:solidFill>
                <a:latin typeface="Segoe UI" panose="020B0502040204020203" pitchFamily="34" charset="0"/>
              </a:rPr>
            </a:br>
            <a:endParaRPr lang="sv-SE" sz="3600" dirty="0">
              <a:solidFill>
                <a:schemeClr val="bg1"/>
              </a:solidFill>
              <a:latin typeface="Segoe UI" panose="020B0502040204020203" pitchFamily="34" charset="0"/>
            </a:endParaRPr>
          </a:p>
        </p:txBody>
      </p:sp>
      <p:sp>
        <p:nvSpPr>
          <p:cNvPr id="3" name="textruta 2">
            <a:extLst>
              <a:ext uri="{FF2B5EF4-FFF2-40B4-BE49-F238E27FC236}">
                <a16:creationId xmlns:a16="http://schemas.microsoft.com/office/drawing/2014/main" id="{49567B55-E56F-4E06-03F4-B9727A58A0FB}"/>
              </a:ext>
            </a:extLst>
          </p:cNvPr>
          <p:cNvSpPr txBox="1"/>
          <p:nvPr/>
        </p:nvSpPr>
        <p:spPr>
          <a:xfrm>
            <a:off x="407923" y="2724446"/>
            <a:ext cx="5040377" cy="1477328"/>
          </a:xfrm>
          <a:prstGeom prst="rect">
            <a:avLst/>
          </a:prstGeom>
          <a:noFill/>
        </p:spPr>
        <p:txBody>
          <a:bodyPr wrap="square">
            <a:spAutoFit/>
          </a:bodyPr>
          <a:lstStyle/>
          <a:p>
            <a:r>
              <a:rPr lang="sv-SE" dirty="0">
                <a:solidFill>
                  <a:schemeClr val="bg1"/>
                </a:solidFill>
                <a:latin typeface="Segoe UI" panose="020B0502040204020203" pitchFamily="34" charset="0"/>
                <a:cs typeface="Segoe UI" panose="020B0502040204020203" pitchFamily="34" charset="0"/>
              </a:rPr>
              <a:t>Det är kommunen som ansvarar för tillsynen över de lotterier som ni har registrerat. Spelinspektionen ger genom tillsynsvägledning löpande stöd och följer hur kommunen bedriver sin tillsyn. </a:t>
            </a:r>
          </a:p>
        </p:txBody>
      </p:sp>
      <p:sp>
        <p:nvSpPr>
          <p:cNvPr id="4" name="Rektangel 3">
            <a:hlinkClick r:id="rId3" action="ppaction://hlinksldjump"/>
            <a:extLst>
              <a:ext uri="{FF2B5EF4-FFF2-40B4-BE49-F238E27FC236}">
                <a16:creationId xmlns:a16="http://schemas.microsoft.com/office/drawing/2014/main" id="{4E9133F7-FE3B-B5AD-62B6-E44063F62D1C}"/>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grpSp>
        <p:nvGrpSpPr>
          <p:cNvPr id="8" name="Grupp 7">
            <a:extLst>
              <a:ext uri="{FF2B5EF4-FFF2-40B4-BE49-F238E27FC236}">
                <a16:creationId xmlns:a16="http://schemas.microsoft.com/office/drawing/2014/main" id="{6638DED8-727B-64A7-28B2-4F1007AA6B79}"/>
              </a:ext>
            </a:extLst>
          </p:cNvPr>
          <p:cNvGrpSpPr/>
          <p:nvPr/>
        </p:nvGrpSpPr>
        <p:grpSpPr>
          <a:xfrm>
            <a:off x="1413732" y="3860768"/>
            <a:ext cx="185737" cy="230832"/>
            <a:chOff x="7527857" y="5251146"/>
            <a:chExt cx="185737" cy="230832"/>
          </a:xfrm>
        </p:grpSpPr>
        <p:sp>
          <p:nvSpPr>
            <p:cNvPr id="9" name="Ellips 8">
              <a:extLst>
                <a:ext uri="{FF2B5EF4-FFF2-40B4-BE49-F238E27FC236}">
                  <a16:creationId xmlns:a16="http://schemas.microsoft.com/office/drawing/2014/main" id="{910C238E-9F80-56F5-C6B9-7F01E748B691}"/>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0" name="textruta 9">
              <a:extLst>
                <a:ext uri="{FF2B5EF4-FFF2-40B4-BE49-F238E27FC236}">
                  <a16:creationId xmlns:a16="http://schemas.microsoft.com/office/drawing/2014/main" id="{3190993C-3BB3-D93D-03CE-A6DFB33F8605}"/>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1" name="Rundad rektangulär pratbubbla 10">
            <a:extLst>
              <a:ext uri="{FF2B5EF4-FFF2-40B4-BE49-F238E27FC236}">
                <a16:creationId xmlns:a16="http://schemas.microsoft.com/office/drawing/2014/main" id="{C125B482-0FDA-2534-C153-57209E71F441}"/>
              </a:ext>
            </a:extLst>
          </p:cNvPr>
          <p:cNvSpPr/>
          <p:nvPr/>
        </p:nvSpPr>
        <p:spPr>
          <a:xfrm>
            <a:off x="1048787" y="3052371"/>
            <a:ext cx="1665404" cy="642111"/>
          </a:xfrm>
          <a:prstGeom prst="wedgeRoundRectCallout">
            <a:avLst>
              <a:gd name="adj1" fmla="val -21025"/>
              <a:gd name="adj2" fmla="val 7359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cs typeface="Segoe UI" panose="020B0502040204020203" pitchFamily="34" charset="0"/>
              </a:rPr>
              <a:t>18 kap. 1 § tredje stycket </a:t>
            </a:r>
            <a:r>
              <a:rPr lang="sv-SE" sz="1100" dirty="0" err="1">
                <a:solidFill>
                  <a:schemeClr val="bg1"/>
                </a:solidFill>
                <a:latin typeface="Segoe UI" panose="020B0502040204020203" pitchFamily="34" charset="0"/>
                <a:cs typeface="Segoe UI" panose="020B0502040204020203" pitchFamily="34" charset="0"/>
              </a:rPr>
              <a:t>spellagen</a:t>
            </a:r>
            <a:r>
              <a:rPr lang="sv-SE" sz="1100" dirty="0">
                <a:solidFill>
                  <a:schemeClr val="bg1"/>
                </a:solidFill>
                <a:latin typeface="Segoe UI" panose="020B0502040204020203" pitchFamily="34" charset="0"/>
                <a:cs typeface="Segoe UI" panose="020B0502040204020203" pitchFamily="34" charset="0"/>
              </a:rPr>
              <a:t> </a:t>
            </a:r>
          </a:p>
        </p:txBody>
      </p:sp>
      <p:sp>
        <p:nvSpPr>
          <p:cNvPr id="12" name="Multiplikation 11">
            <a:extLst>
              <a:ext uri="{FF2B5EF4-FFF2-40B4-BE49-F238E27FC236}">
                <a16:creationId xmlns:a16="http://schemas.microsoft.com/office/drawing/2014/main" id="{061FC735-81C8-AEAA-425A-6E07E811F8A1}"/>
              </a:ext>
            </a:extLst>
          </p:cNvPr>
          <p:cNvSpPr/>
          <p:nvPr/>
        </p:nvSpPr>
        <p:spPr>
          <a:xfrm>
            <a:off x="2445429" y="3411149"/>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pic>
        <p:nvPicPr>
          <p:cNvPr id="13" name="Bild 12">
            <a:extLst>
              <a:ext uri="{FF2B5EF4-FFF2-40B4-BE49-F238E27FC236}">
                <a16:creationId xmlns:a16="http://schemas.microsoft.com/office/drawing/2014/main" id="{43101ECB-4C5D-8D25-47B2-601CE71545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6349" y="455281"/>
            <a:ext cx="918926" cy="656376"/>
          </a:xfrm>
          <a:prstGeom prst="rect">
            <a:avLst/>
          </a:prstGeom>
        </p:spPr>
      </p:pic>
      <p:sp>
        <p:nvSpPr>
          <p:cNvPr id="16" name="Rektangel med rundade hörn 15">
            <a:hlinkClick r:id="" action="ppaction://hlinkshowjump?jump=nextslide"/>
            <a:extLst>
              <a:ext uri="{FF2B5EF4-FFF2-40B4-BE49-F238E27FC236}">
                <a16:creationId xmlns:a16="http://schemas.microsoft.com/office/drawing/2014/main" id="{1E652F32-BA79-DB3D-D1C8-A0654D51FB9E}"/>
              </a:ext>
            </a:extLst>
          </p:cNvPr>
          <p:cNvSpPr/>
          <p:nvPr/>
        </p:nvSpPr>
        <p:spPr>
          <a:xfrm>
            <a:off x="8997950" y="4816158"/>
            <a:ext cx="1584960" cy="86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accent2"/>
                </a:solidFill>
              </a:rPr>
              <a:t>Sätt igång!</a:t>
            </a:r>
          </a:p>
        </p:txBody>
      </p:sp>
      <p:sp>
        <p:nvSpPr>
          <p:cNvPr id="7" name="Rubrik 1">
            <a:hlinkClick r:id="" action="ppaction://hlinkshowjump?jump=lastslideviewed"/>
            <a:extLst>
              <a:ext uri="{FF2B5EF4-FFF2-40B4-BE49-F238E27FC236}">
                <a16:creationId xmlns:a16="http://schemas.microsoft.com/office/drawing/2014/main" id="{443729B8-3223-87A9-5768-128B24C5019F}"/>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7D824D0F-9FF8-D5ED-8D7D-B798DF8437A4}"/>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1399002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04117"/>
            <a:ext cx="3917950" cy="830997"/>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Kommunen ska utse en kontrollant för varje registreringslotteri.   Hen behöver vara ordningsam, noggrann och kunnig.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Kontrollantens uppdrag</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414910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A20EB9D0-08F4-BCED-E12D-551429D35ED5}"/>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11" name="textruta 10">
            <a:extLst>
              <a:ext uri="{FF2B5EF4-FFF2-40B4-BE49-F238E27FC236}">
                <a16:creationId xmlns:a16="http://schemas.microsoft.com/office/drawing/2014/main" id="{17550DF6-2BF8-53E1-1B70-DB99F484986C}"/>
              </a:ext>
            </a:extLst>
          </p:cNvPr>
          <p:cNvSpPr txBox="1"/>
          <p:nvPr/>
        </p:nvSpPr>
        <p:spPr>
          <a:xfrm>
            <a:off x="446400" y="3148815"/>
            <a:ext cx="4943747" cy="2708434"/>
          </a:xfrm>
          <a:prstGeom prst="rect">
            <a:avLst/>
          </a:prstGeom>
          <a:noFill/>
        </p:spPr>
        <p:txBody>
          <a:bodyPr wrap="square">
            <a:spAutoFit/>
          </a:bodyPr>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Grunduppdrag</a:t>
            </a:r>
          </a:p>
          <a:p>
            <a:pPr rtl="0">
              <a:spcBef>
                <a:spcPts val="0"/>
              </a:spcBef>
              <a:spcAft>
                <a:spcPts val="0"/>
              </a:spcAft>
            </a:pPr>
            <a:endParaRPr lang="sv-SE" sz="800" b="1"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Kontrollanten ska tillvarata kommunens, innehavaren av registreringens och allmänhetens intressen.</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Kontrollanten ska kontrollera att lotteriet bedrivs enligt registrering och eventuella meddelade villkor.</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Kontrollanten ska hålla sig informerad om bestämmelserna i </a:t>
            </a:r>
            <a:r>
              <a:rPr lang="sv-SE" sz="1100" dirty="0" err="1">
                <a:solidFill>
                  <a:schemeClr val="tx1"/>
                </a:solidFill>
                <a:latin typeface="Segoe UI" panose="020B0502040204020203" pitchFamily="34" charset="0"/>
                <a:cs typeface="Segoe UI" panose="020B0502040204020203" pitchFamily="34" charset="0"/>
              </a:rPr>
              <a:t>spellagen</a:t>
            </a:r>
            <a:r>
              <a:rPr lang="sv-SE" sz="1100" dirty="0">
                <a:solidFill>
                  <a:schemeClr val="tx1"/>
                </a:solidFill>
                <a:latin typeface="Segoe UI" panose="020B0502040204020203" pitchFamily="34" charset="0"/>
                <a:cs typeface="Segoe UI" panose="020B0502040204020203" pitchFamily="34" charset="0"/>
              </a:rPr>
              <a:t> och andra aktuella lagar för att kunna ge råd till föreningen.</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Kontrollanten ska följa de rutiner som finns för återrapportering till kommunen. Kommunen sätter upp rutinerna.</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Kontrollantens uppdrag bör beskrivas i en kontrollantinstruktion. </a:t>
            </a:r>
          </a:p>
          <a:p>
            <a:pPr marL="171450" indent="-171450">
              <a:buFont typeface="Arial" panose="020B0604020202020204" pitchFamily="34" charset="0"/>
              <a:buChar char="•"/>
            </a:pPr>
            <a:endParaRPr lang="sv-SE" sz="1100" dirty="0">
              <a:solidFill>
                <a:schemeClr val="tx1"/>
              </a:solidFill>
              <a:latin typeface="Segoe UI" panose="020B0502040204020203" pitchFamily="34" charset="0"/>
              <a:cs typeface="Segoe UI" panose="020B0502040204020203" pitchFamily="34" charset="0"/>
            </a:endParaRPr>
          </a:p>
          <a:p>
            <a:endParaRPr lang="sv-SE" sz="1100" dirty="0">
              <a:solidFill>
                <a:schemeClr val="tx1"/>
              </a:solidFill>
              <a:latin typeface="Segoe UI" panose="020B0502040204020203" pitchFamily="34" charset="0"/>
              <a:cs typeface="Segoe UI" panose="020B0502040204020203" pitchFamily="34" charset="0"/>
            </a:endParaRPr>
          </a:p>
          <a:p>
            <a:pPr rtl="0">
              <a:spcBef>
                <a:spcPts val="0"/>
              </a:spcBef>
              <a:spcAft>
                <a:spcPts val="0"/>
              </a:spcAft>
            </a:pPr>
            <a:r>
              <a:rPr lang="sv-SE" sz="1100" b="1" dirty="0">
                <a:solidFill>
                  <a:schemeClr val="tx1"/>
                </a:solidFill>
                <a:latin typeface="Segoe UI" panose="020B0502040204020203" pitchFamily="34" charset="0"/>
                <a:cs typeface="Segoe UI" panose="020B0502040204020203" pitchFamily="34" charset="0"/>
              </a:rPr>
              <a:t> </a:t>
            </a:r>
          </a:p>
        </p:txBody>
      </p:sp>
      <p:sp>
        <p:nvSpPr>
          <p:cNvPr id="18" name="Rektangel med rundade hörn 17">
            <a:extLst>
              <a:ext uri="{FF2B5EF4-FFF2-40B4-BE49-F238E27FC236}">
                <a16:creationId xmlns:a16="http://schemas.microsoft.com/office/drawing/2014/main" id="{B2F543C8-7063-907F-9CC9-50230127ECBF}"/>
              </a:ext>
            </a:extLst>
          </p:cNvPr>
          <p:cNvSpPr/>
          <p:nvPr/>
        </p:nvSpPr>
        <p:spPr>
          <a:xfrm>
            <a:off x="5777644" y="1642662"/>
            <a:ext cx="5261257" cy="1869981"/>
          </a:xfrm>
          <a:prstGeom prst="roundRect">
            <a:avLst>
              <a:gd name="adj" fmla="val 92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288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Uppdrag vid förhandsdragna lotterier</a:t>
            </a:r>
          </a:p>
          <a:p>
            <a:pPr rtl="0">
              <a:spcBef>
                <a:spcPts val="0"/>
              </a:spcBef>
              <a:spcAft>
                <a:spcPts val="0"/>
              </a:spcAft>
            </a:pPr>
            <a:endParaRPr lang="sv-SE" sz="400" b="1"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Om lotteriet består av en fast </a:t>
            </a:r>
            <a:r>
              <a:rPr lang="sv-SE" sz="1100" dirty="0" err="1">
                <a:solidFill>
                  <a:schemeClr val="tx1"/>
                </a:solidFill>
                <a:latin typeface="Segoe UI" panose="020B0502040204020203" pitchFamily="34" charset="0"/>
                <a:cs typeface="Segoe UI" panose="020B0502040204020203" pitchFamily="34" charset="0"/>
              </a:rPr>
              <a:t>lottsats</a:t>
            </a:r>
            <a:r>
              <a:rPr lang="sv-SE" sz="1100" dirty="0">
                <a:solidFill>
                  <a:schemeClr val="tx1"/>
                </a:solidFill>
                <a:latin typeface="Segoe UI" panose="020B0502040204020203" pitchFamily="34" charset="0"/>
                <a:cs typeface="Segoe UI" panose="020B0502040204020203" pitchFamily="34" charset="0"/>
              </a:rPr>
              <a:t> har dragning och blandning skett i tillverkningen. Kontrollanten ska kontrollera intyget från tillverkaren. Där ska det framgå att denne garanterar att lottsatsen innehåller vinster till rätt värde. </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Kontrollanten ska tillsammans med kontaktpersonen kontrollera att uppgifterna som tryckts på lotterna är riktiga och att rätt antal lotter levererats.</a:t>
            </a:r>
          </a:p>
          <a:p>
            <a:endParaRPr lang="sv-SE" sz="1400" dirty="0">
              <a:solidFill>
                <a:schemeClr val="tx1"/>
              </a:solidFill>
              <a:latin typeface="Segoe UI" panose="020B0502040204020203" pitchFamily="34" charset="0"/>
              <a:cs typeface="Segoe UI" panose="020B0502040204020203" pitchFamily="34" charset="0"/>
            </a:endParaRPr>
          </a:p>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 </a:t>
            </a:r>
          </a:p>
        </p:txBody>
      </p:sp>
      <p:sp>
        <p:nvSpPr>
          <p:cNvPr id="19" name="Rektangel med rundade hörn 18">
            <a:extLst>
              <a:ext uri="{FF2B5EF4-FFF2-40B4-BE49-F238E27FC236}">
                <a16:creationId xmlns:a16="http://schemas.microsoft.com/office/drawing/2014/main" id="{4FA4738A-A0E9-DED7-0E3E-0F2656CEB879}"/>
              </a:ext>
            </a:extLst>
          </p:cNvPr>
          <p:cNvSpPr/>
          <p:nvPr/>
        </p:nvSpPr>
        <p:spPr>
          <a:xfrm>
            <a:off x="5777643" y="3644855"/>
            <a:ext cx="5261257" cy="2070430"/>
          </a:xfrm>
          <a:prstGeom prst="roundRect">
            <a:avLst>
              <a:gd name="adj" fmla="val 92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288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Uppdrag vid efterhandsdragna lotterier</a:t>
            </a:r>
          </a:p>
          <a:p>
            <a:pPr rtl="0">
              <a:spcBef>
                <a:spcPts val="0"/>
              </a:spcBef>
              <a:spcAft>
                <a:spcPts val="0"/>
              </a:spcAft>
            </a:pPr>
            <a:endParaRPr lang="sv-SE" sz="400" b="1"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Tillsammans med kontaktpersonen eller någon annan som är utsedd av föreningen ska kontrollanten ordna dragning senast den dag som angivits på lotten.</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Osålda lotter tas omhand och kontrollräknas av kontrollanten innan dragning sker. Dragning ska ske på alla lotter som ingår i lotteriet. Det gäller både förhands- och efterhandsdragna lotterier. Vinster på osålda lotter tillfaller lotteriet.</a:t>
            </a:r>
          </a:p>
          <a:p>
            <a:endParaRPr lang="sv-SE" sz="1400" dirty="0">
              <a:solidFill>
                <a:schemeClr val="tx1"/>
              </a:solidFill>
              <a:latin typeface="Segoe UI" panose="020B0502040204020203" pitchFamily="34" charset="0"/>
              <a:cs typeface="Segoe UI" panose="020B0502040204020203" pitchFamily="34" charset="0"/>
            </a:endParaRPr>
          </a:p>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 </a:t>
            </a:r>
          </a:p>
        </p:txBody>
      </p:sp>
      <p:grpSp>
        <p:nvGrpSpPr>
          <p:cNvPr id="20" name="Grupp 19">
            <a:extLst>
              <a:ext uri="{FF2B5EF4-FFF2-40B4-BE49-F238E27FC236}">
                <a16:creationId xmlns:a16="http://schemas.microsoft.com/office/drawing/2014/main" id="{4A78C2CC-ADFF-57F0-DD00-B886D70DB0D5}"/>
              </a:ext>
            </a:extLst>
          </p:cNvPr>
          <p:cNvGrpSpPr/>
          <p:nvPr/>
        </p:nvGrpSpPr>
        <p:grpSpPr>
          <a:xfrm>
            <a:off x="2729555" y="2277075"/>
            <a:ext cx="185737" cy="230832"/>
            <a:chOff x="7527857" y="5251146"/>
            <a:chExt cx="185737" cy="230832"/>
          </a:xfrm>
        </p:grpSpPr>
        <p:sp>
          <p:nvSpPr>
            <p:cNvPr id="22" name="Ellips 21">
              <a:extLst>
                <a:ext uri="{FF2B5EF4-FFF2-40B4-BE49-F238E27FC236}">
                  <a16:creationId xmlns:a16="http://schemas.microsoft.com/office/drawing/2014/main" id="{F604581C-DD0D-86A1-0AF4-E2230F7B7F8B}"/>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3" name="textruta 22">
              <a:extLst>
                <a:ext uri="{FF2B5EF4-FFF2-40B4-BE49-F238E27FC236}">
                  <a16:creationId xmlns:a16="http://schemas.microsoft.com/office/drawing/2014/main" id="{8FBA9AF6-F3C2-578C-A3A3-EB50674549F6}"/>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24" name="Rundad rektangulär pratbubbla 23">
            <a:extLst>
              <a:ext uri="{FF2B5EF4-FFF2-40B4-BE49-F238E27FC236}">
                <a16:creationId xmlns:a16="http://schemas.microsoft.com/office/drawing/2014/main" id="{D6A55F52-1922-E1E8-AF1B-B47B457D5BA3}"/>
              </a:ext>
            </a:extLst>
          </p:cNvPr>
          <p:cNvSpPr/>
          <p:nvPr/>
        </p:nvSpPr>
        <p:spPr>
          <a:xfrm>
            <a:off x="2364610" y="1386948"/>
            <a:ext cx="1665404" cy="723842"/>
          </a:xfrm>
          <a:prstGeom prst="wedgeRoundRectCallout">
            <a:avLst>
              <a:gd name="adj1" fmla="val -21025"/>
              <a:gd name="adj2" fmla="val 7308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18 kap. 10 § första stycket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a:t>
            </a:r>
          </a:p>
        </p:txBody>
      </p:sp>
      <p:sp>
        <p:nvSpPr>
          <p:cNvPr id="25" name="Multiplikation 24">
            <a:extLst>
              <a:ext uri="{FF2B5EF4-FFF2-40B4-BE49-F238E27FC236}">
                <a16:creationId xmlns:a16="http://schemas.microsoft.com/office/drawing/2014/main" id="{36E610E8-B212-2D44-1A52-7B7D4AEB94D3}"/>
              </a:ext>
            </a:extLst>
          </p:cNvPr>
          <p:cNvSpPr/>
          <p:nvPr/>
        </p:nvSpPr>
        <p:spPr>
          <a:xfrm>
            <a:off x="3749220" y="1815424"/>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6" name="V-form 25">
            <a:hlinkClick r:id="rId3" action="ppaction://hlinksldjump"/>
            <a:extLst>
              <a:ext uri="{FF2B5EF4-FFF2-40B4-BE49-F238E27FC236}">
                <a16:creationId xmlns:a16="http://schemas.microsoft.com/office/drawing/2014/main" id="{16F835E6-F669-54D3-62A3-847CACC687EE}"/>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28" name="V-form 27">
            <a:hlinkClick r:id="rId4" action="ppaction://hlinksldjump"/>
            <a:extLst>
              <a:ext uri="{FF2B5EF4-FFF2-40B4-BE49-F238E27FC236}">
                <a16:creationId xmlns:a16="http://schemas.microsoft.com/office/drawing/2014/main" id="{08CB63B3-2C1E-3DB1-1274-B86D8A958A04}"/>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29" name="Femhörning 28">
            <a:hlinkClick r:id="rId5" action="ppaction://hlinksldjump"/>
            <a:extLst>
              <a:ext uri="{FF2B5EF4-FFF2-40B4-BE49-F238E27FC236}">
                <a16:creationId xmlns:a16="http://schemas.microsoft.com/office/drawing/2014/main" id="{773C3663-415F-356C-7A66-F00A2E867110}"/>
              </a:ext>
            </a:extLst>
          </p:cNvPr>
          <p:cNvSpPr/>
          <p:nvPr/>
        </p:nvSpPr>
        <p:spPr>
          <a:xfrm>
            <a:off x="1708685" y="6382197"/>
            <a:ext cx="866774" cy="25053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1</a:t>
            </a:r>
          </a:p>
        </p:txBody>
      </p:sp>
      <p:sp>
        <p:nvSpPr>
          <p:cNvPr id="30" name="V-form 34">
            <a:hlinkClick r:id="rId6" action="ppaction://hlinksldjump"/>
            <a:extLst>
              <a:ext uri="{FF2B5EF4-FFF2-40B4-BE49-F238E27FC236}">
                <a16:creationId xmlns:a16="http://schemas.microsoft.com/office/drawing/2014/main" id="{F2C221D7-D76E-C2A9-BDF1-FC5D200D2177}"/>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31" name="V-form 30">
            <a:hlinkClick r:id="rId7" action="ppaction://hlinksldjump"/>
            <a:extLst>
              <a:ext uri="{FF2B5EF4-FFF2-40B4-BE49-F238E27FC236}">
                <a16:creationId xmlns:a16="http://schemas.microsoft.com/office/drawing/2014/main" id="{1513597B-070D-A5E1-AEFA-2D3FB31D3376}"/>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32" name="V-form 31">
            <a:hlinkClick r:id="rId8" action="ppaction://hlinksldjump"/>
            <a:extLst>
              <a:ext uri="{FF2B5EF4-FFF2-40B4-BE49-F238E27FC236}">
                <a16:creationId xmlns:a16="http://schemas.microsoft.com/office/drawing/2014/main" id="{874F8921-D8C5-6F74-D65F-F526C85898A8}"/>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33" name="V-form 32">
            <a:hlinkClick r:id="rId9" action="ppaction://hlinksldjump"/>
            <a:extLst>
              <a:ext uri="{FF2B5EF4-FFF2-40B4-BE49-F238E27FC236}">
                <a16:creationId xmlns:a16="http://schemas.microsoft.com/office/drawing/2014/main" id="{976CB36E-377F-5766-6093-92BC99065390}"/>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34" name="V-form 33">
            <a:hlinkClick r:id="rId10" action="ppaction://hlinksldjump"/>
            <a:extLst>
              <a:ext uri="{FF2B5EF4-FFF2-40B4-BE49-F238E27FC236}">
                <a16:creationId xmlns:a16="http://schemas.microsoft.com/office/drawing/2014/main" id="{0139FFC1-5EA4-2320-D547-A01C7B8AD9ED}"/>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35" name="V-form 34">
            <a:hlinkClick r:id="rId11" action="ppaction://hlinksldjump"/>
            <a:extLst>
              <a:ext uri="{FF2B5EF4-FFF2-40B4-BE49-F238E27FC236}">
                <a16:creationId xmlns:a16="http://schemas.microsoft.com/office/drawing/2014/main" id="{F18D32D8-9C77-DE3F-FF2D-813988067D8A}"/>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36" name="V-form 35">
            <a:hlinkClick r:id="rId12" action="ppaction://hlinksldjump"/>
            <a:extLst>
              <a:ext uri="{FF2B5EF4-FFF2-40B4-BE49-F238E27FC236}">
                <a16:creationId xmlns:a16="http://schemas.microsoft.com/office/drawing/2014/main" id="{AAF30091-4379-8BBC-1CA3-91DB4E406815}"/>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37" name="V-form 36">
            <a:hlinkClick r:id="rId13" action="ppaction://hlinksldjump"/>
            <a:extLst>
              <a:ext uri="{FF2B5EF4-FFF2-40B4-BE49-F238E27FC236}">
                <a16:creationId xmlns:a16="http://schemas.microsoft.com/office/drawing/2014/main" id="{F9C16DC4-E645-F6B2-A40D-49D642A80BEE}"/>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Tree>
    <p:extLst>
      <p:ext uri="{BB962C8B-B14F-4D97-AF65-F5344CB8AC3E}">
        <p14:creationId xmlns:p14="http://schemas.microsoft.com/office/powerpoint/2010/main" val="5163212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8" grpId="0" animBg="1"/>
      <p:bldP spid="19" grpId="0" animBg="1"/>
      <p:bldP spid="24" grpId="0" animBg="1"/>
      <p:bldP spid="24" grpId="1" animBg="1"/>
      <p:bldP spid="25" grpId="0" animBg="1"/>
      <p:bldP spid="2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p 61">
            <a:extLst>
              <a:ext uri="{FF2B5EF4-FFF2-40B4-BE49-F238E27FC236}">
                <a16:creationId xmlns:a16="http://schemas.microsoft.com/office/drawing/2014/main" id="{828EF362-AD75-6F9C-47DD-83582396E339}"/>
              </a:ext>
            </a:extLst>
          </p:cNvPr>
          <p:cNvGrpSpPr/>
          <p:nvPr/>
        </p:nvGrpSpPr>
        <p:grpSpPr>
          <a:xfrm>
            <a:off x="5147975" y="3108875"/>
            <a:ext cx="2738805" cy="2646696"/>
            <a:chOff x="5147975" y="3108875"/>
            <a:chExt cx="2738805" cy="2646696"/>
          </a:xfrm>
        </p:grpSpPr>
        <p:sp>
          <p:nvSpPr>
            <p:cNvPr id="31" name="Rektangel med rundade hörn 30">
              <a:extLst>
                <a:ext uri="{FF2B5EF4-FFF2-40B4-BE49-F238E27FC236}">
                  <a16:creationId xmlns:a16="http://schemas.microsoft.com/office/drawing/2014/main" id="{260CEA73-F96D-54B6-FDC0-E687633C53B2}"/>
                </a:ext>
              </a:extLst>
            </p:cNvPr>
            <p:cNvSpPr/>
            <p:nvPr/>
          </p:nvSpPr>
          <p:spPr>
            <a:xfrm>
              <a:off x="5708101" y="3108875"/>
              <a:ext cx="2178679" cy="264669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792000" rtlCol="0" anchor="b" anchorCtr="0"/>
            <a:lstStyle/>
            <a:p>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Kontrollanten bör erhålla arvodet efter avslutat lotteri.</a:t>
              </a:r>
              <a:endParaRPr lang="sv-SE" sz="1100" dirty="0">
                <a:solidFill>
                  <a:schemeClr val="tx1"/>
                </a:solidFill>
                <a:latin typeface="Segoe UI" panose="020B0502040204020203" pitchFamily="34" charset="0"/>
                <a:cs typeface="Segoe UI" panose="020B0502040204020203" pitchFamily="34" charset="0"/>
              </a:endParaRPr>
            </a:p>
          </p:txBody>
        </p:sp>
        <p:cxnSp>
          <p:nvCxnSpPr>
            <p:cNvPr id="41" name="Rak pil 40">
              <a:extLst>
                <a:ext uri="{FF2B5EF4-FFF2-40B4-BE49-F238E27FC236}">
                  <a16:creationId xmlns:a16="http://schemas.microsoft.com/office/drawing/2014/main" id="{950CEDA6-28BD-5A15-E42B-689CCCB4D001}"/>
                </a:ext>
              </a:extLst>
            </p:cNvPr>
            <p:cNvCxnSpPr>
              <a:cxnSpLocks/>
            </p:cNvCxnSpPr>
            <p:nvPr/>
          </p:nvCxnSpPr>
          <p:spPr>
            <a:xfrm>
              <a:off x="5147975" y="4432223"/>
              <a:ext cx="491824"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Bildobjekt 4">
            <a:extLst>
              <a:ext uri="{FF2B5EF4-FFF2-40B4-BE49-F238E27FC236}">
                <a16:creationId xmlns:a16="http://schemas.microsoft.com/office/drawing/2014/main" id="{F39CCEE1-D0DF-2A05-B162-1EA98C1A40AF}"/>
              </a:ext>
            </a:extLst>
          </p:cNvPr>
          <p:cNvPicPr>
            <a:picLocks noChangeAspect="1"/>
          </p:cNvPicPr>
          <p:nvPr/>
        </p:nvPicPr>
        <p:blipFill>
          <a:blip r:embed="rId3"/>
          <a:stretch>
            <a:fillRect/>
          </a:stretch>
        </p:blipFill>
        <p:spPr>
          <a:xfrm>
            <a:off x="6416829" y="3320687"/>
            <a:ext cx="761221" cy="865702"/>
          </a:xfrm>
          <a:prstGeom prst="rect">
            <a:avLst/>
          </a:prstGeom>
        </p:spPr>
      </p:pic>
      <p:grpSp>
        <p:nvGrpSpPr>
          <p:cNvPr id="61" name="Grupp 60">
            <a:extLst>
              <a:ext uri="{FF2B5EF4-FFF2-40B4-BE49-F238E27FC236}">
                <a16:creationId xmlns:a16="http://schemas.microsoft.com/office/drawing/2014/main" id="{60ADA279-F579-9813-4905-D0F2680C033A}"/>
              </a:ext>
            </a:extLst>
          </p:cNvPr>
          <p:cNvGrpSpPr/>
          <p:nvPr/>
        </p:nvGrpSpPr>
        <p:grpSpPr>
          <a:xfrm>
            <a:off x="2631605" y="3108875"/>
            <a:ext cx="2704587" cy="2646696"/>
            <a:chOff x="2631605" y="3108875"/>
            <a:chExt cx="2704587" cy="2646696"/>
          </a:xfrm>
        </p:grpSpPr>
        <p:sp>
          <p:nvSpPr>
            <p:cNvPr id="30" name="Rektangel med rundade hörn 29">
              <a:extLst>
                <a:ext uri="{FF2B5EF4-FFF2-40B4-BE49-F238E27FC236}">
                  <a16:creationId xmlns:a16="http://schemas.microsoft.com/office/drawing/2014/main" id="{A857B977-A5AB-7830-B653-3DBA5EEC938F}"/>
                </a:ext>
              </a:extLst>
            </p:cNvPr>
            <p:cNvSpPr/>
            <p:nvPr/>
          </p:nvSpPr>
          <p:spPr>
            <a:xfrm>
              <a:off x="3157513" y="3108875"/>
              <a:ext cx="2178679" cy="264669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nchorCtr="0"/>
            <a:lstStyle/>
            <a:p>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Den som registreras för registreringslotteri ska betala avgift till kommunen som sedan betalar till kontrollanten.</a:t>
              </a:r>
              <a:endParaRPr lang="sv-SE" sz="1100" dirty="0">
                <a:solidFill>
                  <a:schemeClr val="tx1"/>
                </a:solidFill>
                <a:latin typeface="Segoe UI" panose="020B0502040204020203" pitchFamily="34" charset="0"/>
                <a:cs typeface="Segoe UI" panose="020B0502040204020203" pitchFamily="34" charset="0"/>
              </a:endParaRPr>
            </a:p>
          </p:txBody>
        </p:sp>
        <p:cxnSp>
          <p:nvCxnSpPr>
            <p:cNvPr id="33" name="Rak pil 32">
              <a:extLst>
                <a:ext uri="{FF2B5EF4-FFF2-40B4-BE49-F238E27FC236}">
                  <a16:creationId xmlns:a16="http://schemas.microsoft.com/office/drawing/2014/main" id="{A3F10906-0141-5E71-26F1-00E7251C3803}"/>
                </a:ext>
              </a:extLst>
            </p:cNvPr>
            <p:cNvCxnSpPr>
              <a:cxnSpLocks/>
            </p:cNvCxnSpPr>
            <p:nvPr/>
          </p:nvCxnSpPr>
          <p:spPr>
            <a:xfrm>
              <a:off x="2631605" y="4432223"/>
              <a:ext cx="491824"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Bildobjekt 6">
            <a:extLst>
              <a:ext uri="{FF2B5EF4-FFF2-40B4-BE49-F238E27FC236}">
                <a16:creationId xmlns:a16="http://schemas.microsoft.com/office/drawing/2014/main" id="{3AF451AB-E5D4-1650-ABE4-D5E7D3B68635}"/>
              </a:ext>
            </a:extLst>
          </p:cNvPr>
          <p:cNvPicPr>
            <a:picLocks noChangeAspect="1"/>
          </p:cNvPicPr>
          <p:nvPr/>
        </p:nvPicPr>
        <p:blipFill>
          <a:blip r:embed="rId4"/>
          <a:stretch>
            <a:fillRect/>
          </a:stretch>
        </p:blipFill>
        <p:spPr>
          <a:xfrm>
            <a:off x="3749594" y="3475189"/>
            <a:ext cx="927100" cy="711200"/>
          </a:xfrm>
          <a:prstGeom prst="rect">
            <a:avLst/>
          </a:prstGeom>
        </p:spPr>
      </p:pic>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4" name="Rubrik 1">
            <a:hlinkClick r:id="" action="ppaction://hlinkshowjump?jump=nextslide"/>
            <a:extLst>
              <a:ext uri="{FF2B5EF4-FFF2-40B4-BE49-F238E27FC236}">
                <a16:creationId xmlns:a16="http://schemas.microsoft.com/office/drawing/2014/main" id="{5909B138-4ADC-ACFD-830C-38BE541F6B6C}"/>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5" name="Platshållare för text 5">
            <a:hlinkClick r:id="" action="ppaction://hlinkshowjump?jump=nextslide"/>
            <a:extLst>
              <a:ext uri="{FF2B5EF4-FFF2-40B4-BE49-F238E27FC236}">
                <a16:creationId xmlns:a16="http://schemas.microsoft.com/office/drawing/2014/main" id="{44B6D438-A1BA-2D1D-08DB-A3B4EBFBA3D2}"/>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20" name="Rubrik 1">
            <a:hlinkClick r:id="" action="ppaction://hlinkshowjump?jump=lastslideviewed"/>
            <a:extLst>
              <a:ext uri="{FF2B5EF4-FFF2-40B4-BE49-F238E27FC236}">
                <a16:creationId xmlns:a16="http://schemas.microsoft.com/office/drawing/2014/main" id="{653E8F73-335E-9B9F-6CA4-A590E8E423B4}"/>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2" name="Platshållare för text 5">
            <a:hlinkClick r:id="" action="ppaction://hlinkshowjump?jump=lastslideviewed"/>
            <a:extLst>
              <a:ext uri="{FF2B5EF4-FFF2-40B4-BE49-F238E27FC236}">
                <a16:creationId xmlns:a16="http://schemas.microsoft.com/office/drawing/2014/main" id="{443B179E-BD9E-EEB6-DAEA-CC6C1513A13F}"/>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34" name="Rubrik 1">
            <a:extLst>
              <a:ext uri="{FF2B5EF4-FFF2-40B4-BE49-F238E27FC236}">
                <a16:creationId xmlns:a16="http://schemas.microsoft.com/office/drawing/2014/main" id="{E0FC36CC-FEA7-B485-62FB-6C0F7887E231}"/>
              </a:ext>
            </a:extLst>
          </p:cNvPr>
          <p:cNvSpPr>
            <a:spLocks noGrp="1"/>
          </p:cNvSpPr>
          <p:nvPr>
            <p:ph type="title"/>
          </p:nvPr>
        </p:nvSpPr>
        <p:spPr>
          <a:xfrm>
            <a:off x="446399" y="799200"/>
            <a:ext cx="6100763" cy="865698"/>
          </a:xfrm>
        </p:spPr>
        <p:txBody>
          <a:bodyPr/>
          <a:lstStyle/>
          <a:p>
            <a:r>
              <a:rPr lang="sv-SE" dirty="0">
                <a:latin typeface="Segoe UI" panose="020B0502040204020203" pitchFamily="34" charset="0"/>
              </a:rPr>
              <a:t>Kontrollantens arvode</a:t>
            </a:r>
          </a:p>
        </p:txBody>
      </p:sp>
      <p:sp>
        <p:nvSpPr>
          <p:cNvPr id="35" name="textruta 34">
            <a:extLst>
              <a:ext uri="{FF2B5EF4-FFF2-40B4-BE49-F238E27FC236}">
                <a16:creationId xmlns:a16="http://schemas.microsoft.com/office/drawing/2014/main" id="{D500D5EE-73BC-9F08-DF9C-0E96243D9D0D}"/>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cxnSp>
        <p:nvCxnSpPr>
          <p:cNvPr id="36" name="Rak 35">
            <a:extLst>
              <a:ext uri="{FF2B5EF4-FFF2-40B4-BE49-F238E27FC236}">
                <a16:creationId xmlns:a16="http://schemas.microsoft.com/office/drawing/2014/main" id="{E225AA83-DA29-AEC1-CC72-EB89C1D6929C}"/>
              </a:ext>
            </a:extLst>
          </p:cNvPr>
          <p:cNvCxnSpPr>
            <a:cxnSpLocks/>
          </p:cNvCxnSpPr>
          <p:nvPr/>
        </p:nvCxnSpPr>
        <p:spPr>
          <a:xfrm>
            <a:off x="528638" y="1664898"/>
            <a:ext cx="39179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Rektangel 36">
            <a:hlinkClick r:id="rId5" action="ppaction://hlinksldjump"/>
            <a:extLst>
              <a:ext uri="{FF2B5EF4-FFF2-40B4-BE49-F238E27FC236}">
                <a16:creationId xmlns:a16="http://schemas.microsoft.com/office/drawing/2014/main" id="{83FDD6EF-B6D2-5D6D-06FE-A7CC3B452B3C}"/>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88" name="textruta 87">
            <a:extLst>
              <a:ext uri="{FF2B5EF4-FFF2-40B4-BE49-F238E27FC236}">
                <a16:creationId xmlns:a16="http://schemas.microsoft.com/office/drawing/2014/main" id="{1707901B-CD04-4BF6-6655-0D63116CA045}"/>
              </a:ext>
            </a:extLst>
          </p:cNvPr>
          <p:cNvSpPr txBox="1"/>
          <p:nvPr/>
        </p:nvSpPr>
        <p:spPr>
          <a:xfrm>
            <a:off x="528638" y="2004117"/>
            <a:ext cx="3917950" cy="830997"/>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Det är kommunen som fastställer kontrollantens arvode. Här är några saker som du behöver känna till. </a:t>
            </a:r>
          </a:p>
        </p:txBody>
      </p:sp>
      <p:sp>
        <p:nvSpPr>
          <p:cNvPr id="53" name="Rundad rektangulär pratbubbla 52">
            <a:extLst>
              <a:ext uri="{FF2B5EF4-FFF2-40B4-BE49-F238E27FC236}">
                <a16:creationId xmlns:a16="http://schemas.microsoft.com/office/drawing/2014/main" id="{78DC13E8-3085-C531-D91F-B7C61693EB7C}"/>
              </a:ext>
            </a:extLst>
          </p:cNvPr>
          <p:cNvSpPr/>
          <p:nvPr/>
        </p:nvSpPr>
        <p:spPr>
          <a:xfrm>
            <a:off x="6547162" y="845035"/>
            <a:ext cx="3635809" cy="1883441"/>
          </a:xfrm>
          <a:prstGeom prst="wedgeRoundRectCallout">
            <a:avLst>
              <a:gd name="adj1" fmla="val 21906"/>
              <a:gd name="adj2" fmla="val 637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dirty="0"/>
              <a:t>Spelinspektionens rekommendation är att kontrollantarvodet uppgår till 3 % av den beräknade omslutningen     som föreningen lämnat in i samband med sin ansökan. Om det är ett lotteri som kräver mycket arbete och många olika dragningar ska utföras kan ytterligare ersättning behövas. Vid lotterier med högre omsättning kan kommunen överväga om det bör sättas ett ersättningstak där arvodet blir lägre än 3% av omsättningen. </a:t>
            </a:r>
          </a:p>
        </p:txBody>
      </p:sp>
      <p:sp>
        <p:nvSpPr>
          <p:cNvPr id="54" name="Rundad rektangulär pratbubbla 53">
            <a:extLst>
              <a:ext uri="{FF2B5EF4-FFF2-40B4-BE49-F238E27FC236}">
                <a16:creationId xmlns:a16="http://schemas.microsoft.com/office/drawing/2014/main" id="{3D74AB8E-12F5-345B-C301-DADACA1CB40E}"/>
              </a:ext>
            </a:extLst>
          </p:cNvPr>
          <p:cNvSpPr/>
          <p:nvPr/>
        </p:nvSpPr>
        <p:spPr>
          <a:xfrm>
            <a:off x="8999663" y="1359174"/>
            <a:ext cx="1958498" cy="1475940"/>
          </a:xfrm>
          <a:prstGeom prst="wedgeRoundRectCallout">
            <a:avLst>
              <a:gd name="adj1" fmla="val -21626"/>
              <a:gd name="adj2" fmla="val 617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100" dirty="0"/>
              <a:t>Här finns mer information om fastställande av kontrollantens arvode. </a:t>
            </a:r>
          </a:p>
        </p:txBody>
      </p:sp>
      <p:sp>
        <p:nvSpPr>
          <p:cNvPr id="55" name="Femhörning 54">
            <a:extLst>
              <a:ext uri="{FF2B5EF4-FFF2-40B4-BE49-F238E27FC236}">
                <a16:creationId xmlns:a16="http://schemas.microsoft.com/office/drawing/2014/main" id="{C5EF7E18-1EB5-02FC-BDB7-DB8008551CEB}"/>
              </a:ext>
            </a:extLst>
          </p:cNvPr>
          <p:cNvSpPr/>
          <p:nvPr/>
        </p:nvSpPr>
        <p:spPr>
          <a:xfrm>
            <a:off x="9159642" y="2234904"/>
            <a:ext cx="1128713" cy="36169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grpSp>
        <p:nvGrpSpPr>
          <p:cNvPr id="56" name="Grupp 55">
            <a:extLst>
              <a:ext uri="{FF2B5EF4-FFF2-40B4-BE49-F238E27FC236}">
                <a16:creationId xmlns:a16="http://schemas.microsoft.com/office/drawing/2014/main" id="{1AB2FA2D-272A-D197-134E-A6E2C805B161}"/>
              </a:ext>
            </a:extLst>
          </p:cNvPr>
          <p:cNvGrpSpPr/>
          <p:nvPr/>
        </p:nvGrpSpPr>
        <p:grpSpPr>
          <a:xfrm>
            <a:off x="7552521" y="1310365"/>
            <a:ext cx="185737" cy="230832"/>
            <a:chOff x="7156472" y="1054017"/>
            <a:chExt cx="185737" cy="230832"/>
          </a:xfrm>
        </p:grpSpPr>
        <p:sp>
          <p:nvSpPr>
            <p:cNvPr id="57" name="Ellips 56">
              <a:extLst>
                <a:ext uri="{FF2B5EF4-FFF2-40B4-BE49-F238E27FC236}">
                  <a16:creationId xmlns:a16="http://schemas.microsoft.com/office/drawing/2014/main" id="{A0ECC372-A644-7012-96F4-981BC38468D0}"/>
                </a:ext>
              </a:extLst>
            </p:cNvPr>
            <p:cNvSpPr/>
            <p:nvPr/>
          </p:nvSpPr>
          <p:spPr>
            <a:xfrm>
              <a:off x="7208994" y="1102826"/>
              <a:ext cx="133215" cy="133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58" name="textruta 57">
              <a:extLst>
                <a:ext uri="{FF2B5EF4-FFF2-40B4-BE49-F238E27FC236}">
                  <a16:creationId xmlns:a16="http://schemas.microsoft.com/office/drawing/2014/main" id="{857FE431-B0A9-EDC2-5B26-D08E1D9001C3}"/>
                </a:ext>
              </a:extLst>
            </p:cNvPr>
            <p:cNvSpPr txBox="1"/>
            <p:nvPr/>
          </p:nvSpPr>
          <p:spPr>
            <a:xfrm>
              <a:off x="7156472" y="1054017"/>
              <a:ext cx="185737" cy="230832"/>
            </a:xfrm>
            <a:prstGeom prst="rect">
              <a:avLst/>
            </a:prstGeom>
            <a:noFill/>
          </p:spPr>
          <p:txBody>
            <a:bodyPr wrap="square" rtlCol="0">
              <a:spAutoFit/>
            </a:bodyPr>
            <a:lstStyle/>
            <a:p>
              <a:r>
                <a:rPr lang="sv-SE" sz="900" dirty="0">
                  <a:solidFill>
                    <a:schemeClr val="accent1"/>
                  </a:solidFill>
                  <a:latin typeface="Segoe UI" panose="020B0502040204020203" pitchFamily="34" charset="0"/>
                  <a:cs typeface="Segoe UI" panose="020B0502040204020203" pitchFamily="34" charset="0"/>
                </a:rPr>
                <a:t>?</a:t>
              </a:r>
            </a:p>
          </p:txBody>
        </p:sp>
      </p:grpSp>
      <p:sp>
        <p:nvSpPr>
          <p:cNvPr id="59" name="Rundad rektangulär pratbubbla 58">
            <a:extLst>
              <a:ext uri="{FF2B5EF4-FFF2-40B4-BE49-F238E27FC236}">
                <a16:creationId xmlns:a16="http://schemas.microsoft.com/office/drawing/2014/main" id="{81630348-105C-E251-C36F-8D098E7D95DB}"/>
              </a:ext>
            </a:extLst>
          </p:cNvPr>
          <p:cNvSpPr/>
          <p:nvPr/>
        </p:nvSpPr>
        <p:spPr>
          <a:xfrm>
            <a:off x="7220702" y="477129"/>
            <a:ext cx="1484184" cy="695460"/>
          </a:xfrm>
          <a:prstGeom prst="wedgeRoundRectCallout">
            <a:avLst>
              <a:gd name="adj1" fmla="val -20492"/>
              <a:gd name="adj2" fmla="val 71709"/>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ea typeface="Times New Roman" panose="02020603050405020304" pitchFamily="18" charset="0"/>
                <a:cs typeface="Segoe UI" panose="020B0502040204020203" pitchFamily="34" charset="0"/>
              </a:rPr>
              <a:t>Lottpris x totala antalet lotter.</a:t>
            </a:r>
            <a:endParaRPr lang="sv-SE" sz="1100" dirty="0">
              <a:latin typeface="Segoe UI" panose="020B0502040204020203" pitchFamily="34" charset="0"/>
              <a:cs typeface="Segoe UI" panose="020B0502040204020203" pitchFamily="34" charset="0"/>
            </a:endParaRPr>
          </a:p>
        </p:txBody>
      </p:sp>
      <p:sp>
        <p:nvSpPr>
          <p:cNvPr id="60" name="Multiplikation 59">
            <a:extLst>
              <a:ext uri="{FF2B5EF4-FFF2-40B4-BE49-F238E27FC236}">
                <a16:creationId xmlns:a16="http://schemas.microsoft.com/office/drawing/2014/main" id="{00663A81-BC5B-6AA0-7D84-6A5AC171501E}"/>
              </a:ext>
            </a:extLst>
          </p:cNvPr>
          <p:cNvSpPr/>
          <p:nvPr/>
        </p:nvSpPr>
        <p:spPr>
          <a:xfrm>
            <a:off x="8375618" y="863501"/>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9" name="Rektangel med rundade hörn 28">
            <a:extLst>
              <a:ext uri="{FF2B5EF4-FFF2-40B4-BE49-F238E27FC236}">
                <a16:creationId xmlns:a16="http://schemas.microsoft.com/office/drawing/2014/main" id="{03C82D2E-75CD-2D5F-C172-12425EBA2FEB}"/>
              </a:ext>
            </a:extLst>
          </p:cNvPr>
          <p:cNvSpPr/>
          <p:nvPr/>
        </p:nvSpPr>
        <p:spPr>
          <a:xfrm>
            <a:off x="604942" y="3108875"/>
            <a:ext cx="2178679" cy="264669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792000" rtlCol="0" anchor="b" anchorCtr="0"/>
          <a:lstStyle/>
          <a:p>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Kontrollantens arvode ska fastställas av kommunen.</a:t>
            </a:r>
            <a:endParaRPr lang="sv-SE" sz="1100" dirty="0">
              <a:solidFill>
                <a:schemeClr val="tx1"/>
              </a:solidFill>
              <a:latin typeface="Segoe UI" panose="020B0502040204020203" pitchFamily="34" charset="0"/>
              <a:cs typeface="Segoe UI" panose="020B0502040204020203" pitchFamily="34" charset="0"/>
            </a:endParaRPr>
          </a:p>
        </p:txBody>
      </p:sp>
      <p:pic>
        <p:nvPicPr>
          <p:cNvPr id="2" name="Bildobjekt 1">
            <a:extLst>
              <a:ext uri="{FF2B5EF4-FFF2-40B4-BE49-F238E27FC236}">
                <a16:creationId xmlns:a16="http://schemas.microsoft.com/office/drawing/2014/main" id="{76FD7665-5FE4-81D4-B0A8-3ABE5CCBC413}"/>
              </a:ext>
            </a:extLst>
          </p:cNvPr>
          <p:cNvPicPr>
            <a:picLocks noChangeAspect="1"/>
          </p:cNvPicPr>
          <p:nvPr/>
        </p:nvPicPr>
        <p:blipFill>
          <a:blip r:embed="rId6"/>
          <a:stretch>
            <a:fillRect/>
          </a:stretch>
        </p:blipFill>
        <p:spPr>
          <a:xfrm>
            <a:off x="9107984" y="3041899"/>
            <a:ext cx="591295" cy="851465"/>
          </a:xfrm>
          <a:prstGeom prst="rect">
            <a:avLst/>
          </a:prstGeom>
        </p:spPr>
      </p:pic>
      <p:pic>
        <p:nvPicPr>
          <p:cNvPr id="3" name="Bildobjekt 2">
            <a:extLst>
              <a:ext uri="{FF2B5EF4-FFF2-40B4-BE49-F238E27FC236}">
                <a16:creationId xmlns:a16="http://schemas.microsoft.com/office/drawing/2014/main" id="{FA87C008-BB48-3A65-5259-B948D37C9DE2}"/>
              </a:ext>
            </a:extLst>
          </p:cNvPr>
          <p:cNvPicPr>
            <a:picLocks noChangeAspect="1"/>
          </p:cNvPicPr>
          <p:nvPr/>
        </p:nvPicPr>
        <p:blipFill>
          <a:blip r:embed="rId7"/>
          <a:stretch>
            <a:fillRect/>
          </a:stretch>
        </p:blipFill>
        <p:spPr>
          <a:xfrm>
            <a:off x="1281531" y="3660233"/>
            <a:ext cx="825500" cy="508000"/>
          </a:xfrm>
          <a:prstGeom prst="rect">
            <a:avLst/>
          </a:prstGeom>
        </p:spPr>
      </p:pic>
      <p:sp>
        <p:nvSpPr>
          <p:cNvPr id="6" name="V-form 5">
            <a:hlinkClick r:id="rId8" action="ppaction://hlinksldjump"/>
            <a:extLst>
              <a:ext uri="{FF2B5EF4-FFF2-40B4-BE49-F238E27FC236}">
                <a16:creationId xmlns:a16="http://schemas.microsoft.com/office/drawing/2014/main" id="{CF36E4DE-454A-3E6F-B898-06976149A559}"/>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19" name="V-form 18">
            <a:hlinkClick r:id="rId9" action="ppaction://hlinksldjump"/>
            <a:extLst>
              <a:ext uri="{FF2B5EF4-FFF2-40B4-BE49-F238E27FC236}">
                <a16:creationId xmlns:a16="http://schemas.microsoft.com/office/drawing/2014/main" id="{78232424-8935-C3BE-114F-6176390E2332}"/>
              </a:ext>
            </a:extLst>
          </p:cNvPr>
          <p:cNvSpPr/>
          <p:nvPr/>
        </p:nvSpPr>
        <p:spPr>
          <a:xfrm>
            <a:off x="2487069"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2</a:t>
            </a:r>
          </a:p>
        </p:txBody>
      </p:sp>
      <p:sp>
        <p:nvSpPr>
          <p:cNvPr id="21" name="Femhörning 20">
            <a:hlinkClick r:id="rId10" action="ppaction://hlinksldjump"/>
            <a:extLst>
              <a:ext uri="{FF2B5EF4-FFF2-40B4-BE49-F238E27FC236}">
                <a16:creationId xmlns:a16="http://schemas.microsoft.com/office/drawing/2014/main" id="{3B64129C-AD28-6D52-9C33-ABA6B07F33E2}"/>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23" name="V-form 34">
            <a:hlinkClick r:id="rId11" action="ppaction://hlinksldjump"/>
            <a:extLst>
              <a:ext uri="{FF2B5EF4-FFF2-40B4-BE49-F238E27FC236}">
                <a16:creationId xmlns:a16="http://schemas.microsoft.com/office/drawing/2014/main" id="{FF0DEE59-164A-C6A6-7422-DE8566FFA0E1}"/>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24" name="V-form 23">
            <a:hlinkClick r:id="rId12" action="ppaction://hlinksldjump"/>
            <a:extLst>
              <a:ext uri="{FF2B5EF4-FFF2-40B4-BE49-F238E27FC236}">
                <a16:creationId xmlns:a16="http://schemas.microsoft.com/office/drawing/2014/main" id="{74063596-3A5B-8445-766A-5B44179FCDE8}"/>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25" name="V-form 24">
            <a:hlinkClick r:id="rId13" action="ppaction://hlinksldjump"/>
            <a:extLst>
              <a:ext uri="{FF2B5EF4-FFF2-40B4-BE49-F238E27FC236}">
                <a16:creationId xmlns:a16="http://schemas.microsoft.com/office/drawing/2014/main" id="{AAC5F3BC-F78E-D01A-F5F7-9F6A0132BEC9}"/>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26" name="V-form 25">
            <a:hlinkClick r:id="rId14" action="ppaction://hlinksldjump"/>
            <a:extLst>
              <a:ext uri="{FF2B5EF4-FFF2-40B4-BE49-F238E27FC236}">
                <a16:creationId xmlns:a16="http://schemas.microsoft.com/office/drawing/2014/main" id="{FD28656A-ABDB-E918-0F82-5FBD081F9C0B}"/>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27" name="V-form 26">
            <a:hlinkClick r:id="rId15" action="ppaction://hlinksldjump"/>
            <a:extLst>
              <a:ext uri="{FF2B5EF4-FFF2-40B4-BE49-F238E27FC236}">
                <a16:creationId xmlns:a16="http://schemas.microsoft.com/office/drawing/2014/main" id="{FF8EFC66-DD48-3A0B-664D-EE7018A907B3}"/>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28" name="V-form 27">
            <a:hlinkClick r:id="rId16" action="ppaction://hlinksldjump"/>
            <a:extLst>
              <a:ext uri="{FF2B5EF4-FFF2-40B4-BE49-F238E27FC236}">
                <a16:creationId xmlns:a16="http://schemas.microsoft.com/office/drawing/2014/main" id="{32F485AC-E93E-01C2-4A9C-96EE7DD00C0A}"/>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32" name="V-form 31">
            <a:hlinkClick r:id="rId17" action="ppaction://hlinksldjump"/>
            <a:extLst>
              <a:ext uri="{FF2B5EF4-FFF2-40B4-BE49-F238E27FC236}">
                <a16:creationId xmlns:a16="http://schemas.microsoft.com/office/drawing/2014/main" id="{AC387DD8-8B80-8BBD-1FE4-B84E74D4D83A}"/>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39" name="V-form 38">
            <a:hlinkClick r:id="rId18" action="ppaction://hlinksldjump"/>
            <a:extLst>
              <a:ext uri="{FF2B5EF4-FFF2-40B4-BE49-F238E27FC236}">
                <a16:creationId xmlns:a16="http://schemas.microsoft.com/office/drawing/2014/main" id="{795EDB4A-F2F5-7460-9D9D-E8320572CFE7}"/>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Tree>
    <p:extLst>
      <p:ext uri="{BB962C8B-B14F-4D97-AF65-F5344CB8AC3E}">
        <p14:creationId xmlns:p14="http://schemas.microsoft.com/office/powerpoint/2010/main" val="15798317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0" presetClass="path" presetSubtype="0" accel="50000" decel="50000" fill="hold" nodeType="withEffect">
                                  <p:stCondLst>
                                    <p:cond delay="500"/>
                                  </p:stCondLst>
                                  <p:childTnLst>
                                    <p:animMotion origin="layout" path="M -0.18567 3.7037E-6 L -4.79167E-6 3.7037E-6 " pathEditMode="relative" rAng="0" ptsTypes="AA">
                                      <p:cBhvr>
                                        <p:cTn id="9" dur="2000" fill="hold"/>
                                        <p:tgtEl>
                                          <p:spTgt spid="61"/>
                                        </p:tgtEl>
                                        <p:attrNameLst>
                                          <p:attrName>ppt_x</p:attrName>
                                          <p:attrName>ppt_y</p:attrName>
                                        </p:attrNameLst>
                                      </p:cBhvr>
                                      <p:rCtr x="9349" y="0"/>
                                    </p:animMotion>
                                  </p:childTnLst>
                                </p:cTn>
                              </p:par>
                              <p:par>
                                <p:cTn id="10" presetID="10" presetClass="entr" presetSubtype="0" fill="hold" nodeType="withEffect">
                                  <p:stCondLst>
                                    <p:cond delay="200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0" presetClass="path" presetSubtype="0" accel="50000" decel="50000" fill="hold" nodeType="withEffect">
                                  <p:stCondLst>
                                    <p:cond delay="1500"/>
                                  </p:stCondLst>
                                  <p:childTnLst>
                                    <p:animMotion origin="layout" path="M -0.18256 3.7037E-6 L 2.29167E-6 3.7037E-6 " pathEditMode="relative" rAng="0" ptsTypes="AA">
                                      <p:cBhvr>
                                        <p:cTn id="14" dur="2000" fill="hold"/>
                                        <p:tgtEl>
                                          <p:spTgt spid="62"/>
                                        </p:tgtEl>
                                        <p:attrNameLst>
                                          <p:attrName>ppt_x</p:attrName>
                                          <p:attrName>ppt_y</p:attrName>
                                        </p:attrNameLst>
                                      </p:cBhvr>
                                      <p:rCtr x="9206" y="0"/>
                                    </p:animMotion>
                                  </p:childTnLst>
                                </p:cTn>
                              </p:par>
                              <p:par>
                                <p:cTn id="15" presetID="10" presetClass="entr" presetSubtype="0" fill="hold" grpId="0"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0" presetClass="path" presetSubtype="0" accel="50000" decel="50000" fill="hold" nodeType="withEffect">
                                  <p:stCondLst>
                                    <p:cond delay="1500"/>
                                  </p:stCondLst>
                                  <p:childTnLst>
                                    <p:animMotion origin="layout" path="M -0.18255 -2.22222E-6 L -2.08333E-6 -2.22222E-6 " pathEditMode="relative" rAng="0" ptsTypes="AA">
                                      <p:cBhvr>
                                        <p:cTn id="22" dur="2000" fill="hold"/>
                                        <p:tgtEl>
                                          <p:spTgt spid="5"/>
                                        </p:tgtEl>
                                        <p:attrNameLst>
                                          <p:attrName>ppt_x</p:attrName>
                                          <p:attrName>ppt_y</p:attrName>
                                        </p:attrNameLst>
                                      </p:cBhvr>
                                      <p:rCtr x="9128" y="0"/>
                                    </p:animMotion>
                                  </p:childTnLst>
                                </p:cTn>
                              </p:par>
                              <p:par>
                                <p:cTn id="23" presetID="10"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0" presetClass="path" presetSubtype="0" accel="50000" decel="50000" fill="hold" nodeType="withEffect">
                                  <p:stCondLst>
                                    <p:cond delay="500"/>
                                  </p:stCondLst>
                                  <p:childTnLst>
                                    <p:animMotion origin="layout" path="M -0.18567 -4.81481E-6 L -2.91667E-6 -4.81481E-6 " pathEditMode="relative" rAng="0" ptsTypes="AA">
                                      <p:cBhvr>
                                        <p:cTn id="30" dur="2000" fill="hold"/>
                                        <p:tgtEl>
                                          <p:spTgt spid="7"/>
                                        </p:tgtEl>
                                        <p:attrNameLst>
                                          <p:attrName>ppt_x</p:attrName>
                                          <p:attrName>ppt_y</p:attrName>
                                        </p:attrNameLst>
                                      </p:cBhvr>
                                      <p:rCtr x="9284"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6"/>
                    </p:tgtEl>
                  </p:cond>
                </p:stCondLst>
                <p:endSync evt="end" delay="0">
                  <p:rtn val="all"/>
                </p:endSync>
                <p:childTnLst>
                  <p:par>
                    <p:cTn id="32" fill="hold">
                      <p:stCondLst>
                        <p:cond delay="0"/>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dissolve">
                                      <p:cBhvr>
                                        <p:cTn id="36" dur="500"/>
                                        <p:tgtEl>
                                          <p:spTgt spid="5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dissolve">
                                      <p:cBhvr>
                                        <p:cTn id="39" dur="500"/>
                                        <p:tgtEl>
                                          <p:spTgt spid="60"/>
                                        </p:tgtEl>
                                      </p:cBhvr>
                                    </p:animEffect>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60"/>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59"/>
                                        </p:tgtEl>
                                      </p:cBhvr>
                                    </p:animEffect>
                                    <p:set>
                                      <p:cBhvr>
                                        <p:cTn id="45" dur="1" fill="hold">
                                          <p:stCondLst>
                                            <p:cond delay="499"/>
                                          </p:stCondLst>
                                        </p:cTn>
                                        <p:tgtEl>
                                          <p:spTgt spid="59"/>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60"/>
                                        </p:tgtEl>
                                      </p:cBhvr>
                                    </p:animEffect>
                                    <p:set>
                                      <p:cBhvr>
                                        <p:cTn id="48"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9" presetClass="exit" presetSubtype="0" fill="hold" grpId="0" nodeType="clickEffect">
                                  <p:stCondLst>
                                    <p:cond delay="0"/>
                                  </p:stCondLst>
                                  <p:childTnLst>
                                    <p:animEffect transition="out" filter="dissolv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9" presetClass="exit" presetSubtype="0" fill="hold" grpId="0" nodeType="withEffect">
                                  <p:stCondLst>
                                    <p:cond delay="0"/>
                                  </p:stCondLst>
                                  <p:childTnLst>
                                    <p:animEffect transition="out" filter="dissolve">
                                      <p:cBhvr>
                                        <p:cTn id="56" dur="500"/>
                                        <p:tgtEl>
                                          <p:spTgt spid="54"/>
                                        </p:tgtEl>
                                      </p:cBhvr>
                                    </p:animEffect>
                                    <p:set>
                                      <p:cBhvr>
                                        <p:cTn id="57" dur="1" fill="hold">
                                          <p:stCondLst>
                                            <p:cond delay="499"/>
                                          </p:stCondLst>
                                        </p:cTn>
                                        <p:tgtEl>
                                          <p:spTgt spid="54"/>
                                        </p:tgtEl>
                                        <p:attrNameLst>
                                          <p:attrName>style.visibility</p:attrName>
                                        </p:attrNameLst>
                                      </p:cBhvr>
                                      <p:to>
                                        <p:strVal val="hidden"/>
                                      </p:to>
                                    </p:set>
                                  </p:childTnLst>
                                </p:cTn>
                              </p:par>
                              <p:par>
                                <p:cTn id="58" presetID="9"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dissolve">
                                      <p:cBhvr>
                                        <p:cTn id="60" dur="500"/>
                                        <p:tgtEl>
                                          <p:spTgt spid="56"/>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dissolve">
                                      <p:cBhvr>
                                        <p:cTn id="63" dur="500"/>
                                        <p:tgtEl>
                                          <p:spTgt spid="53"/>
                                        </p:tgtEl>
                                      </p:cBhvr>
                                    </p:animEffect>
                                  </p:childTnLst>
                                </p:cTn>
                              </p:par>
                            </p:childTnLst>
                          </p:cTn>
                        </p:par>
                      </p:childTnLst>
                    </p:cTn>
                  </p:par>
                </p:childTnLst>
              </p:cTn>
              <p:nextCondLst>
                <p:cond evt="onClick" delay="0">
                  <p:tgtEl>
                    <p:spTgt spid="55"/>
                  </p:tgtEl>
                </p:cond>
              </p:nextCondLst>
            </p:seq>
          </p:childTnLst>
        </p:cTn>
      </p:par>
    </p:tnLst>
    <p:bldLst>
      <p:bldP spid="53" grpId="0" animBg="1"/>
      <p:bldP spid="54" grpId="0" animBg="1"/>
      <p:bldP spid="55" grpId="0" animBg="1"/>
      <p:bldP spid="59" grpId="0" animBg="1"/>
      <p:bldP spid="59" grpId="1" animBg="1"/>
      <p:bldP spid="60" grpId="0" animBg="1"/>
      <p:bldP spid="60" grpId="1"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4" name="Rubrik 1">
            <a:hlinkClick r:id="" action="ppaction://hlinkshowjump?jump=nextslide"/>
            <a:extLst>
              <a:ext uri="{FF2B5EF4-FFF2-40B4-BE49-F238E27FC236}">
                <a16:creationId xmlns:a16="http://schemas.microsoft.com/office/drawing/2014/main" id="{5909B138-4ADC-ACFD-830C-38BE541F6B6C}"/>
              </a:ext>
            </a:extLst>
          </p:cNvPr>
          <p:cNvSpPr txBox="1">
            <a:spLocks/>
          </p:cNvSpPr>
          <p:nvPr/>
        </p:nvSpPr>
        <p:spPr>
          <a:xfrm>
            <a:off x="111124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5" name="Platshållare för text 5">
            <a:hlinkClick r:id="" action="ppaction://hlinkshowjump?jump=nextslide"/>
            <a:extLst>
              <a:ext uri="{FF2B5EF4-FFF2-40B4-BE49-F238E27FC236}">
                <a16:creationId xmlns:a16="http://schemas.microsoft.com/office/drawing/2014/main" id="{44B6D438-A1BA-2D1D-08DB-A3B4EBFBA3D2}"/>
              </a:ext>
            </a:extLst>
          </p:cNvPr>
          <p:cNvSpPr txBox="1">
            <a:spLocks/>
          </p:cNvSpPr>
          <p:nvPr/>
        </p:nvSpPr>
        <p:spPr>
          <a:xfrm>
            <a:off x="105175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20" name="Rubrik 1">
            <a:hlinkClick r:id="" action="ppaction://hlinkshowjump?jump=lastslideviewed"/>
            <a:extLst>
              <a:ext uri="{FF2B5EF4-FFF2-40B4-BE49-F238E27FC236}">
                <a16:creationId xmlns:a16="http://schemas.microsoft.com/office/drawing/2014/main" id="{653E8F73-335E-9B9F-6CA4-A590E8E423B4}"/>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2" name="Platshållare för text 5">
            <a:hlinkClick r:id="" action="ppaction://hlinkshowjump?jump=lastslideviewed"/>
            <a:extLst>
              <a:ext uri="{FF2B5EF4-FFF2-40B4-BE49-F238E27FC236}">
                <a16:creationId xmlns:a16="http://schemas.microsoft.com/office/drawing/2014/main" id="{443B179E-BD9E-EEB6-DAEA-CC6C1513A13F}"/>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34" name="Rubrik 1">
            <a:extLst>
              <a:ext uri="{FF2B5EF4-FFF2-40B4-BE49-F238E27FC236}">
                <a16:creationId xmlns:a16="http://schemas.microsoft.com/office/drawing/2014/main" id="{E0FC36CC-FEA7-B485-62FB-6C0F7887E231}"/>
              </a:ext>
            </a:extLst>
          </p:cNvPr>
          <p:cNvSpPr>
            <a:spLocks noGrp="1"/>
          </p:cNvSpPr>
          <p:nvPr>
            <p:ph type="title"/>
          </p:nvPr>
        </p:nvSpPr>
        <p:spPr>
          <a:xfrm>
            <a:off x="446399" y="799200"/>
            <a:ext cx="6100763" cy="865698"/>
          </a:xfrm>
        </p:spPr>
        <p:txBody>
          <a:bodyPr/>
          <a:lstStyle/>
          <a:p>
            <a:r>
              <a:rPr lang="sv-SE" dirty="0">
                <a:latin typeface="Segoe UI" panose="020B0502040204020203" pitchFamily="34" charset="0"/>
              </a:rPr>
              <a:t>Kontaktpersonens uppdrag</a:t>
            </a:r>
          </a:p>
        </p:txBody>
      </p:sp>
      <p:sp>
        <p:nvSpPr>
          <p:cNvPr id="35" name="textruta 34">
            <a:extLst>
              <a:ext uri="{FF2B5EF4-FFF2-40B4-BE49-F238E27FC236}">
                <a16:creationId xmlns:a16="http://schemas.microsoft.com/office/drawing/2014/main" id="{D500D5EE-73BC-9F08-DF9C-0E96243D9D0D}"/>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cxnSp>
        <p:nvCxnSpPr>
          <p:cNvPr id="36" name="Rak 35">
            <a:extLst>
              <a:ext uri="{FF2B5EF4-FFF2-40B4-BE49-F238E27FC236}">
                <a16:creationId xmlns:a16="http://schemas.microsoft.com/office/drawing/2014/main" id="{E225AA83-DA29-AEC1-CC72-EB89C1D6929C}"/>
              </a:ext>
            </a:extLst>
          </p:cNvPr>
          <p:cNvCxnSpPr>
            <a:cxnSpLocks/>
          </p:cNvCxnSpPr>
          <p:nvPr/>
        </p:nvCxnSpPr>
        <p:spPr>
          <a:xfrm>
            <a:off x="528638" y="1664898"/>
            <a:ext cx="468680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Rektangel 36">
            <a:hlinkClick r:id="rId2" action="ppaction://hlinksldjump"/>
            <a:extLst>
              <a:ext uri="{FF2B5EF4-FFF2-40B4-BE49-F238E27FC236}">
                <a16:creationId xmlns:a16="http://schemas.microsoft.com/office/drawing/2014/main" id="{83FDD6EF-B6D2-5D6D-06FE-A7CC3B452B3C}"/>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88" name="textruta 87">
            <a:extLst>
              <a:ext uri="{FF2B5EF4-FFF2-40B4-BE49-F238E27FC236}">
                <a16:creationId xmlns:a16="http://schemas.microsoft.com/office/drawing/2014/main" id="{1707901B-CD04-4BF6-6655-0D63116CA045}"/>
              </a:ext>
            </a:extLst>
          </p:cNvPr>
          <p:cNvSpPr txBox="1"/>
          <p:nvPr/>
        </p:nvSpPr>
        <p:spPr>
          <a:xfrm>
            <a:off x="528638" y="2004117"/>
            <a:ext cx="3917950" cy="1828514"/>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Den sökande ska utse en kontaktperson, som tidigare kallades lotteriföreståndare. </a:t>
            </a:r>
            <a:br>
              <a:rPr lang="sv-SE" sz="1600" dirty="0">
                <a:effectLst/>
                <a:latin typeface="Helvetica" pitchFamily="2" charset="0"/>
              </a:rPr>
            </a:br>
            <a:r>
              <a:rPr lang="sv-SE" sz="1600" dirty="0">
                <a:latin typeface="Segoe UI" panose="020B0502040204020203" pitchFamily="34" charset="0"/>
                <a:cs typeface="Segoe UI" panose="020B0502040204020203" pitchFamily="34" charset="0"/>
              </a:rPr>
              <a:t>Kommunen och kontrollanten ska kunna kommunicera med kontaktpersonen både under ansökningsförfarandet och under registreringens giltighetstid. </a:t>
            </a:r>
          </a:p>
          <a:p>
            <a:endParaRPr lang="sv-SE" sz="1600" dirty="0">
              <a:latin typeface="Segoe UI" panose="020B0502040204020203" pitchFamily="34" charset="0"/>
              <a:cs typeface="Segoe UI" panose="020B0502040204020203" pitchFamily="34" charset="0"/>
            </a:endParaRPr>
          </a:p>
        </p:txBody>
      </p:sp>
      <p:sp>
        <p:nvSpPr>
          <p:cNvPr id="9" name="Rektangel med rundade hörn 8">
            <a:extLst>
              <a:ext uri="{FF2B5EF4-FFF2-40B4-BE49-F238E27FC236}">
                <a16:creationId xmlns:a16="http://schemas.microsoft.com/office/drawing/2014/main" id="{0AEBF055-2643-1DEA-ADDE-BE05B6ED651A}"/>
              </a:ext>
            </a:extLst>
          </p:cNvPr>
          <p:cNvSpPr/>
          <p:nvPr/>
        </p:nvSpPr>
        <p:spPr>
          <a:xfrm>
            <a:off x="5215447" y="2103891"/>
            <a:ext cx="3366693" cy="2767380"/>
          </a:xfrm>
          <a:prstGeom prst="roundRect">
            <a:avLst>
              <a:gd name="adj" fmla="val 92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288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Kontaktpersonen ska:</a:t>
            </a:r>
          </a:p>
          <a:p>
            <a:pPr rtl="0">
              <a:spcBef>
                <a:spcPts val="0"/>
              </a:spcBef>
              <a:spcAft>
                <a:spcPts val="0"/>
              </a:spcAft>
            </a:pPr>
            <a:endParaRPr lang="sv-SE" sz="400" b="1"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sv-SE" sz="400"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bestämma tidpunkt för att gå igenom lotteriet med kontrollanten. </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ansvara för att marknadsföringen följer </a:t>
            </a:r>
            <a:r>
              <a:rPr lang="sv-SE" sz="1100" dirty="0" err="1">
                <a:solidFill>
                  <a:schemeClr val="tx1"/>
                </a:solidFill>
                <a:latin typeface="Segoe UI" panose="020B0502040204020203" pitchFamily="34" charset="0"/>
                <a:ea typeface="Arial" panose="020B0604020202020204" pitchFamily="34" charset="0"/>
                <a:cs typeface="Segoe UI" panose="020B0502040204020203" pitchFamily="34" charset="0"/>
              </a:rPr>
              <a:t>spellagen</a:t>
            </a:r>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 och villkor i registreringen. </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närvara vid alla dragningar.</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ha ansvar för förfrågningar och klagomål från allmänheten. </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informera och rådgöra med kontrollanten. </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ea typeface="Arial" panose="020B0604020202020204" pitchFamily="34" charset="0"/>
                <a:cs typeface="Segoe UI" panose="020B0502040204020203" pitchFamily="34" charset="0"/>
              </a:rPr>
              <a:t>ansvara för redovisningen till kontrollanten. </a:t>
            </a:r>
          </a:p>
          <a:p>
            <a:endParaRPr lang="sv-SE" sz="1400" dirty="0">
              <a:solidFill>
                <a:schemeClr val="tx1"/>
              </a:solidFill>
              <a:latin typeface="Segoe UI" panose="020B0502040204020203" pitchFamily="34" charset="0"/>
              <a:cs typeface="Segoe UI" panose="020B0502040204020203" pitchFamily="34" charset="0"/>
            </a:endParaRPr>
          </a:p>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 </a:t>
            </a:r>
          </a:p>
        </p:txBody>
      </p:sp>
      <p:sp>
        <p:nvSpPr>
          <p:cNvPr id="19" name="Rundad rektangulär pratbubbla 18">
            <a:extLst>
              <a:ext uri="{FF2B5EF4-FFF2-40B4-BE49-F238E27FC236}">
                <a16:creationId xmlns:a16="http://schemas.microsoft.com/office/drawing/2014/main" id="{121DCCDB-5CA5-FB77-110E-779596AF84FD}"/>
              </a:ext>
            </a:extLst>
          </p:cNvPr>
          <p:cNvSpPr/>
          <p:nvPr/>
        </p:nvSpPr>
        <p:spPr>
          <a:xfrm>
            <a:off x="9754451" y="2667789"/>
            <a:ext cx="1743574" cy="1247024"/>
          </a:xfrm>
          <a:prstGeom prst="wedgeRoundRectCallout">
            <a:avLst>
              <a:gd name="adj1" fmla="val -21626"/>
              <a:gd name="adj2" fmla="val 617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100" dirty="0">
                <a:latin typeface="Segoe UI" panose="020B0502040204020203" pitchFamily="34" charset="0"/>
                <a:cs typeface="Segoe UI" panose="020B0502040204020203" pitchFamily="34" charset="0"/>
              </a:rPr>
              <a:t>Om personen inte kan utföra uppdraget som kontaktperson ska hen omedelbart meddela kommunen.</a:t>
            </a:r>
          </a:p>
        </p:txBody>
      </p:sp>
      <p:grpSp>
        <p:nvGrpSpPr>
          <p:cNvPr id="2" name="Grupp 1">
            <a:extLst>
              <a:ext uri="{FF2B5EF4-FFF2-40B4-BE49-F238E27FC236}">
                <a16:creationId xmlns:a16="http://schemas.microsoft.com/office/drawing/2014/main" id="{5F104BC3-9F52-DA14-B7E7-380BB1738AC8}"/>
              </a:ext>
            </a:extLst>
          </p:cNvPr>
          <p:cNvGrpSpPr/>
          <p:nvPr/>
        </p:nvGrpSpPr>
        <p:grpSpPr>
          <a:xfrm>
            <a:off x="4159454" y="2055183"/>
            <a:ext cx="185737" cy="230832"/>
            <a:chOff x="7527857" y="5251146"/>
            <a:chExt cx="185737" cy="230832"/>
          </a:xfrm>
        </p:grpSpPr>
        <p:sp>
          <p:nvSpPr>
            <p:cNvPr id="16" name="Ellips 15">
              <a:extLst>
                <a:ext uri="{FF2B5EF4-FFF2-40B4-BE49-F238E27FC236}">
                  <a16:creationId xmlns:a16="http://schemas.microsoft.com/office/drawing/2014/main" id="{F85F1DC3-2C94-C4CF-3ADE-56C98ADF2AF6}"/>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7" name="textruta 16">
              <a:extLst>
                <a:ext uri="{FF2B5EF4-FFF2-40B4-BE49-F238E27FC236}">
                  <a16:creationId xmlns:a16="http://schemas.microsoft.com/office/drawing/2014/main" id="{7F971FF4-CBA8-5F52-15AA-AF0AC8171568}"/>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8" name="Rundad rektangulär pratbubbla 17">
            <a:extLst>
              <a:ext uri="{FF2B5EF4-FFF2-40B4-BE49-F238E27FC236}">
                <a16:creationId xmlns:a16="http://schemas.microsoft.com/office/drawing/2014/main" id="{8C21521A-4758-11D2-8C4A-A7199D275FA3}"/>
              </a:ext>
            </a:extLst>
          </p:cNvPr>
          <p:cNvSpPr/>
          <p:nvPr/>
        </p:nvSpPr>
        <p:spPr>
          <a:xfrm>
            <a:off x="3794509" y="1292306"/>
            <a:ext cx="1665404" cy="596592"/>
          </a:xfrm>
          <a:prstGeom prst="wedgeRoundRectCallout">
            <a:avLst>
              <a:gd name="adj1" fmla="val -21025"/>
              <a:gd name="adj2" fmla="val 7996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rPr>
              <a:t>6 kap. 9 § 4 </a:t>
            </a:r>
            <a:r>
              <a:rPr lang="sv-SE" sz="1100" dirty="0" err="1">
                <a:solidFill>
                  <a:schemeClr val="bg1"/>
                </a:solidFill>
              </a:rPr>
              <a:t>spellagen</a:t>
            </a:r>
            <a:r>
              <a:rPr lang="sv-SE" sz="1100" dirty="0">
                <a:solidFill>
                  <a:schemeClr val="bg1"/>
                </a:solidFill>
              </a:rPr>
              <a:t> </a:t>
            </a:r>
          </a:p>
        </p:txBody>
      </p:sp>
      <p:sp>
        <p:nvSpPr>
          <p:cNvPr id="23" name="Multiplikation 22">
            <a:extLst>
              <a:ext uri="{FF2B5EF4-FFF2-40B4-BE49-F238E27FC236}">
                <a16:creationId xmlns:a16="http://schemas.microsoft.com/office/drawing/2014/main" id="{78047DAB-0B21-03E8-9A1A-854CE9B5988B}"/>
              </a:ext>
            </a:extLst>
          </p:cNvPr>
          <p:cNvSpPr/>
          <p:nvPr/>
        </p:nvSpPr>
        <p:spPr>
          <a:xfrm>
            <a:off x="5179119" y="161408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pic>
        <p:nvPicPr>
          <p:cNvPr id="24" name="Bildobjekt 23">
            <a:extLst>
              <a:ext uri="{FF2B5EF4-FFF2-40B4-BE49-F238E27FC236}">
                <a16:creationId xmlns:a16="http://schemas.microsoft.com/office/drawing/2014/main" id="{370F5C18-38BD-B145-A190-07D535EA737C}"/>
              </a:ext>
            </a:extLst>
          </p:cNvPr>
          <p:cNvPicPr>
            <a:picLocks noChangeAspect="1"/>
          </p:cNvPicPr>
          <p:nvPr/>
        </p:nvPicPr>
        <p:blipFill>
          <a:blip r:embed="rId3"/>
          <a:stretch>
            <a:fillRect/>
          </a:stretch>
        </p:blipFill>
        <p:spPr>
          <a:xfrm>
            <a:off x="9754451" y="4129534"/>
            <a:ext cx="591295" cy="851465"/>
          </a:xfrm>
          <a:prstGeom prst="rect">
            <a:avLst/>
          </a:prstGeom>
        </p:spPr>
      </p:pic>
      <p:sp>
        <p:nvSpPr>
          <p:cNvPr id="21" name="V-form 20">
            <a:hlinkClick r:id="rId4" action="ppaction://hlinksldjump"/>
            <a:extLst>
              <a:ext uri="{FF2B5EF4-FFF2-40B4-BE49-F238E27FC236}">
                <a16:creationId xmlns:a16="http://schemas.microsoft.com/office/drawing/2014/main" id="{00551720-84E2-A3AB-6656-0DEC7B24F5C6}"/>
              </a:ext>
            </a:extLst>
          </p:cNvPr>
          <p:cNvSpPr/>
          <p:nvPr/>
        </p:nvSpPr>
        <p:spPr>
          <a:xfrm>
            <a:off x="3265453"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3</a:t>
            </a:r>
          </a:p>
        </p:txBody>
      </p:sp>
      <p:sp>
        <p:nvSpPr>
          <p:cNvPr id="25" name="V-form 24">
            <a:hlinkClick r:id="rId5" action="ppaction://hlinksldjump"/>
            <a:extLst>
              <a:ext uri="{FF2B5EF4-FFF2-40B4-BE49-F238E27FC236}">
                <a16:creationId xmlns:a16="http://schemas.microsoft.com/office/drawing/2014/main" id="{D55A2845-4E66-B320-5854-C07B02BC546A}"/>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26" name="Femhörning 25">
            <a:hlinkClick r:id="rId6" action="ppaction://hlinksldjump"/>
            <a:extLst>
              <a:ext uri="{FF2B5EF4-FFF2-40B4-BE49-F238E27FC236}">
                <a16:creationId xmlns:a16="http://schemas.microsoft.com/office/drawing/2014/main" id="{470AFDFB-4A33-823C-A809-FD1D08514266}"/>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27" name="V-form 34">
            <a:hlinkClick r:id="rId7" action="ppaction://hlinksldjump"/>
            <a:extLst>
              <a:ext uri="{FF2B5EF4-FFF2-40B4-BE49-F238E27FC236}">
                <a16:creationId xmlns:a16="http://schemas.microsoft.com/office/drawing/2014/main" id="{0EDCAEE1-43FF-59A6-C03E-7180B79E4A61}"/>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28" name="V-form 27">
            <a:hlinkClick r:id="rId8" action="ppaction://hlinksldjump"/>
            <a:extLst>
              <a:ext uri="{FF2B5EF4-FFF2-40B4-BE49-F238E27FC236}">
                <a16:creationId xmlns:a16="http://schemas.microsoft.com/office/drawing/2014/main" id="{0EC1AF17-C69C-36F6-B411-602218F74985}"/>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29" name="V-form 28">
            <a:hlinkClick r:id="rId9" action="ppaction://hlinksldjump"/>
            <a:extLst>
              <a:ext uri="{FF2B5EF4-FFF2-40B4-BE49-F238E27FC236}">
                <a16:creationId xmlns:a16="http://schemas.microsoft.com/office/drawing/2014/main" id="{CAA57FD2-8684-076F-4E39-520E49949568}"/>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30" name="V-form 29">
            <a:hlinkClick r:id="rId10" action="ppaction://hlinksldjump"/>
            <a:extLst>
              <a:ext uri="{FF2B5EF4-FFF2-40B4-BE49-F238E27FC236}">
                <a16:creationId xmlns:a16="http://schemas.microsoft.com/office/drawing/2014/main" id="{57618598-D476-EE8E-521F-6BF3B8A6AF02}"/>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31" name="V-form 30">
            <a:hlinkClick r:id="rId11" action="ppaction://hlinksldjump"/>
            <a:extLst>
              <a:ext uri="{FF2B5EF4-FFF2-40B4-BE49-F238E27FC236}">
                <a16:creationId xmlns:a16="http://schemas.microsoft.com/office/drawing/2014/main" id="{37539DE3-E10B-8928-175E-FB624FD66BE7}"/>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32" name="V-form 31">
            <a:hlinkClick r:id="rId12" action="ppaction://hlinksldjump"/>
            <a:extLst>
              <a:ext uri="{FF2B5EF4-FFF2-40B4-BE49-F238E27FC236}">
                <a16:creationId xmlns:a16="http://schemas.microsoft.com/office/drawing/2014/main" id="{05063D16-0989-7314-8B79-675EC3A00A86}"/>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33" name="V-form 32">
            <a:hlinkClick r:id="rId13" action="ppaction://hlinksldjump"/>
            <a:extLst>
              <a:ext uri="{FF2B5EF4-FFF2-40B4-BE49-F238E27FC236}">
                <a16:creationId xmlns:a16="http://schemas.microsoft.com/office/drawing/2014/main" id="{DC8DDEC4-543F-C731-0D7F-B19C9E7A2A68}"/>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39" name="V-form 38">
            <a:hlinkClick r:id="rId14" action="ppaction://hlinksldjump"/>
            <a:extLst>
              <a:ext uri="{FF2B5EF4-FFF2-40B4-BE49-F238E27FC236}">
                <a16:creationId xmlns:a16="http://schemas.microsoft.com/office/drawing/2014/main" id="{1C353A7C-2D3B-87E8-1F3D-F2401FDF4623}"/>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Tree>
    <p:extLst>
      <p:ext uri="{BB962C8B-B14F-4D97-AF65-F5344CB8AC3E}">
        <p14:creationId xmlns:p14="http://schemas.microsoft.com/office/powerpoint/2010/main" val="19607278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26" presetClass="emph" presetSubtype="0" repeatCount="4000" fill="hold" grpId="1" nodeType="withEffect">
                                  <p:stCondLst>
                                    <p:cond delay="1500"/>
                                  </p:stCondLst>
                                  <p:childTnLst>
                                    <p:animEffect transition="out" filter="fade">
                                      <p:cBhvr>
                                        <p:cTn id="12" dur="500" tmFilter="0, 0; .2, .5; .8, .5; 1, 0"/>
                                        <p:tgtEl>
                                          <p:spTgt spid="19"/>
                                        </p:tgtEl>
                                      </p:cBhvr>
                                    </p:animEffect>
                                    <p:animScale>
                                      <p:cBhvr>
                                        <p:cTn id="13" dur="250" autoRev="1" fill="hold"/>
                                        <p:tgtEl>
                                          <p:spTgt spid="19"/>
                                        </p:tgtEl>
                                      </p:cBhvr>
                                      <p:by x="105000" y="105000"/>
                                    </p:animScale>
                                  </p:childTnLst>
                                </p:cTn>
                              </p:par>
                              <p:par>
                                <p:cTn id="14" presetID="9" presetClass="entr" presetSubtype="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9" grpId="0" animBg="1"/>
      <p:bldP spid="19" grpId="0" animBg="1"/>
      <p:bldP spid="19" grpId="1" animBg="1"/>
      <p:bldP spid="18" grpId="0" animBg="1"/>
      <p:bldP spid="18"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04117"/>
            <a:ext cx="3917950" cy="1815882"/>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Kontaktpersonen och kontrollanten ska ha en genomgång innan försäljningsstart. Det här är Spelinspektionens förslag på vad de bör gå igenom. Kontrollanten bör säkerställa att båda parter har tagit del av och förstått informationen. </a:t>
            </a:r>
          </a:p>
          <a:p>
            <a:pPr rtl="0">
              <a:spcBef>
                <a:spcPts val="0"/>
              </a:spcBef>
              <a:spcAft>
                <a:spcPts val="0"/>
              </a:spcAft>
            </a:pPr>
            <a:endParaRPr lang="sv-SE" sz="1600" dirty="0">
              <a:latin typeface="Segoe UI" panose="020B0502040204020203" pitchFamily="34" charset="0"/>
              <a:cs typeface="Segoe UI" panose="020B0502040204020203" pitchFamily="34" charset="0"/>
            </a:endParaRP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8075808" cy="865698"/>
          </a:xfrm>
        </p:spPr>
        <p:txBody>
          <a:bodyPr/>
          <a:lstStyle/>
          <a:p>
            <a:r>
              <a:rPr lang="sv-SE" dirty="0">
                <a:latin typeface="Segoe UI" panose="020B0502040204020203" pitchFamily="34" charset="0"/>
              </a:rPr>
              <a:t>Kontaktpersonens och kontrollantens genomgång</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80789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ktangel 10">
            <a:hlinkClick r:id="rId2" action="ppaction://hlinksldjump"/>
            <a:extLst>
              <a:ext uri="{FF2B5EF4-FFF2-40B4-BE49-F238E27FC236}">
                <a16:creationId xmlns:a16="http://schemas.microsoft.com/office/drawing/2014/main" id="{8CFE46EA-CD89-9E54-D75C-881158843826}"/>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3" name="Rubrik 1">
            <a:hlinkClick r:id="" action="ppaction://hlinkshowjump?jump=nextslide"/>
            <a:extLst>
              <a:ext uri="{FF2B5EF4-FFF2-40B4-BE49-F238E27FC236}">
                <a16:creationId xmlns:a16="http://schemas.microsoft.com/office/drawing/2014/main" id="{B82294BC-3CB9-2187-2AB3-638C6C1471D6}"/>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nextslide"/>
            <a:extLst>
              <a:ext uri="{FF2B5EF4-FFF2-40B4-BE49-F238E27FC236}">
                <a16:creationId xmlns:a16="http://schemas.microsoft.com/office/drawing/2014/main" id="{46190546-DF35-7995-896B-A515F33A2CAF}"/>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7" name="Rubrik 1">
            <a:hlinkClick r:id="" action="ppaction://hlinkshowjump?jump=lastslideviewed"/>
            <a:extLst>
              <a:ext uri="{FF2B5EF4-FFF2-40B4-BE49-F238E27FC236}">
                <a16:creationId xmlns:a16="http://schemas.microsoft.com/office/drawing/2014/main" id="{E04C8617-D4C3-A15B-13CE-7F3B7D8AAB33}"/>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8" name="Platshållare för text 5">
            <a:hlinkClick r:id="" action="ppaction://hlinkshowjump?jump=lastslideviewed"/>
            <a:extLst>
              <a:ext uri="{FF2B5EF4-FFF2-40B4-BE49-F238E27FC236}">
                <a16:creationId xmlns:a16="http://schemas.microsoft.com/office/drawing/2014/main" id="{ED57F52C-A84D-B319-CF2E-4C2B109D4332}"/>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6" name="textruta 5">
            <a:extLst>
              <a:ext uri="{FF2B5EF4-FFF2-40B4-BE49-F238E27FC236}">
                <a16:creationId xmlns:a16="http://schemas.microsoft.com/office/drawing/2014/main" id="{27B30215-1F78-EA1B-DED8-8525CEDDA9E3}"/>
              </a:ext>
            </a:extLst>
          </p:cNvPr>
          <p:cNvSpPr txBox="1"/>
          <p:nvPr/>
        </p:nvSpPr>
        <p:spPr>
          <a:xfrm>
            <a:off x="4653057" y="2049760"/>
            <a:ext cx="6757859" cy="2971945"/>
          </a:xfrm>
          <a:prstGeom prst="rect">
            <a:avLst/>
          </a:prstGeom>
          <a:noFill/>
        </p:spPr>
        <p:txBody>
          <a:bodyPr wrap="square" numCol="2">
            <a:noAutofit/>
          </a:bodyPr>
          <a:lstStyle/>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Fastställa antalet lotter, lottpris, typ av lotteri, </a:t>
            </a:r>
            <a:r>
              <a:rPr lang="sv-SE" sz="1100" dirty="0" err="1">
                <a:latin typeface="Segoe UI" panose="020B0502040204020203" pitchFamily="34" charset="0"/>
                <a:cs typeface="Segoe UI" panose="020B0502040204020203" pitchFamily="34" charset="0"/>
              </a:rPr>
              <a:t>lottyp</a:t>
            </a:r>
            <a:r>
              <a:rPr lang="sv-SE" sz="1100" dirty="0">
                <a:latin typeface="Segoe UI" panose="020B0502040204020203" pitchFamily="34" charset="0"/>
                <a:cs typeface="Segoe UI" panose="020B0502040204020203" pitchFamily="34" charset="0"/>
              </a:rPr>
              <a:t> och försäljningstid.</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Godkänna vinstplanen.</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Se till att vinsternas värde motsvarar minst 35 % och högst 50 % av insatsernas värde.</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Se till att lotteriet har lämpliga vinster.</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Kontrollanten ska se till att varuvinster värderas till marknadspris, alltså normalpriset vid inköp i affär. Vid tveksamhet om en varas marknadspris får sakkunnig anlitas, till exempel när konstverk och liknande används som vinst. Kostnader för sådan värdering ska betalas av lotterianordnaren och belasta lotteriet. </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Kontrollera att en vinst som utgörs av pengar som högst uppgår ett prisbasbelopp.</a:t>
            </a: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Om vinsten är presentkort behöver giltighetstiden ses över. Den bör vara minst tre månader från den dag då vinsterna ska vara avhämtade. </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Se till att dragningen är lätt att genomföra.</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Kontrollera att dragning sker på alla lotter i lotteriet, oavsett om de har sålts eller inte. Men i vissa fall, när vinsterna är skänkta, kan det finnas önskemål från anordnaren att alla vinster ska falla ut. Då får kontrollanten medge att dragningen sker på endast sålda lotter. Om dragning inte ska ske på alla lotter ska det tydligt framgå av lotteriets upplägg. </a:t>
            </a:r>
          </a:p>
          <a:p>
            <a:pPr marL="171450" indent="-171450">
              <a:buFont typeface="Arial" panose="020B0604020202020204" pitchFamily="34" charset="0"/>
              <a:buChar char="•"/>
            </a:pPr>
            <a:endParaRPr lang="sv-SE" sz="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latin typeface="Segoe UI" panose="020B0502040204020203" pitchFamily="34" charset="0"/>
                <a:cs typeface="Segoe UI" panose="020B0502040204020203" pitchFamily="34" charset="0"/>
              </a:rPr>
              <a:t>Gå igenom hur information om när och hur offentliggörande av dragningsresultat ska ske samt dag för eventuellt fördelningsdragning.</a:t>
            </a:r>
          </a:p>
        </p:txBody>
      </p:sp>
      <p:pic>
        <p:nvPicPr>
          <p:cNvPr id="21" name="Bildobjekt 20">
            <a:extLst>
              <a:ext uri="{FF2B5EF4-FFF2-40B4-BE49-F238E27FC236}">
                <a16:creationId xmlns:a16="http://schemas.microsoft.com/office/drawing/2014/main" id="{B56CC48F-6CD2-2DEF-3A85-C6503B1B60CE}"/>
              </a:ext>
            </a:extLst>
          </p:cNvPr>
          <p:cNvPicPr>
            <a:picLocks noChangeAspect="1"/>
          </p:cNvPicPr>
          <p:nvPr/>
        </p:nvPicPr>
        <p:blipFill>
          <a:blip r:embed="rId3"/>
          <a:stretch>
            <a:fillRect/>
          </a:stretch>
        </p:blipFill>
        <p:spPr>
          <a:xfrm>
            <a:off x="2341467" y="4198739"/>
            <a:ext cx="968122" cy="1054561"/>
          </a:xfrm>
          <a:prstGeom prst="rect">
            <a:avLst/>
          </a:prstGeom>
        </p:spPr>
      </p:pic>
      <p:pic>
        <p:nvPicPr>
          <p:cNvPr id="22" name="Bildobjekt 21">
            <a:extLst>
              <a:ext uri="{FF2B5EF4-FFF2-40B4-BE49-F238E27FC236}">
                <a16:creationId xmlns:a16="http://schemas.microsoft.com/office/drawing/2014/main" id="{99117636-1E31-8E6B-25D9-22D41EED7692}"/>
              </a:ext>
            </a:extLst>
          </p:cNvPr>
          <p:cNvPicPr>
            <a:picLocks noChangeAspect="1"/>
          </p:cNvPicPr>
          <p:nvPr/>
        </p:nvPicPr>
        <p:blipFill>
          <a:blip r:embed="rId4"/>
          <a:stretch>
            <a:fillRect/>
          </a:stretch>
        </p:blipFill>
        <p:spPr>
          <a:xfrm>
            <a:off x="1391224" y="4198738"/>
            <a:ext cx="864395" cy="1054562"/>
          </a:xfrm>
          <a:prstGeom prst="rect">
            <a:avLst/>
          </a:prstGeom>
        </p:spPr>
      </p:pic>
      <p:sp>
        <p:nvSpPr>
          <p:cNvPr id="8" name="V-form 7">
            <a:hlinkClick r:id="rId5" action="ppaction://hlinksldjump"/>
            <a:extLst>
              <a:ext uri="{FF2B5EF4-FFF2-40B4-BE49-F238E27FC236}">
                <a16:creationId xmlns:a16="http://schemas.microsoft.com/office/drawing/2014/main" id="{A684EA6E-67FD-9CC1-C742-9E5092078275}"/>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9" name="V-form 8">
            <a:hlinkClick r:id="rId6" action="ppaction://hlinksldjump"/>
            <a:extLst>
              <a:ext uri="{FF2B5EF4-FFF2-40B4-BE49-F238E27FC236}">
                <a16:creationId xmlns:a16="http://schemas.microsoft.com/office/drawing/2014/main" id="{914E5DFF-EC0E-2346-7FE9-8B5B7BE6D06E}"/>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23" name="Femhörning 22">
            <a:hlinkClick r:id="rId7" action="ppaction://hlinksldjump"/>
            <a:extLst>
              <a:ext uri="{FF2B5EF4-FFF2-40B4-BE49-F238E27FC236}">
                <a16:creationId xmlns:a16="http://schemas.microsoft.com/office/drawing/2014/main" id="{C9B2534C-2138-785E-F557-B2799CB9B4D2}"/>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24" name="V-form 34">
            <a:hlinkClick r:id="rId8" action="ppaction://hlinksldjump"/>
            <a:extLst>
              <a:ext uri="{FF2B5EF4-FFF2-40B4-BE49-F238E27FC236}">
                <a16:creationId xmlns:a16="http://schemas.microsoft.com/office/drawing/2014/main" id="{2DE3D4EB-7E7C-754E-AC5C-23EA4AECEAB9}"/>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25" name="V-form 24">
            <a:hlinkClick r:id="rId9" action="ppaction://hlinksldjump"/>
            <a:extLst>
              <a:ext uri="{FF2B5EF4-FFF2-40B4-BE49-F238E27FC236}">
                <a16:creationId xmlns:a16="http://schemas.microsoft.com/office/drawing/2014/main" id="{125BF8DA-A560-9548-44D9-711637B79E42}"/>
              </a:ext>
            </a:extLst>
          </p:cNvPr>
          <p:cNvSpPr/>
          <p:nvPr/>
        </p:nvSpPr>
        <p:spPr>
          <a:xfrm>
            <a:off x="4047651"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4</a:t>
            </a:r>
          </a:p>
        </p:txBody>
      </p:sp>
      <p:sp>
        <p:nvSpPr>
          <p:cNvPr id="26" name="V-form 25">
            <a:hlinkClick r:id="rId10" action="ppaction://hlinksldjump"/>
            <a:extLst>
              <a:ext uri="{FF2B5EF4-FFF2-40B4-BE49-F238E27FC236}">
                <a16:creationId xmlns:a16="http://schemas.microsoft.com/office/drawing/2014/main" id="{C0E192AE-9956-B231-DE0E-02D99B68B596}"/>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28" name="V-form 27">
            <a:hlinkClick r:id="rId11" action="ppaction://hlinksldjump"/>
            <a:extLst>
              <a:ext uri="{FF2B5EF4-FFF2-40B4-BE49-F238E27FC236}">
                <a16:creationId xmlns:a16="http://schemas.microsoft.com/office/drawing/2014/main" id="{FA21B495-156C-262D-4E51-3821E749750C}"/>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29" name="V-form 28">
            <a:hlinkClick r:id="rId12" action="ppaction://hlinksldjump"/>
            <a:extLst>
              <a:ext uri="{FF2B5EF4-FFF2-40B4-BE49-F238E27FC236}">
                <a16:creationId xmlns:a16="http://schemas.microsoft.com/office/drawing/2014/main" id="{E44C072E-4489-9531-4C97-1D94CD23F940}"/>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30" name="V-form 29">
            <a:hlinkClick r:id="rId13" action="ppaction://hlinksldjump"/>
            <a:extLst>
              <a:ext uri="{FF2B5EF4-FFF2-40B4-BE49-F238E27FC236}">
                <a16:creationId xmlns:a16="http://schemas.microsoft.com/office/drawing/2014/main" id="{AEB57464-B8CD-D0D8-680F-041C9046AB64}"/>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31" name="V-form 30">
            <a:hlinkClick r:id="rId14" action="ppaction://hlinksldjump"/>
            <a:extLst>
              <a:ext uri="{FF2B5EF4-FFF2-40B4-BE49-F238E27FC236}">
                <a16:creationId xmlns:a16="http://schemas.microsoft.com/office/drawing/2014/main" id="{F13BB5BC-1FD1-1CEF-FF07-2FD8C9482870}"/>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32" name="V-form 31">
            <a:hlinkClick r:id="rId15" action="ppaction://hlinksldjump"/>
            <a:extLst>
              <a:ext uri="{FF2B5EF4-FFF2-40B4-BE49-F238E27FC236}">
                <a16:creationId xmlns:a16="http://schemas.microsoft.com/office/drawing/2014/main" id="{505DC2AF-7741-B453-93DC-F80A1E4DA56C}"/>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Tree>
    <p:extLst>
      <p:ext uri="{BB962C8B-B14F-4D97-AF65-F5344CB8AC3E}">
        <p14:creationId xmlns:p14="http://schemas.microsoft.com/office/powerpoint/2010/main" val="33782921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200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32" presetClass="emph" presetSubtype="0" fill="hold" nodeType="withEffect">
                                  <p:stCondLst>
                                    <p:cond delay="2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9" presetClass="entr" presetSubtype="0" fill="hold" nodeType="withEffect">
                                  <p:stCondLst>
                                    <p:cond delay="150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32" presetClass="emph" presetSubtype="0" fill="hold" nodeType="withEffect">
                                  <p:stCondLst>
                                    <p:cond delay="250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5E36EF1-A7BB-FCC6-23D0-1C602E89BD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99038" y="1936398"/>
            <a:ext cx="6215023" cy="3495950"/>
          </a:xfrm>
          <a:prstGeom prst="rect">
            <a:avLst/>
          </a:prstGeom>
          <a:ln w="57150">
            <a:solidFill>
              <a:schemeClr val="accent1"/>
            </a:solidFill>
          </a:ln>
        </p:spPr>
      </p:pic>
      <p:sp>
        <p:nvSpPr>
          <p:cNvPr id="10" name="Rektangel 9">
            <a:extLst>
              <a:ext uri="{FF2B5EF4-FFF2-40B4-BE49-F238E27FC236}">
                <a16:creationId xmlns:a16="http://schemas.microsoft.com/office/drawing/2014/main" id="{81B0E072-F01D-C176-BF33-42E815AAA11A}"/>
              </a:ext>
            </a:extLst>
          </p:cNvPr>
          <p:cNvSpPr/>
          <p:nvPr/>
        </p:nvSpPr>
        <p:spPr>
          <a:xfrm>
            <a:off x="215900" y="6057900"/>
            <a:ext cx="11785600" cy="512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 name="Rektangel 7">
            <a:hlinkClick r:id="rId3" action="ppaction://hlinksldjump"/>
            <a:extLst>
              <a:ext uri="{FF2B5EF4-FFF2-40B4-BE49-F238E27FC236}">
                <a16:creationId xmlns:a16="http://schemas.microsoft.com/office/drawing/2014/main" id="{2CBA877D-3A49-13F3-7CED-7D597BB78937}"/>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8" name="Rubrik 1">
            <a:extLst>
              <a:ext uri="{FF2B5EF4-FFF2-40B4-BE49-F238E27FC236}">
                <a16:creationId xmlns:a16="http://schemas.microsoft.com/office/drawing/2014/main" id="{982470F2-6F19-E8A8-3439-27F56DD6EDFC}"/>
              </a:ext>
            </a:extLst>
          </p:cNvPr>
          <p:cNvSpPr>
            <a:spLocks noGrp="1"/>
          </p:cNvSpPr>
          <p:nvPr>
            <p:ph type="title"/>
          </p:nvPr>
        </p:nvSpPr>
        <p:spPr>
          <a:xfrm>
            <a:off x="368324" y="368505"/>
            <a:ext cx="5652000" cy="865698"/>
          </a:xfrm>
        </p:spPr>
        <p:txBody>
          <a:bodyPr/>
          <a:lstStyle/>
          <a:p>
            <a:r>
              <a:rPr lang="sv-SE" dirty="0">
                <a:latin typeface="Segoe UI" panose="020B0502040204020203" pitchFamily="34" charset="0"/>
              </a:rPr>
              <a:t>Så fungerar materialet</a:t>
            </a:r>
          </a:p>
        </p:txBody>
      </p:sp>
      <p:sp>
        <p:nvSpPr>
          <p:cNvPr id="27" name="Rubrik 1">
            <a:hlinkClick r:id="" action="ppaction://hlinkshowjump?jump=nextslide"/>
            <a:extLst>
              <a:ext uri="{FF2B5EF4-FFF2-40B4-BE49-F238E27FC236}">
                <a16:creationId xmlns:a16="http://schemas.microsoft.com/office/drawing/2014/main" id="{F19A189B-4406-3DEA-4557-8C4F754C6F73}"/>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accent1"/>
                </a:solidFill>
                <a:latin typeface="Segoe UI" panose="020B0502040204020203" pitchFamily="34" charset="0"/>
              </a:rPr>
              <a:t>&gt;</a:t>
            </a:r>
          </a:p>
        </p:txBody>
      </p:sp>
      <p:sp>
        <p:nvSpPr>
          <p:cNvPr id="28" name="Platshållare för text 5">
            <a:hlinkClick r:id="" action="ppaction://hlinkshowjump?jump=nextslide"/>
            <a:extLst>
              <a:ext uri="{FF2B5EF4-FFF2-40B4-BE49-F238E27FC236}">
                <a16:creationId xmlns:a16="http://schemas.microsoft.com/office/drawing/2014/main" id="{6C3E1EE0-6658-5EB4-5A53-16D9030CB9E6}"/>
              </a:ext>
            </a:extLst>
          </p:cNvPr>
          <p:cNvSpPr txBox="1">
            <a:spLocks/>
          </p:cNvSpPr>
          <p:nvPr/>
        </p:nvSpPr>
        <p:spPr>
          <a:xfrm>
            <a:off x="10962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accent1"/>
                </a:solidFill>
                <a:latin typeface="Segoe UI" panose="020B0502040204020203" pitchFamily="34" charset="0"/>
              </a:rPr>
              <a:t>Sätt igång</a:t>
            </a:r>
            <a:endParaRPr lang="sv-SE" sz="900" dirty="0">
              <a:solidFill>
                <a:schemeClr val="accent1"/>
              </a:solidFill>
              <a:latin typeface="Segoe UI" panose="020B0502040204020203" pitchFamily="34" charset="0"/>
            </a:endParaRPr>
          </a:p>
        </p:txBody>
      </p:sp>
      <p:sp>
        <p:nvSpPr>
          <p:cNvPr id="46" name="Rubrik 1">
            <a:hlinkClick r:id="" action="ppaction://hlinkshowjump?jump=lastslideviewed"/>
            <a:extLst>
              <a:ext uri="{FF2B5EF4-FFF2-40B4-BE49-F238E27FC236}">
                <a16:creationId xmlns:a16="http://schemas.microsoft.com/office/drawing/2014/main" id="{A7C6AA39-B719-B222-FFB4-B2656435B0C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accent1"/>
                </a:solidFill>
                <a:latin typeface="Segoe UI" panose="020B0502040204020203" pitchFamily="34" charset="0"/>
              </a:rPr>
              <a:t>&gt;</a:t>
            </a:r>
          </a:p>
        </p:txBody>
      </p:sp>
      <p:sp>
        <p:nvSpPr>
          <p:cNvPr id="47" name="Platshållare för text 5">
            <a:hlinkClick r:id="" action="ppaction://hlinkshowjump?jump=lastslideviewed"/>
            <a:extLst>
              <a:ext uri="{FF2B5EF4-FFF2-40B4-BE49-F238E27FC236}">
                <a16:creationId xmlns:a16="http://schemas.microsoft.com/office/drawing/2014/main" id="{BBED0139-B2B3-8F5B-01A5-1485D2FF47E5}"/>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accent1"/>
                </a:solidFill>
                <a:latin typeface="Segoe UI" panose="020B0502040204020203" pitchFamily="34" charset="0"/>
              </a:rPr>
              <a:t>Backa</a:t>
            </a:r>
            <a:endParaRPr lang="sv-SE" sz="900" dirty="0">
              <a:solidFill>
                <a:schemeClr val="accent1"/>
              </a:solidFill>
              <a:latin typeface="Segoe UI" panose="020B0502040204020203" pitchFamily="34" charset="0"/>
            </a:endParaRPr>
          </a:p>
        </p:txBody>
      </p:sp>
      <p:sp>
        <p:nvSpPr>
          <p:cNvPr id="11" name="Platshållare för text 5">
            <a:extLst>
              <a:ext uri="{FF2B5EF4-FFF2-40B4-BE49-F238E27FC236}">
                <a16:creationId xmlns:a16="http://schemas.microsoft.com/office/drawing/2014/main" id="{DED54A07-F2F1-C45A-4250-7BDDE9919614}"/>
              </a:ext>
            </a:extLst>
          </p:cNvPr>
          <p:cNvSpPr txBox="1">
            <a:spLocks/>
          </p:cNvSpPr>
          <p:nvPr/>
        </p:nvSpPr>
        <p:spPr>
          <a:xfrm>
            <a:off x="330585" y="1087715"/>
            <a:ext cx="3957637" cy="2700000"/>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600" dirty="0">
                <a:solidFill>
                  <a:srgbClr val="000000"/>
                </a:solidFill>
                <a:latin typeface="Segoe UI" panose="020B0502040204020203" pitchFamily="34" charset="0"/>
              </a:rPr>
              <a:t>Här är ett exempel på hur en sida i materialet kan se ut och hur olika knappar fungerar. Ha alltid </a:t>
            </a:r>
            <a:r>
              <a:rPr lang="sv-SE" sz="1600" dirty="0" err="1">
                <a:solidFill>
                  <a:srgbClr val="000000"/>
                </a:solidFill>
                <a:latin typeface="Segoe UI" panose="020B0502040204020203" pitchFamily="34" charset="0"/>
              </a:rPr>
              <a:t>PowerPointen</a:t>
            </a:r>
            <a:r>
              <a:rPr lang="sv-SE" sz="1600" dirty="0">
                <a:solidFill>
                  <a:srgbClr val="000000"/>
                </a:solidFill>
                <a:latin typeface="Segoe UI" panose="020B0502040204020203" pitchFamily="34" charset="0"/>
              </a:rPr>
              <a:t> i visningsläge – först då fungerar alla klickbara delar. </a:t>
            </a:r>
            <a:endParaRPr lang="sv-SE" sz="1600" dirty="0">
              <a:latin typeface="Segoe UI" panose="020B0502040204020203" pitchFamily="34" charset="0"/>
            </a:endParaRPr>
          </a:p>
        </p:txBody>
      </p:sp>
      <p:sp>
        <p:nvSpPr>
          <p:cNvPr id="16" name="Platshållare för text 5">
            <a:extLst>
              <a:ext uri="{FF2B5EF4-FFF2-40B4-BE49-F238E27FC236}">
                <a16:creationId xmlns:a16="http://schemas.microsoft.com/office/drawing/2014/main" id="{9611928D-67AE-1817-1CF7-27CA8530A86C}"/>
              </a:ext>
            </a:extLst>
          </p:cNvPr>
          <p:cNvSpPr txBox="1">
            <a:spLocks/>
          </p:cNvSpPr>
          <p:nvPr/>
        </p:nvSpPr>
        <p:spPr>
          <a:xfrm>
            <a:off x="2916218" y="5141944"/>
            <a:ext cx="1316038" cy="7499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100" dirty="0">
                <a:solidFill>
                  <a:srgbClr val="000000"/>
                </a:solidFill>
                <a:latin typeface="Segoe UI" panose="020B0502040204020203" pitchFamily="34" charset="0"/>
              </a:rPr>
              <a:t>Med den här pilen tar du dig tillbaka till senast visade sida.</a:t>
            </a:r>
            <a:endParaRPr lang="sv-SE" sz="1100" dirty="0">
              <a:latin typeface="Segoe UI" panose="020B0502040204020203" pitchFamily="34" charset="0"/>
            </a:endParaRPr>
          </a:p>
        </p:txBody>
      </p:sp>
      <p:sp>
        <p:nvSpPr>
          <p:cNvPr id="25" name="Platshållare för text 5">
            <a:extLst>
              <a:ext uri="{FF2B5EF4-FFF2-40B4-BE49-F238E27FC236}">
                <a16:creationId xmlns:a16="http://schemas.microsoft.com/office/drawing/2014/main" id="{2F805519-B112-11C3-78E2-BBEB885AEF68}"/>
              </a:ext>
            </a:extLst>
          </p:cNvPr>
          <p:cNvSpPr txBox="1">
            <a:spLocks/>
          </p:cNvSpPr>
          <p:nvPr/>
        </p:nvSpPr>
        <p:spPr>
          <a:xfrm>
            <a:off x="6608241" y="5874033"/>
            <a:ext cx="1696092" cy="7499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100" dirty="0">
                <a:solidFill>
                  <a:srgbClr val="000000"/>
                </a:solidFill>
                <a:latin typeface="Segoe UI" panose="020B0502040204020203" pitchFamily="34" charset="0"/>
              </a:rPr>
              <a:t>Du kan använda den här menyn för att navigera i det kapitel du befinner dig i.</a:t>
            </a:r>
            <a:endParaRPr lang="sv-SE" sz="1100" dirty="0">
              <a:latin typeface="Segoe UI" panose="020B0502040204020203" pitchFamily="34" charset="0"/>
            </a:endParaRPr>
          </a:p>
        </p:txBody>
      </p:sp>
      <p:sp>
        <p:nvSpPr>
          <p:cNvPr id="32" name="Platshållare för text 5">
            <a:extLst>
              <a:ext uri="{FF2B5EF4-FFF2-40B4-BE49-F238E27FC236}">
                <a16:creationId xmlns:a16="http://schemas.microsoft.com/office/drawing/2014/main" id="{27F1172A-3E3C-A509-F7C5-B8B01EC1E2BB}"/>
              </a:ext>
            </a:extLst>
          </p:cNvPr>
          <p:cNvSpPr txBox="1">
            <a:spLocks/>
          </p:cNvSpPr>
          <p:nvPr/>
        </p:nvSpPr>
        <p:spPr>
          <a:xfrm>
            <a:off x="9643045" y="5866413"/>
            <a:ext cx="1316038" cy="7499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100" dirty="0">
                <a:solidFill>
                  <a:srgbClr val="000000"/>
                </a:solidFill>
                <a:latin typeface="Segoe UI" panose="020B0502040204020203" pitchFamily="34" charset="0"/>
              </a:rPr>
              <a:t>Med den här pilen går du till nästa sida. </a:t>
            </a:r>
            <a:endParaRPr lang="sv-SE" sz="1100" dirty="0">
              <a:latin typeface="Segoe UI" panose="020B0502040204020203" pitchFamily="34" charset="0"/>
            </a:endParaRPr>
          </a:p>
        </p:txBody>
      </p:sp>
      <p:sp>
        <p:nvSpPr>
          <p:cNvPr id="43" name="Platshållare för text 5">
            <a:extLst>
              <a:ext uri="{FF2B5EF4-FFF2-40B4-BE49-F238E27FC236}">
                <a16:creationId xmlns:a16="http://schemas.microsoft.com/office/drawing/2014/main" id="{7CE8B4EC-863C-E42C-73CA-1048F17147D7}"/>
              </a:ext>
            </a:extLst>
          </p:cNvPr>
          <p:cNvSpPr txBox="1">
            <a:spLocks/>
          </p:cNvSpPr>
          <p:nvPr/>
        </p:nvSpPr>
        <p:spPr>
          <a:xfrm>
            <a:off x="8727962" y="827571"/>
            <a:ext cx="1696092" cy="7499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100" dirty="0">
                <a:solidFill>
                  <a:srgbClr val="000000"/>
                </a:solidFill>
                <a:latin typeface="Segoe UI" panose="020B0502040204020203" pitchFamily="34" charset="0"/>
              </a:rPr>
              <a:t>Du kan alltid gå tillbaka till huvudmenyn genom den här knappen.</a:t>
            </a:r>
            <a:endParaRPr lang="sv-SE" sz="1100" dirty="0">
              <a:latin typeface="Segoe UI" panose="020B0502040204020203" pitchFamily="34" charset="0"/>
            </a:endParaRPr>
          </a:p>
        </p:txBody>
      </p:sp>
      <p:sp>
        <p:nvSpPr>
          <p:cNvPr id="49" name="Platshållare för text 5">
            <a:extLst>
              <a:ext uri="{FF2B5EF4-FFF2-40B4-BE49-F238E27FC236}">
                <a16:creationId xmlns:a16="http://schemas.microsoft.com/office/drawing/2014/main" id="{3B086A98-DFE8-0DE6-240A-37B5F454B099}"/>
              </a:ext>
            </a:extLst>
          </p:cNvPr>
          <p:cNvSpPr txBox="1">
            <a:spLocks/>
          </p:cNvSpPr>
          <p:nvPr/>
        </p:nvSpPr>
        <p:spPr>
          <a:xfrm>
            <a:off x="6045209" y="643883"/>
            <a:ext cx="2357739" cy="7499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100" dirty="0">
                <a:solidFill>
                  <a:srgbClr val="000000"/>
                </a:solidFill>
                <a:latin typeface="Segoe UI" panose="020B0502040204020203" pitchFamily="34" charset="0"/>
              </a:rPr>
              <a:t>Genom att klicka på de blåa paragrafikonerna får du upp en hänvisning till rättskällan, det vill säga var i </a:t>
            </a:r>
            <a:r>
              <a:rPr lang="sv-SE" sz="1100" dirty="0" err="1">
                <a:solidFill>
                  <a:srgbClr val="000000"/>
                </a:solidFill>
                <a:latin typeface="Segoe UI" panose="020B0502040204020203" pitchFamily="34" charset="0"/>
              </a:rPr>
              <a:t>spellagen</a:t>
            </a:r>
            <a:r>
              <a:rPr lang="sv-SE" sz="1100" dirty="0">
                <a:solidFill>
                  <a:srgbClr val="000000"/>
                </a:solidFill>
                <a:latin typeface="Segoe UI" panose="020B0502040204020203" pitchFamily="34" charset="0"/>
              </a:rPr>
              <a:t> (eller annan lag) bestämmelserna finns. </a:t>
            </a:r>
          </a:p>
        </p:txBody>
      </p:sp>
      <p:sp>
        <p:nvSpPr>
          <p:cNvPr id="55" name="Platshållare för text 5">
            <a:extLst>
              <a:ext uri="{FF2B5EF4-FFF2-40B4-BE49-F238E27FC236}">
                <a16:creationId xmlns:a16="http://schemas.microsoft.com/office/drawing/2014/main" id="{6DC76FDD-DB49-4F0A-7FC4-D7F3D8DB2167}"/>
              </a:ext>
            </a:extLst>
          </p:cNvPr>
          <p:cNvSpPr txBox="1">
            <a:spLocks/>
          </p:cNvSpPr>
          <p:nvPr/>
        </p:nvSpPr>
        <p:spPr>
          <a:xfrm>
            <a:off x="2916218" y="3262374"/>
            <a:ext cx="2087743" cy="7499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100" dirty="0">
                <a:solidFill>
                  <a:srgbClr val="000000"/>
                </a:solidFill>
                <a:latin typeface="Segoe UI" panose="020B0502040204020203" pitchFamily="34" charset="0"/>
              </a:rPr>
              <a:t>När du klickar på en blå ikon med ett frågetecken får du upp fördjupande eller förtydligande information om ämnet.</a:t>
            </a:r>
            <a:endParaRPr lang="sv-SE" sz="1100" dirty="0">
              <a:latin typeface="Segoe UI" panose="020B0502040204020203" pitchFamily="34" charset="0"/>
            </a:endParaRPr>
          </a:p>
        </p:txBody>
      </p:sp>
      <p:cxnSp>
        <p:nvCxnSpPr>
          <p:cNvPr id="64" name="Rak pil 63">
            <a:extLst>
              <a:ext uri="{FF2B5EF4-FFF2-40B4-BE49-F238E27FC236}">
                <a16:creationId xmlns:a16="http://schemas.microsoft.com/office/drawing/2014/main" id="{8A44B47A-B732-AB40-0391-A040296BCE32}"/>
              </a:ext>
            </a:extLst>
          </p:cNvPr>
          <p:cNvCxnSpPr>
            <a:cxnSpLocks/>
          </p:cNvCxnSpPr>
          <p:nvPr/>
        </p:nvCxnSpPr>
        <p:spPr>
          <a:xfrm>
            <a:off x="7306971" y="1585697"/>
            <a:ext cx="727366" cy="87741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Rak pil 65">
            <a:extLst>
              <a:ext uri="{FF2B5EF4-FFF2-40B4-BE49-F238E27FC236}">
                <a16:creationId xmlns:a16="http://schemas.microsoft.com/office/drawing/2014/main" id="{88BB5B0D-2E01-89C1-F7E3-68F03A5D1960}"/>
              </a:ext>
            </a:extLst>
          </p:cNvPr>
          <p:cNvCxnSpPr>
            <a:cxnSpLocks/>
          </p:cNvCxnSpPr>
          <p:nvPr/>
        </p:nvCxnSpPr>
        <p:spPr>
          <a:xfrm>
            <a:off x="9478671" y="1422400"/>
            <a:ext cx="0" cy="52271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ak pil 68">
            <a:extLst>
              <a:ext uri="{FF2B5EF4-FFF2-40B4-BE49-F238E27FC236}">
                <a16:creationId xmlns:a16="http://schemas.microsoft.com/office/drawing/2014/main" id="{F23EA141-F4E4-D4D0-2B5A-ED629926B6D0}"/>
              </a:ext>
            </a:extLst>
          </p:cNvPr>
          <p:cNvCxnSpPr>
            <a:cxnSpLocks/>
          </p:cNvCxnSpPr>
          <p:nvPr/>
        </p:nvCxnSpPr>
        <p:spPr>
          <a:xfrm>
            <a:off x="4068471" y="4038600"/>
            <a:ext cx="1735429" cy="5842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Rak pil 70">
            <a:extLst>
              <a:ext uri="{FF2B5EF4-FFF2-40B4-BE49-F238E27FC236}">
                <a16:creationId xmlns:a16="http://schemas.microsoft.com/office/drawing/2014/main" id="{68F94015-B273-6AC3-B316-D7AFD86C9ADB}"/>
              </a:ext>
            </a:extLst>
          </p:cNvPr>
          <p:cNvCxnSpPr>
            <a:cxnSpLocks/>
          </p:cNvCxnSpPr>
          <p:nvPr/>
        </p:nvCxnSpPr>
        <p:spPr>
          <a:xfrm flipV="1">
            <a:off x="4113786" y="5329055"/>
            <a:ext cx="953675" cy="18788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2" name="Rak pil 81">
            <a:extLst>
              <a:ext uri="{FF2B5EF4-FFF2-40B4-BE49-F238E27FC236}">
                <a16:creationId xmlns:a16="http://schemas.microsoft.com/office/drawing/2014/main" id="{AAE33BD6-F8F0-2984-5D34-36FDE6C7441A}"/>
              </a:ext>
            </a:extLst>
          </p:cNvPr>
          <p:cNvCxnSpPr>
            <a:cxnSpLocks/>
          </p:cNvCxnSpPr>
          <p:nvPr/>
        </p:nvCxnSpPr>
        <p:spPr>
          <a:xfrm flipV="1">
            <a:off x="7415786" y="5362478"/>
            <a:ext cx="444008" cy="51006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4" name="Rak pil 83">
            <a:extLst>
              <a:ext uri="{FF2B5EF4-FFF2-40B4-BE49-F238E27FC236}">
                <a16:creationId xmlns:a16="http://schemas.microsoft.com/office/drawing/2014/main" id="{B76842C8-46FF-4991-B672-AAF821904149}"/>
              </a:ext>
            </a:extLst>
          </p:cNvPr>
          <p:cNvCxnSpPr>
            <a:cxnSpLocks/>
          </p:cNvCxnSpPr>
          <p:nvPr/>
        </p:nvCxnSpPr>
        <p:spPr>
          <a:xfrm flipV="1">
            <a:off x="10412986" y="5349778"/>
            <a:ext cx="444008" cy="51006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0230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par>
                                <p:cTn id="8" presetID="9" presetClass="entr" presetSubtype="0" fill="hold" nodeType="withEffect">
                                  <p:stCondLst>
                                    <p:cond delay="50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500"/>
                                  </p:stCondLst>
                                  <p:childTnLst>
                                    <p:set>
                                      <p:cBhvr>
                                        <p:cTn id="15" dur="1" fill="hold">
                                          <p:stCondLst>
                                            <p:cond delay="0"/>
                                          </p:stCondLst>
                                        </p:cTn>
                                        <p:tgtEl>
                                          <p:spTgt spid="71"/>
                                        </p:tgtEl>
                                        <p:attrNameLst>
                                          <p:attrName>style.visibility</p:attrName>
                                        </p:attrNameLst>
                                      </p:cBhvr>
                                      <p:to>
                                        <p:strVal val="visible"/>
                                      </p:to>
                                    </p:set>
                                    <p:animEffect transition="in" filter="dissolve">
                                      <p:cBhvr>
                                        <p:cTn id="16" dur="500"/>
                                        <p:tgtEl>
                                          <p:spTgt spid="71"/>
                                        </p:tgtEl>
                                      </p:cBhvr>
                                    </p:animEffect>
                                  </p:childTnLst>
                                </p:cTn>
                              </p:par>
                              <p:par>
                                <p:cTn id="17" presetID="9" presetClass="entr" presetSubtype="0" fill="hold" grpId="0" nodeType="withEffect">
                                  <p:stCondLst>
                                    <p:cond delay="500"/>
                                  </p:stCondLst>
                                  <p:childTnLst>
                                    <p:set>
                                      <p:cBhvr>
                                        <p:cTn id="18" dur="1" fill="hold">
                                          <p:stCondLst>
                                            <p:cond delay="0"/>
                                          </p:stCondLst>
                                        </p:cTn>
                                        <p:tgtEl>
                                          <p:spTgt spid="49"/>
                                        </p:tgtEl>
                                        <p:attrNameLst>
                                          <p:attrName>style.visibility</p:attrName>
                                        </p:attrNameLst>
                                      </p:cBhvr>
                                      <p:to>
                                        <p:strVal val="visible"/>
                                      </p:to>
                                    </p:set>
                                    <p:animEffect transition="in" filter="dissolve">
                                      <p:cBhvr>
                                        <p:cTn id="19" dur="500"/>
                                        <p:tgtEl>
                                          <p:spTgt spid="49"/>
                                        </p:tgtEl>
                                      </p:cBhvr>
                                    </p:animEffect>
                                  </p:childTnLst>
                                </p:cTn>
                              </p:par>
                              <p:par>
                                <p:cTn id="20" presetID="9" presetClass="entr" presetSubtype="0" fill="hold" nodeType="withEffect">
                                  <p:stCondLst>
                                    <p:cond delay="500"/>
                                  </p:stCondLst>
                                  <p:childTnLst>
                                    <p:set>
                                      <p:cBhvr>
                                        <p:cTn id="21" dur="1" fill="hold">
                                          <p:stCondLst>
                                            <p:cond delay="0"/>
                                          </p:stCondLst>
                                        </p:cTn>
                                        <p:tgtEl>
                                          <p:spTgt spid="64"/>
                                        </p:tgtEl>
                                        <p:attrNameLst>
                                          <p:attrName>style.visibility</p:attrName>
                                        </p:attrNameLst>
                                      </p:cBhvr>
                                      <p:to>
                                        <p:strVal val="visible"/>
                                      </p:to>
                                    </p:set>
                                    <p:animEffect transition="in" filter="dissolve">
                                      <p:cBhvr>
                                        <p:cTn id="22" dur="500"/>
                                        <p:tgtEl>
                                          <p:spTgt spid="64"/>
                                        </p:tgtEl>
                                      </p:cBhvr>
                                    </p:animEffect>
                                  </p:childTnLst>
                                </p:cTn>
                              </p:par>
                              <p:par>
                                <p:cTn id="23" presetID="9" presetClass="entr" presetSubtype="0" fill="hold" grpId="0" nodeType="withEffect">
                                  <p:stCondLst>
                                    <p:cond delay="500"/>
                                  </p:stCondLst>
                                  <p:childTnLst>
                                    <p:set>
                                      <p:cBhvr>
                                        <p:cTn id="24" dur="1" fill="hold">
                                          <p:stCondLst>
                                            <p:cond delay="0"/>
                                          </p:stCondLst>
                                        </p:cTn>
                                        <p:tgtEl>
                                          <p:spTgt spid="43"/>
                                        </p:tgtEl>
                                        <p:attrNameLst>
                                          <p:attrName>style.visibility</p:attrName>
                                        </p:attrNameLst>
                                      </p:cBhvr>
                                      <p:to>
                                        <p:strVal val="visible"/>
                                      </p:to>
                                    </p:set>
                                    <p:animEffect transition="in" filter="dissolve">
                                      <p:cBhvr>
                                        <p:cTn id="25" dur="500"/>
                                        <p:tgtEl>
                                          <p:spTgt spid="43"/>
                                        </p:tgtEl>
                                      </p:cBhvr>
                                    </p:animEffect>
                                  </p:childTnLst>
                                </p:cTn>
                              </p:par>
                              <p:par>
                                <p:cTn id="26" presetID="9" presetClass="entr" presetSubtype="0" fill="hold" nodeType="withEffect">
                                  <p:stCondLst>
                                    <p:cond delay="500"/>
                                  </p:stCondLst>
                                  <p:childTnLst>
                                    <p:set>
                                      <p:cBhvr>
                                        <p:cTn id="27" dur="1" fill="hold">
                                          <p:stCondLst>
                                            <p:cond delay="0"/>
                                          </p:stCondLst>
                                        </p:cTn>
                                        <p:tgtEl>
                                          <p:spTgt spid="66"/>
                                        </p:tgtEl>
                                        <p:attrNameLst>
                                          <p:attrName>style.visibility</p:attrName>
                                        </p:attrNameLst>
                                      </p:cBhvr>
                                      <p:to>
                                        <p:strVal val="visible"/>
                                      </p:to>
                                    </p:set>
                                    <p:animEffect transition="in" filter="dissolve">
                                      <p:cBhvr>
                                        <p:cTn id="28" dur="500"/>
                                        <p:tgtEl>
                                          <p:spTgt spid="66"/>
                                        </p:tgtEl>
                                      </p:cBhvr>
                                    </p:animEffect>
                                  </p:childTnLst>
                                </p:cTn>
                              </p:par>
                              <p:par>
                                <p:cTn id="29" presetID="9" presetClass="entr" presetSubtype="0" fill="hold" nodeType="withEffect">
                                  <p:stCondLst>
                                    <p:cond delay="500"/>
                                  </p:stCondLst>
                                  <p:childTnLst>
                                    <p:set>
                                      <p:cBhvr>
                                        <p:cTn id="30" dur="1" fill="hold">
                                          <p:stCondLst>
                                            <p:cond delay="0"/>
                                          </p:stCondLst>
                                        </p:cTn>
                                        <p:tgtEl>
                                          <p:spTgt spid="82"/>
                                        </p:tgtEl>
                                        <p:attrNameLst>
                                          <p:attrName>style.visibility</p:attrName>
                                        </p:attrNameLst>
                                      </p:cBhvr>
                                      <p:to>
                                        <p:strVal val="visible"/>
                                      </p:to>
                                    </p:set>
                                    <p:animEffect transition="in" filter="dissolve">
                                      <p:cBhvr>
                                        <p:cTn id="31" dur="500"/>
                                        <p:tgtEl>
                                          <p:spTgt spid="82"/>
                                        </p:tgtEl>
                                      </p:cBhvr>
                                    </p:animEffect>
                                  </p:childTnLst>
                                </p:cTn>
                              </p:par>
                              <p:par>
                                <p:cTn id="32" presetID="9" presetClass="entr" presetSubtype="0" fill="hold" grpId="0" nodeType="withEffect">
                                  <p:stCondLst>
                                    <p:cond delay="50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fill="hold" nodeType="withEffect">
                                  <p:stCondLst>
                                    <p:cond delay="500"/>
                                  </p:stCondLst>
                                  <p:childTnLst>
                                    <p:set>
                                      <p:cBhvr>
                                        <p:cTn id="36" dur="1" fill="hold">
                                          <p:stCondLst>
                                            <p:cond delay="0"/>
                                          </p:stCondLst>
                                        </p:cTn>
                                        <p:tgtEl>
                                          <p:spTgt spid="84"/>
                                        </p:tgtEl>
                                        <p:attrNameLst>
                                          <p:attrName>style.visibility</p:attrName>
                                        </p:attrNameLst>
                                      </p:cBhvr>
                                      <p:to>
                                        <p:strVal val="visible"/>
                                      </p:to>
                                    </p:set>
                                    <p:animEffect transition="in" filter="dissolve">
                                      <p:cBhvr>
                                        <p:cTn id="37" dur="500"/>
                                        <p:tgtEl>
                                          <p:spTgt spid="84"/>
                                        </p:tgtEl>
                                      </p:cBhvr>
                                    </p:animEffect>
                                  </p:childTnLst>
                                </p:cTn>
                              </p:par>
                              <p:par>
                                <p:cTn id="38" presetID="9" presetClass="entr" presetSubtype="0" fill="hold" grpId="0" nodeType="withEffect">
                                  <p:stCondLst>
                                    <p:cond delay="500"/>
                                  </p:stCondLst>
                                  <p:childTnLst>
                                    <p:set>
                                      <p:cBhvr>
                                        <p:cTn id="39" dur="1" fill="hold">
                                          <p:stCondLst>
                                            <p:cond delay="0"/>
                                          </p:stCondLst>
                                        </p:cTn>
                                        <p:tgtEl>
                                          <p:spTgt spid="32"/>
                                        </p:tgtEl>
                                        <p:attrNameLst>
                                          <p:attrName>style.visibility</p:attrName>
                                        </p:attrNameLst>
                                      </p:cBhvr>
                                      <p:to>
                                        <p:strVal val="visible"/>
                                      </p:to>
                                    </p:set>
                                    <p:animEffect transition="in" filter="dissolv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32" grpId="0"/>
      <p:bldP spid="43" grpId="0"/>
      <p:bldP spid="49"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p 52">
            <a:extLst>
              <a:ext uri="{FF2B5EF4-FFF2-40B4-BE49-F238E27FC236}">
                <a16:creationId xmlns:a16="http://schemas.microsoft.com/office/drawing/2014/main" id="{807C0421-7B5A-5696-F610-DAA71BBBCF83}"/>
              </a:ext>
            </a:extLst>
          </p:cNvPr>
          <p:cNvGrpSpPr/>
          <p:nvPr/>
        </p:nvGrpSpPr>
        <p:grpSpPr>
          <a:xfrm>
            <a:off x="8099877" y="2902827"/>
            <a:ext cx="2198277" cy="2010625"/>
            <a:chOff x="8131913" y="2744253"/>
            <a:chExt cx="2198277" cy="2010625"/>
          </a:xfrm>
        </p:grpSpPr>
        <p:sp>
          <p:nvSpPr>
            <p:cNvPr id="31" name="Rektangel med rundade hörn 30">
              <a:extLst>
                <a:ext uri="{FF2B5EF4-FFF2-40B4-BE49-F238E27FC236}">
                  <a16:creationId xmlns:a16="http://schemas.microsoft.com/office/drawing/2014/main" id="{2EC1B663-1DDF-4E22-5FF4-D5B5186405ED}"/>
                </a:ext>
              </a:extLst>
            </p:cNvPr>
            <p:cNvSpPr/>
            <p:nvPr/>
          </p:nvSpPr>
          <p:spPr>
            <a:xfrm>
              <a:off x="8131913" y="3201015"/>
              <a:ext cx="2198277" cy="155386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100" dirty="0">
                  <a:solidFill>
                    <a:schemeClr val="tx1"/>
                  </a:solidFill>
                  <a:latin typeface="Segoe UI" panose="020B0502040204020203" pitchFamily="34" charset="0"/>
                  <a:cs typeface="Segoe UI" panose="020B0502040204020203" pitchFamily="34" charset="0"/>
                </a:rPr>
                <a:t>En lott som inte är försluten där dragningen sker på förutbestämt datum efter inköpet.</a:t>
              </a:r>
            </a:p>
          </p:txBody>
        </p:sp>
        <p:cxnSp>
          <p:nvCxnSpPr>
            <p:cNvPr id="36" name="Rak pil 35">
              <a:extLst>
                <a:ext uri="{FF2B5EF4-FFF2-40B4-BE49-F238E27FC236}">
                  <a16:creationId xmlns:a16="http://schemas.microsoft.com/office/drawing/2014/main" id="{A5C5B4E5-D071-D977-2849-90DECC2023DC}"/>
                </a:ext>
              </a:extLst>
            </p:cNvPr>
            <p:cNvCxnSpPr>
              <a:cxnSpLocks/>
            </p:cNvCxnSpPr>
            <p:nvPr/>
          </p:nvCxnSpPr>
          <p:spPr>
            <a:xfrm>
              <a:off x="9228196" y="2744253"/>
              <a:ext cx="0" cy="38248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upp 51">
            <a:extLst>
              <a:ext uri="{FF2B5EF4-FFF2-40B4-BE49-F238E27FC236}">
                <a16:creationId xmlns:a16="http://schemas.microsoft.com/office/drawing/2014/main" id="{9DF223EE-0724-5D45-1B52-165524897BEA}"/>
              </a:ext>
            </a:extLst>
          </p:cNvPr>
          <p:cNvGrpSpPr/>
          <p:nvPr/>
        </p:nvGrpSpPr>
        <p:grpSpPr>
          <a:xfrm>
            <a:off x="5576947" y="2894681"/>
            <a:ext cx="2198277" cy="2018772"/>
            <a:chOff x="5608983" y="2736107"/>
            <a:chExt cx="2198277" cy="2018772"/>
          </a:xfrm>
        </p:grpSpPr>
        <p:sp>
          <p:nvSpPr>
            <p:cNvPr id="30" name="Rektangel med rundade hörn 29">
              <a:extLst>
                <a:ext uri="{FF2B5EF4-FFF2-40B4-BE49-F238E27FC236}">
                  <a16:creationId xmlns:a16="http://schemas.microsoft.com/office/drawing/2014/main" id="{41FC82D0-A64C-38D4-9617-CF421324FDFB}"/>
                </a:ext>
              </a:extLst>
            </p:cNvPr>
            <p:cNvSpPr/>
            <p:nvPr/>
          </p:nvSpPr>
          <p:spPr>
            <a:xfrm>
              <a:off x="5608983" y="3201016"/>
              <a:ext cx="2198277" cy="155386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100" dirty="0">
                  <a:solidFill>
                    <a:schemeClr val="tx1"/>
                  </a:solidFill>
                  <a:latin typeface="Segoe UI" panose="020B0502040204020203" pitchFamily="34" charset="0"/>
                  <a:cs typeface="Segoe UI" panose="020B0502040204020203" pitchFamily="34" charset="0"/>
                </a:rPr>
                <a:t>En försluten lott där lottköparen direkt kan avläsa om lotten är en vinst- eller nitlott. Det kan till exempel röra sig om en fysisk skraplott eller så kallade ringlotter.</a:t>
              </a:r>
            </a:p>
          </p:txBody>
        </p:sp>
        <p:cxnSp>
          <p:nvCxnSpPr>
            <p:cNvPr id="34" name="Rak pil 33">
              <a:extLst>
                <a:ext uri="{FF2B5EF4-FFF2-40B4-BE49-F238E27FC236}">
                  <a16:creationId xmlns:a16="http://schemas.microsoft.com/office/drawing/2014/main" id="{0745BE00-CDAB-F1AB-E804-8CA39F967066}"/>
                </a:ext>
              </a:extLst>
            </p:cNvPr>
            <p:cNvCxnSpPr>
              <a:cxnSpLocks/>
            </p:cNvCxnSpPr>
            <p:nvPr/>
          </p:nvCxnSpPr>
          <p:spPr>
            <a:xfrm>
              <a:off x="6705658" y="2736107"/>
              <a:ext cx="0" cy="38248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4997944" cy="865698"/>
          </a:xfrm>
        </p:spPr>
        <p:txBody>
          <a:bodyPr/>
          <a:lstStyle/>
          <a:p>
            <a:r>
              <a:rPr lang="sv-SE" dirty="0">
                <a:latin typeface="Segoe UI" panose="020B0502040204020203" pitchFamily="34" charset="0"/>
              </a:rPr>
              <a:t>Lotter i registreringslotterier</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475049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68" name="textruta 67">
            <a:extLst>
              <a:ext uri="{FF2B5EF4-FFF2-40B4-BE49-F238E27FC236}">
                <a16:creationId xmlns:a16="http://schemas.microsoft.com/office/drawing/2014/main" id="{DF103721-0FFF-C94B-060E-F1DFC4B252B7}"/>
              </a:ext>
            </a:extLst>
          </p:cNvPr>
          <p:cNvSpPr txBox="1"/>
          <p:nvPr/>
        </p:nvSpPr>
        <p:spPr>
          <a:xfrm>
            <a:off x="528638" y="2004117"/>
            <a:ext cx="3909988" cy="2554545"/>
          </a:xfrm>
          <a:prstGeom prst="rect">
            <a:avLst/>
          </a:prstGeom>
          <a:noFill/>
        </p:spPr>
        <p:txBody>
          <a:bodyPr wrap="square">
            <a:spAutoFit/>
          </a:bodyPr>
          <a:lstStyle/>
          <a:p>
            <a:r>
              <a:rPr lang="sv-SE" sz="1600" dirty="0">
                <a:solidFill>
                  <a:srgbClr val="000000"/>
                </a:solidFill>
                <a:latin typeface="Segoe UI" panose="020B0502040204020203" pitchFamily="34" charset="0"/>
                <a:cs typeface="Segoe UI" panose="020B0502040204020203" pitchFamily="34" charset="0"/>
              </a:rPr>
              <a:t>Lotterna i ett registreringslotteri kan antingen vara förhandsdragna eller efterhandsdragna. Om lotteriet har lotter uppställs inga krav på lotterna i Lotteriinspektionens föreskrifter och allmänna råd om statligt lotteri och lotteri för allmännyttiga ändamål.   Däremot bör beslutet om registrering förenas med villkor om vissa lotter används. </a:t>
            </a:r>
          </a:p>
        </p:txBody>
      </p:sp>
      <p:grpSp>
        <p:nvGrpSpPr>
          <p:cNvPr id="10" name="Grupp 9">
            <a:extLst>
              <a:ext uri="{FF2B5EF4-FFF2-40B4-BE49-F238E27FC236}">
                <a16:creationId xmlns:a16="http://schemas.microsoft.com/office/drawing/2014/main" id="{30780642-A6C6-7F05-64F1-3E2D98D56AEC}"/>
              </a:ext>
            </a:extLst>
          </p:cNvPr>
          <p:cNvGrpSpPr/>
          <p:nvPr/>
        </p:nvGrpSpPr>
        <p:grpSpPr>
          <a:xfrm>
            <a:off x="3529762" y="3504042"/>
            <a:ext cx="185737" cy="230832"/>
            <a:chOff x="7527857" y="5251146"/>
            <a:chExt cx="185737" cy="230832"/>
          </a:xfrm>
        </p:grpSpPr>
        <p:sp>
          <p:nvSpPr>
            <p:cNvPr id="11" name="Ellips 10">
              <a:extLst>
                <a:ext uri="{FF2B5EF4-FFF2-40B4-BE49-F238E27FC236}">
                  <a16:creationId xmlns:a16="http://schemas.microsoft.com/office/drawing/2014/main" id="{9D93A5C7-363E-0391-4ED9-268BDB860F13}"/>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5" name="textruta 14">
              <a:extLst>
                <a:ext uri="{FF2B5EF4-FFF2-40B4-BE49-F238E27FC236}">
                  <a16:creationId xmlns:a16="http://schemas.microsoft.com/office/drawing/2014/main" id="{81BF7F04-FCAB-D478-CB27-1344B354DB59}"/>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6" name="Rundad rektangulär pratbubbla 15">
            <a:extLst>
              <a:ext uri="{FF2B5EF4-FFF2-40B4-BE49-F238E27FC236}">
                <a16:creationId xmlns:a16="http://schemas.microsoft.com/office/drawing/2014/main" id="{ED602BB9-E01D-2CA0-5D70-0F1D5E41FF14}"/>
              </a:ext>
            </a:extLst>
          </p:cNvPr>
          <p:cNvSpPr/>
          <p:nvPr/>
        </p:nvSpPr>
        <p:spPr>
          <a:xfrm>
            <a:off x="3177593" y="2817068"/>
            <a:ext cx="1665404" cy="540531"/>
          </a:xfrm>
          <a:prstGeom prst="wedgeRoundRectCallout">
            <a:avLst>
              <a:gd name="adj1" fmla="val -21025"/>
              <a:gd name="adj2" fmla="val 8026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ea typeface="Arial" panose="020B0604020202020204" pitchFamily="34" charset="0"/>
                <a:cs typeface="Segoe UI" panose="020B0502040204020203" pitchFamily="34" charset="0"/>
              </a:rPr>
              <a:t>LIFS 2018:4 </a:t>
            </a:r>
            <a:r>
              <a:rPr lang="sv-SE" sz="1100" dirty="0"/>
              <a:t>SIFS 2024:2</a:t>
            </a:r>
            <a:endParaRPr lang="sv-SE" sz="1100" dirty="0">
              <a:solidFill>
                <a:schemeClr val="bg1"/>
              </a:solidFill>
              <a:latin typeface="Segoe UI" panose="020B0502040204020203" pitchFamily="34" charset="0"/>
              <a:cs typeface="Segoe UI" panose="020B0502040204020203" pitchFamily="34" charset="0"/>
            </a:endParaRPr>
          </a:p>
        </p:txBody>
      </p:sp>
      <p:sp>
        <p:nvSpPr>
          <p:cNvPr id="17" name="Multiplikation 16">
            <a:extLst>
              <a:ext uri="{FF2B5EF4-FFF2-40B4-BE49-F238E27FC236}">
                <a16:creationId xmlns:a16="http://schemas.microsoft.com/office/drawing/2014/main" id="{AF46D0C2-7C0F-0B9C-F831-DDAEE6D2C2D4}"/>
              </a:ext>
            </a:extLst>
          </p:cNvPr>
          <p:cNvSpPr/>
          <p:nvPr/>
        </p:nvSpPr>
        <p:spPr>
          <a:xfrm>
            <a:off x="4593303" y="3128439"/>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3" name="Rektangel med rundade hörn 22">
            <a:extLst>
              <a:ext uri="{FF2B5EF4-FFF2-40B4-BE49-F238E27FC236}">
                <a16:creationId xmlns:a16="http://schemas.microsoft.com/office/drawing/2014/main" id="{E60B1DE3-B30D-E996-7C65-26AF799A4699}"/>
              </a:ext>
            </a:extLst>
          </p:cNvPr>
          <p:cNvSpPr/>
          <p:nvPr/>
        </p:nvSpPr>
        <p:spPr>
          <a:xfrm>
            <a:off x="5576946" y="2020198"/>
            <a:ext cx="2198277" cy="9429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nchorCtr="0"/>
          <a:lstStyle/>
          <a:p>
            <a:pPr algn="ctr"/>
            <a:r>
              <a:rPr lang="sv-SE" sz="1400" b="1" dirty="0">
                <a:solidFill>
                  <a:schemeClr val="tx1"/>
                </a:solidFill>
                <a:latin typeface="Segoe UI" panose="020B0502040204020203" pitchFamily="34" charset="0"/>
                <a:cs typeface="Segoe UI" panose="020B0502040204020203" pitchFamily="34" charset="0"/>
              </a:rPr>
              <a:t>Förhandsdragen </a:t>
            </a:r>
            <a:br>
              <a:rPr lang="sv-SE" sz="1400" b="1" dirty="0">
                <a:solidFill>
                  <a:schemeClr val="tx1"/>
                </a:solidFill>
                <a:latin typeface="Segoe UI" panose="020B0502040204020203" pitchFamily="34" charset="0"/>
                <a:cs typeface="Segoe UI" panose="020B0502040204020203" pitchFamily="34" charset="0"/>
              </a:rPr>
            </a:br>
            <a:r>
              <a:rPr lang="sv-SE" sz="1400" b="1" dirty="0">
                <a:solidFill>
                  <a:schemeClr val="tx1"/>
                </a:solidFill>
                <a:latin typeface="Segoe UI" panose="020B0502040204020203" pitchFamily="34" charset="0"/>
                <a:cs typeface="Segoe UI" panose="020B0502040204020203" pitchFamily="34" charset="0"/>
              </a:rPr>
              <a:t>lott </a:t>
            </a:r>
          </a:p>
        </p:txBody>
      </p:sp>
      <p:sp>
        <p:nvSpPr>
          <p:cNvPr id="25" name="Rektangel med rundade hörn 24">
            <a:extLst>
              <a:ext uri="{FF2B5EF4-FFF2-40B4-BE49-F238E27FC236}">
                <a16:creationId xmlns:a16="http://schemas.microsoft.com/office/drawing/2014/main" id="{ABDDA4F2-E865-DAAE-4890-068CA1096CAB}"/>
              </a:ext>
            </a:extLst>
          </p:cNvPr>
          <p:cNvSpPr/>
          <p:nvPr/>
        </p:nvSpPr>
        <p:spPr>
          <a:xfrm>
            <a:off x="8099877" y="2007280"/>
            <a:ext cx="2198277" cy="9429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nchorCtr="0"/>
          <a:lstStyle/>
          <a:p>
            <a:pPr algn="ctr"/>
            <a:r>
              <a:rPr lang="sv-SE" sz="1400" b="1" dirty="0">
                <a:solidFill>
                  <a:schemeClr val="tx1"/>
                </a:solidFill>
                <a:latin typeface="Segoe UI" panose="020B0502040204020203" pitchFamily="34" charset="0"/>
                <a:cs typeface="Segoe UI" panose="020B0502040204020203" pitchFamily="34" charset="0"/>
              </a:rPr>
              <a:t>Efterhandsdragen </a:t>
            </a:r>
            <a:br>
              <a:rPr lang="sv-SE" sz="1400" b="1" dirty="0">
                <a:solidFill>
                  <a:schemeClr val="tx1"/>
                </a:solidFill>
                <a:latin typeface="Segoe UI" panose="020B0502040204020203" pitchFamily="34" charset="0"/>
                <a:cs typeface="Segoe UI" panose="020B0502040204020203" pitchFamily="34" charset="0"/>
              </a:rPr>
            </a:br>
            <a:r>
              <a:rPr lang="sv-SE" sz="1400" b="1" dirty="0">
                <a:solidFill>
                  <a:schemeClr val="tx1"/>
                </a:solidFill>
                <a:latin typeface="Segoe UI" panose="020B0502040204020203" pitchFamily="34" charset="0"/>
                <a:cs typeface="Segoe UI" panose="020B0502040204020203" pitchFamily="34" charset="0"/>
              </a:rPr>
              <a:t>lott </a:t>
            </a:r>
          </a:p>
        </p:txBody>
      </p:sp>
      <p:sp>
        <p:nvSpPr>
          <p:cNvPr id="32" name="Rubrik 1">
            <a:hlinkClick r:id="" action="ppaction://hlinkshowjump?jump=nextslide"/>
            <a:extLst>
              <a:ext uri="{FF2B5EF4-FFF2-40B4-BE49-F238E27FC236}">
                <a16:creationId xmlns:a16="http://schemas.microsoft.com/office/drawing/2014/main" id="{CA2783C5-80F6-324C-824E-3C9507A5AA2E}"/>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33" name="Platshållare för text 5">
            <a:hlinkClick r:id="" action="ppaction://hlinkshowjump?jump=nextslide"/>
            <a:extLst>
              <a:ext uri="{FF2B5EF4-FFF2-40B4-BE49-F238E27FC236}">
                <a16:creationId xmlns:a16="http://schemas.microsoft.com/office/drawing/2014/main" id="{6DD6E95B-47B3-415C-FCB8-23046F3C49BC}"/>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grpSp>
        <p:nvGrpSpPr>
          <p:cNvPr id="39" name="Grupp 38">
            <a:extLst>
              <a:ext uri="{FF2B5EF4-FFF2-40B4-BE49-F238E27FC236}">
                <a16:creationId xmlns:a16="http://schemas.microsoft.com/office/drawing/2014/main" id="{689F9ACF-DFDD-F664-9D78-0A19E26A1FC3}"/>
              </a:ext>
            </a:extLst>
          </p:cNvPr>
          <p:cNvGrpSpPr/>
          <p:nvPr/>
        </p:nvGrpSpPr>
        <p:grpSpPr>
          <a:xfrm>
            <a:off x="1330312" y="4242123"/>
            <a:ext cx="185737" cy="215444"/>
            <a:chOff x="7536949" y="5259991"/>
            <a:chExt cx="185737" cy="215444"/>
          </a:xfrm>
        </p:grpSpPr>
        <p:sp>
          <p:nvSpPr>
            <p:cNvPr id="40" name="Ellips 39">
              <a:extLst>
                <a:ext uri="{FF2B5EF4-FFF2-40B4-BE49-F238E27FC236}">
                  <a16:creationId xmlns:a16="http://schemas.microsoft.com/office/drawing/2014/main" id="{08652DD3-3BAD-8830-66F3-06510E64C24C}"/>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1" name="textruta 40">
              <a:extLst>
                <a:ext uri="{FF2B5EF4-FFF2-40B4-BE49-F238E27FC236}">
                  <a16:creationId xmlns:a16="http://schemas.microsoft.com/office/drawing/2014/main" id="{87529EEE-6484-A729-E8FD-9F718E40EAA7}"/>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42" name="Rundad rektangulär pratbubbla 41">
            <a:extLst>
              <a:ext uri="{FF2B5EF4-FFF2-40B4-BE49-F238E27FC236}">
                <a16:creationId xmlns:a16="http://schemas.microsoft.com/office/drawing/2014/main" id="{52F67780-B978-766D-E1D0-2245916FAC60}"/>
              </a:ext>
            </a:extLst>
          </p:cNvPr>
          <p:cNvSpPr/>
          <p:nvPr/>
        </p:nvSpPr>
        <p:spPr>
          <a:xfrm>
            <a:off x="695796" y="2939448"/>
            <a:ext cx="2541929" cy="1110017"/>
          </a:xfrm>
          <a:prstGeom prst="wedgeRoundRectCallout">
            <a:avLst>
              <a:gd name="adj1" fmla="val -20765"/>
              <a:gd name="adj2" fmla="val 6831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Se kapitel 3: Beslut om registrering.</a:t>
            </a:r>
            <a:endParaRPr lang="sv-SE" sz="1100" dirty="0">
              <a:solidFill>
                <a:schemeClr val="bg1"/>
              </a:solidFill>
              <a:latin typeface="Segoe UI" panose="020B0502040204020203" pitchFamily="34" charset="0"/>
              <a:cs typeface="Segoe UI" panose="020B0502040204020203" pitchFamily="34" charset="0"/>
            </a:endParaRPr>
          </a:p>
        </p:txBody>
      </p:sp>
      <p:sp>
        <p:nvSpPr>
          <p:cNvPr id="43" name="Multiplikation 42">
            <a:extLst>
              <a:ext uri="{FF2B5EF4-FFF2-40B4-BE49-F238E27FC236}">
                <a16:creationId xmlns:a16="http://schemas.microsoft.com/office/drawing/2014/main" id="{D99B854A-EE68-700C-B6F1-CEC0D0980CF9}"/>
              </a:ext>
            </a:extLst>
          </p:cNvPr>
          <p:cNvSpPr/>
          <p:nvPr/>
        </p:nvSpPr>
        <p:spPr>
          <a:xfrm>
            <a:off x="2913011" y="3733401"/>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4" name="Femhörning 43">
            <a:hlinkClick r:id="rId3" action="ppaction://hlinksldjump"/>
            <a:extLst>
              <a:ext uri="{FF2B5EF4-FFF2-40B4-BE49-F238E27FC236}">
                <a16:creationId xmlns:a16="http://schemas.microsoft.com/office/drawing/2014/main" id="{C2BE756D-288A-B8ED-D866-1A40D5C8DB4A}"/>
              </a:ext>
            </a:extLst>
          </p:cNvPr>
          <p:cNvSpPr/>
          <p:nvPr/>
        </p:nvSpPr>
        <p:spPr>
          <a:xfrm>
            <a:off x="843105" y="3514241"/>
            <a:ext cx="1032633" cy="37577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5" name="V-form 4">
            <a:hlinkClick r:id="rId4" action="ppaction://hlinksldjump"/>
            <a:extLst>
              <a:ext uri="{FF2B5EF4-FFF2-40B4-BE49-F238E27FC236}">
                <a16:creationId xmlns:a16="http://schemas.microsoft.com/office/drawing/2014/main" id="{617F3D31-A6C0-1027-8359-E7937CE5EDBD}"/>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6" name="V-form 5">
            <a:hlinkClick r:id="rId5" action="ppaction://hlinksldjump"/>
            <a:extLst>
              <a:ext uri="{FF2B5EF4-FFF2-40B4-BE49-F238E27FC236}">
                <a16:creationId xmlns:a16="http://schemas.microsoft.com/office/drawing/2014/main" id="{75C160CD-EEFB-7CEF-DFEC-A67F208B0633}"/>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18" name="Femhörning 17">
            <a:hlinkClick r:id="rId6" action="ppaction://hlinksldjump"/>
            <a:extLst>
              <a:ext uri="{FF2B5EF4-FFF2-40B4-BE49-F238E27FC236}">
                <a16:creationId xmlns:a16="http://schemas.microsoft.com/office/drawing/2014/main" id="{26893C81-4A47-A738-38AA-B641BD1ECB2A}"/>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19" name="V-form 34">
            <a:hlinkClick r:id="rId7" action="ppaction://hlinksldjump"/>
            <a:extLst>
              <a:ext uri="{FF2B5EF4-FFF2-40B4-BE49-F238E27FC236}">
                <a16:creationId xmlns:a16="http://schemas.microsoft.com/office/drawing/2014/main" id="{541A378D-C180-DFA9-CAFE-56A6F74CAD35}"/>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20" name="V-form 19">
            <a:hlinkClick r:id="rId8" action="ppaction://hlinksldjump"/>
            <a:extLst>
              <a:ext uri="{FF2B5EF4-FFF2-40B4-BE49-F238E27FC236}">
                <a16:creationId xmlns:a16="http://schemas.microsoft.com/office/drawing/2014/main" id="{288F20C0-C19F-7A83-F1DA-F6ECB3B6C4C3}"/>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21" name="V-form 20">
            <a:hlinkClick r:id="rId9" action="ppaction://hlinksldjump"/>
            <a:extLst>
              <a:ext uri="{FF2B5EF4-FFF2-40B4-BE49-F238E27FC236}">
                <a16:creationId xmlns:a16="http://schemas.microsoft.com/office/drawing/2014/main" id="{8F78C371-99E0-E674-0D51-ACDE02BE4A65}"/>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22" name="V-form 21">
            <a:hlinkClick r:id="rId10" action="ppaction://hlinksldjump"/>
            <a:extLst>
              <a:ext uri="{FF2B5EF4-FFF2-40B4-BE49-F238E27FC236}">
                <a16:creationId xmlns:a16="http://schemas.microsoft.com/office/drawing/2014/main" id="{F104CF5E-81FA-51C0-5296-62705240F5F4}"/>
              </a:ext>
            </a:extLst>
          </p:cNvPr>
          <p:cNvSpPr/>
          <p:nvPr/>
        </p:nvSpPr>
        <p:spPr>
          <a:xfrm>
            <a:off x="4830316"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5</a:t>
            </a:r>
          </a:p>
        </p:txBody>
      </p:sp>
      <p:sp>
        <p:nvSpPr>
          <p:cNvPr id="35" name="V-form 34">
            <a:hlinkClick r:id="rId11" action="ppaction://hlinksldjump"/>
            <a:extLst>
              <a:ext uri="{FF2B5EF4-FFF2-40B4-BE49-F238E27FC236}">
                <a16:creationId xmlns:a16="http://schemas.microsoft.com/office/drawing/2014/main" id="{C303F5B8-61A1-C31A-8501-47C5F8A200CC}"/>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37" name="V-form 36">
            <a:hlinkClick r:id="rId12" action="ppaction://hlinksldjump"/>
            <a:extLst>
              <a:ext uri="{FF2B5EF4-FFF2-40B4-BE49-F238E27FC236}">
                <a16:creationId xmlns:a16="http://schemas.microsoft.com/office/drawing/2014/main" id="{4618C038-D8FE-FBE3-DF23-00D35990885D}"/>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47" name="V-form 46">
            <a:hlinkClick r:id="rId13" action="ppaction://hlinksldjump"/>
            <a:extLst>
              <a:ext uri="{FF2B5EF4-FFF2-40B4-BE49-F238E27FC236}">
                <a16:creationId xmlns:a16="http://schemas.microsoft.com/office/drawing/2014/main" id="{D334042A-89B4-5FD1-9E2F-DA37FD82EF44}"/>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48" name="V-form 47">
            <a:hlinkClick r:id="rId14" action="ppaction://hlinksldjump"/>
            <a:extLst>
              <a:ext uri="{FF2B5EF4-FFF2-40B4-BE49-F238E27FC236}">
                <a16:creationId xmlns:a16="http://schemas.microsoft.com/office/drawing/2014/main" id="{6D8F2B20-5481-EA8F-3A7B-98B743C9C7AF}"/>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Tree>
    <p:extLst>
      <p:ext uri="{BB962C8B-B14F-4D97-AF65-F5344CB8AC3E}">
        <p14:creationId xmlns:p14="http://schemas.microsoft.com/office/powerpoint/2010/main" val="32265204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0" presetClass="path" presetSubtype="0" accel="50000" decel="50000" fill="hold" nodeType="withEffect">
                                  <p:stCondLst>
                                    <p:cond delay="0"/>
                                  </p:stCondLst>
                                  <p:childTnLst>
                                    <p:animMotion origin="layout" path="M -0.00013 -0.20787 L 3.95833E-6 -2.96296E-6 " pathEditMode="relative" rAng="0" ptsTypes="AA">
                                      <p:cBhvr>
                                        <p:cTn id="9" dur="2000" fill="hold"/>
                                        <p:tgtEl>
                                          <p:spTgt spid="52"/>
                                        </p:tgtEl>
                                        <p:attrNameLst>
                                          <p:attrName>ppt_x</p:attrName>
                                          <p:attrName>ppt_y</p:attrName>
                                        </p:attrNameLst>
                                      </p:cBhvr>
                                      <p:rCtr x="0" y="10394"/>
                                    </p:animMotion>
                                  </p:childTnLst>
                                </p:cTn>
                              </p:par>
                              <p:par>
                                <p:cTn id="10" presetID="10" presetClass="entr" presetSubtype="0" fill="hold" nodeType="withEffect">
                                  <p:stCondLst>
                                    <p:cond delay="130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0" presetClass="path" presetSubtype="0" accel="50000" decel="50000" fill="hold" nodeType="withEffect">
                                  <p:stCondLst>
                                    <p:cond delay="500"/>
                                  </p:stCondLst>
                                  <p:childTnLst>
                                    <p:animMotion origin="layout" path="M 0.00104 -0.21459 L 2.91667E-6 2.59259E-6 " pathEditMode="relative" rAng="0" ptsTypes="AA">
                                      <p:cBhvr>
                                        <p:cTn id="14" dur="2000" fill="hold"/>
                                        <p:tgtEl>
                                          <p:spTgt spid="53"/>
                                        </p:tgtEl>
                                        <p:attrNameLst>
                                          <p:attrName>ppt_x</p:attrName>
                                          <p:attrName>ppt_y</p:attrName>
                                        </p:attrNameLst>
                                      </p:cBhvr>
                                      <p:rCtr x="-52" y="1071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dissolve">
                                      <p:cBhvr>
                                        <p:cTn id="38" dur="500"/>
                                        <p:tgtEl>
                                          <p:spTgt spid="4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dissolve">
                                      <p:cBhvr>
                                        <p:cTn id="41" dur="500"/>
                                        <p:tgtEl>
                                          <p:spTgt spid="4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dissolve">
                                      <p:cBhvr>
                                        <p:cTn id="44" dur="500"/>
                                        <p:tgtEl>
                                          <p:spTgt spid="43"/>
                                        </p:tgtEl>
                                      </p:cBhvr>
                                    </p:animEffect>
                                  </p:childTnLst>
                                </p:cTn>
                              </p:par>
                            </p:childTnLst>
                          </p:cTn>
                        </p:par>
                      </p:childTnLst>
                    </p:cTn>
                  </p:par>
                </p:childTnLst>
              </p:cTn>
              <p:nextCondLst>
                <p:cond evt="onClick" delay="0">
                  <p:tgtEl>
                    <p:spTgt spid="39"/>
                  </p:tgtEl>
                </p:cond>
              </p:nextCondLst>
            </p:seq>
            <p:seq concurrent="1" nextAc="seek">
              <p:cTn id="45" restart="whenNotActive" fill="hold" evtFilter="cancelBubble" nodeType="interactiveSeq">
                <p:stCondLst>
                  <p:cond evt="onClick" delay="0">
                    <p:tgtEl>
                      <p:spTgt spid="43"/>
                    </p:tgtEl>
                  </p:cond>
                </p:stCondLst>
                <p:endSync evt="end" delay="0">
                  <p:rtn val="all"/>
                </p:endSync>
                <p:childTnLst>
                  <p:par>
                    <p:cTn id="46" fill="hold">
                      <p:stCondLst>
                        <p:cond delay="0"/>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42"/>
                                        </p:tgtEl>
                                      </p:cBhvr>
                                    </p:animEffect>
                                    <p:set>
                                      <p:cBhvr>
                                        <p:cTn id="53" dur="1" fill="hold">
                                          <p:stCondLst>
                                            <p:cond delay="499"/>
                                          </p:stCondLst>
                                        </p:cTn>
                                        <p:tgtEl>
                                          <p:spTgt spid="42"/>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6" grpId="0" animBg="1"/>
      <p:bldP spid="16" grpId="1" animBg="1"/>
      <p:bldP spid="17" grpId="0" animBg="1"/>
      <p:bldP spid="17" grpId="1" animBg="1"/>
      <p:bldP spid="42" grpId="0" animBg="1"/>
      <p:bldP spid="42" grpId="1" animBg="1"/>
      <p:bldP spid="43" grpId="0" animBg="1"/>
      <p:bldP spid="43" grpId="1" animBg="1"/>
      <p:bldP spid="44" grpId="0" animBg="1"/>
      <p:bldP spid="4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5891338" cy="865698"/>
          </a:xfrm>
        </p:spPr>
        <p:txBody>
          <a:bodyPr/>
          <a:lstStyle/>
          <a:p>
            <a:r>
              <a:rPr lang="sv-SE" dirty="0">
                <a:latin typeface="Segoe UI" panose="020B0502040204020203" pitchFamily="34" charset="0"/>
              </a:rPr>
              <a:t>Rekommenderad försäljningstid</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53519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68" name="textruta 67">
            <a:extLst>
              <a:ext uri="{FF2B5EF4-FFF2-40B4-BE49-F238E27FC236}">
                <a16:creationId xmlns:a16="http://schemas.microsoft.com/office/drawing/2014/main" id="{DF103721-0FFF-C94B-060E-F1DFC4B252B7}"/>
              </a:ext>
            </a:extLst>
          </p:cNvPr>
          <p:cNvSpPr txBox="1"/>
          <p:nvPr/>
        </p:nvSpPr>
        <p:spPr>
          <a:xfrm>
            <a:off x="528638" y="2004117"/>
            <a:ext cx="3917950" cy="1569660"/>
          </a:xfrm>
          <a:prstGeom prst="rect">
            <a:avLst/>
          </a:prstGeom>
          <a:noFill/>
        </p:spPr>
        <p:txBody>
          <a:bodyPr wrap="square">
            <a:spAutoFit/>
          </a:bodyPr>
          <a:lstStyle/>
          <a:p>
            <a:r>
              <a:rPr lang="sv-SE" sz="1600" dirty="0">
                <a:solidFill>
                  <a:srgbClr val="000000"/>
                </a:solidFill>
                <a:latin typeface="Segoe UI" panose="020B0502040204020203" pitchFamily="34" charset="0"/>
                <a:cs typeface="Segoe UI" panose="020B0502040204020203" pitchFamily="34" charset="0"/>
              </a:rPr>
              <a:t>Försäljningstiden fastställs av den som tillhandahåller lotteriet, i samråd med kontrollanten. Se till att informationen når fram till dem. Försäljningstiden bör anpassas efter art, omfattning och med hänsyn till lottköparen. </a:t>
            </a:r>
          </a:p>
        </p:txBody>
      </p:sp>
      <p:cxnSp>
        <p:nvCxnSpPr>
          <p:cNvPr id="51" name="Rak pil 50">
            <a:extLst>
              <a:ext uri="{FF2B5EF4-FFF2-40B4-BE49-F238E27FC236}">
                <a16:creationId xmlns:a16="http://schemas.microsoft.com/office/drawing/2014/main" id="{857CE353-9765-94BA-ADD1-994FB769C3E7}"/>
              </a:ext>
            </a:extLst>
          </p:cNvPr>
          <p:cNvCxnSpPr>
            <a:cxnSpLocks/>
          </p:cNvCxnSpPr>
          <p:nvPr/>
        </p:nvCxnSpPr>
        <p:spPr>
          <a:xfrm flipH="1">
            <a:off x="9159714" y="-1295421"/>
            <a:ext cx="571794"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upp 56">
            <a:extLst>
              <a:ext uri="{FF2B5EF4-FFF2-40B4-BE49-F238E27FC236}">
                <a16:creationId xmlns:a16="http://schemas.microsoft.com/office/drawing/2014/main" id="{14494147-2928-FCBA-2A37-FB2D2F43EDE8}"/>
              </a:ext>
            </a:extLst>
          </p:cNvPr>
          <p:cNvGrpSpPr/>
          <p:nvPr/>
        </p:nvGrpSpPr>
        <p:grpSpPr>
          <a:xfrm>
            <a:off x="6178216" y="4474157"/>
            <a:ext cx="5267994" cy="1323659"/>
            <a:chOff x="6178216" y="4474157"/>
            <a:chExt cx="5267994" cy="1323659"/>
          </a:xfrm>
        </p:grpSpPr>
        <p:sp>
          <p:nvSpPr>
            <p:cNvPr id="55" name="Rektangel med rundade hörn 54">
              <a:extLst>
                <a:ext uri="{FF2B5EF4-FFF2-40B4-BE49-F238E27FC236}">
                  <a16:creationId xmlns:a16="http://schemas.microsoft.com/office/drawing/2014/main" id="{B03BFF27-36FC-A17F-FDB2-7DB4767B8801}"/>
                </a:ext>
              </a:extLst>
            </p:cNvPr>
            <p:cNvSpPr/>
            <p:nvPr/>
          </p:nvSpPr>
          <p:spPr>
            <a:xfrm>
              <a:off x="6178216" y="4939742"/>
              <a:ext cx="5267994" cy="85807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400" b="1" dirty="0">
                  <a:solidFill>
                    <a:schemeClr val="tx1"/>
                  </a:solidFill>
                  <a:effectLst/>
                  <a:latin typeface="Segoe UI" panose="020B0502040204020203" pitchFamily="34" charset="0"/>
                  <a:ea typeface="Arial" panose="020B0604020202020204" pitchFamily="34" charset="0"/>
                  <a:cs typeface="Segoe UI" panose="020B0502040204020203" pitchFamily="34" charset="0"/>
                </a:rPr>
                <a:t>Vinstutlämningstid</a:t>
              </a:r>
              <a:endParaRPr lang="sv-SE" sz="1400" dirty="0">
                <a:solidFill>
                  <a:schemeClr val="tx1"/>
                </a:solidFill>
                <a:effectLst/>
                <a:latin typeface="Segoe UI" panose="020B0502040204020203" pitchFamily="34" charset="0"/>
                <a:ea typeface="Arial" panose="020B0604020202020204" pitchFamily="34" charset="0"/>
                <a:cs typeface="Segoe UI" panose="020B0502040204020203" pitchFamily="34" charset="0"/>
              </a:endParaRPr>
            </a:p>
            <a:p>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Vinstutlämning bör ske under minst en månad efter försäljningstidens slut. </a:t>
              </a:r>
            </a:p>
          </p:txBody>
        </p:sp>
        <p:cxnSp>
          <p:nvCxnSpPr>
            <p:cNvPr id="56" name="Rak pil 55">
              <a:extLst>
                <a:ext uri="{FF2B5EF4-FFF2-40B4-BE49-F238E27FC236}">
                  <a16:creationId xmlns:a16="http://schemas.microsoft.com/office/drawing/2014/main" id="{94BA37F2-8D45-8A3B-1021-56BF216CA8B2}"/>
                </a:ext>
              </a:extLst>
            </p:cNvPr>
            <p:cNvCxnSpPr>
              <a:cxnSpLocks/>
            </p:cNvCxnSpPr>
            <p:nvPr/>
          </p:nvCxnSpPr>
          <p:spPr>
            <a:xfrm>
              <a:off x="8812462" y="4474157"/>
              <a:ext cx="0" cy="38248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upp 46">
            <a:extLst>
              <a:ext uri="{FF2B5EF4-FFF2-40B4-BE49-F238E27FC236}">
                <a16:creationId xmlns:a16="http://schemas.microsoft.com/office/drawing/2014/main" id="{D9BDB616-F51C-00C7-D0B0-243C54321D7D}"/>
              </a:ext>
            </a:extLst>
          </p:cNvPr>
          <p:cNvGrpSpPr/>
          <p:nvPr/>
        </p:nvGrpSpPr>
        <p:grpSpPr>
          <a:xfrm>
            <a:off x="6192169" y="2429879"/>
            <a:ext cx="5267992" cy="2185849"/>
            <a:chOff x="8131912" y="2744254"/>
            <a:chExt cx="5267992" cy="2185849"/>
          </a:xfrm>
        </p:grpSpPr>
        <p:cxnSp>
          <p:nvCxnSpPr>
            <p:cNvPr id="49" name="Rak pil 48">
              <a:extLst>
                <a:ext uri="{FF2B5EF4-FFF2-40B4-BE49-F238E27FC236}">
                  <a16:creationId xmlns:a16="http://schemas.microsoft.com/office/drawing/2014/main" id="{58E6F7E0-A93B-0234-F477-F2F2EC1962B2}"/>
                </a:ext>
              </a:extLst>
            </p:cNvPr>
            <p:cNvCxnSpPr>
              <a:cxnSpLocks/>
            </p:cNvCxnSpPr>
            <p:nvPr/>
          </p:nvCxnSpPr>
          <p:spPr>
            <a:xfrm>
              <a:off x="9427981" y="2744254"/>
              <a:ext cx="0" cy="38248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ak pil 49">
              <a:extLst>
                <a:ext uri="{FF2B5EF4-FFF2-40B4-BE49-F238E27FC236}">
                  <a16:creationId xmlns:a16="http://schemas.microsoft.com/office/drawing/2014/main" id="{CDD76A07-B520-8AE0-2C9F-387CB1D482D6}"/>
                </a:ext>
              </a:extLst>
            </p:cNvPr>
            <p:cNvCxnSpPr>
              <a:cxnSpLocks/>
            </p:cNvCxnSpPr>
            <p:nvPr/>
          </p:nvCxnSpPr>
          <p:spPr>
            <a:xfrm>
              <a:off x="12093393" y="2744254"/>
              <a:ext cx="0" cy="38248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8" name="Rektangel med rundade hörn 47">
              <a:extLst>
                <a:ext uri="{FF2B5EF4-FFF2-40B4-BE49-F238E27FC236}">
                  <a16:creationId xmlns:a16="http://schemas.microsoft.com/office/drawing/2014/main" id="{4B9CEA40-2D92-6101-E1D5-11AAAE849926}"/>
                </a:ext>
              </a:extLst>
            </p:cNvPr>
            <p:cNvSpPr/>
            <p:nvPr/>
          </p:nvSpPr>
          <p:spPr>
            <a:xfrm>
              <a:off x="8131912" y="3217290"/>
              <a:ext cx="5267992" cy="171281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400" b="1" dirty="0">
                  <a:solidFill>
                    <a:schemeClr val="tx1"/>
                  </a:solidFill>
                  <a:effectLst/>
                  <a:latin typeface="Segoe UI" panose="020B0502040204020203" pitchFamily="34" charset="0"/>
                  <a:ea typeface="Arial" panose="020B0604020202020204" pitchFamily="34" charset="0"/>
                  <a:cs typeface="Segoe UI" panose="020B0502040204020203" pitchFamily="34" charset="0"/>
                </a:rPr>
                <a:t>Förlängning av fastställd försäljningstid</a:t>
              </a:r>
              <a:endParaRPr lang="sv-SE" sz="1400" dirty="0">
                <a:solidFill>
                  <a:schemeClr val="tx1"/>
                </a:solidFill>
                <a:effectLst/>
                <a:latin typeface="Segoe UI" panose="020B0502040204020203" pitchFamily="34" charset="0"/>
                <a:ea typeface="Arial" panose="020B0604020202020204" pitchFamily="34" charset="0"/>
                <a:cs typeface="Segoe UI" panose="020B0502040204020203" pitchFamily="34" charset="0"/>
              </a:endParaRPr>
            </a:p>
            <a:p>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Den fastställda försäljningstiden kan endast förlängas om det finns särskilda skäl. Det kan bero på händelser som inte kunde förutses vid ansökningstillfället, som problem med trycket eller andra saker som ligger utanför lotterianordnarens kontroll. Att försäljningen gått sämre än väntat är inte skäl nog att förlänga försäljningstiden. </a:t>
              </a:r>
            </a:p>
          </p:txBody>
        </p:sp>
      </p:grpSp>
      <p:sp>
        <p:nvSpPr>
          <p:cNvPr id="26" name="Rektangel med rundade hörn 25">
            <a:extLst>
              <a:ext uri="{FF2B5EF4-FFF2-40B4-BE49-F238E27FC236}">
                <a16:creationId xmlns:a16="http://schemas.microsoft.com/office/drawing/2014/main" id="{BA56DAF9-B05A-1849-7DCE-4F1EB5ACB924}"/>
              </a:ext>
            </a:extLst>
          </p:cNvPr>
          <p:cNvSpPr/>
          <p:nvPr/>
        </p:nvSpPr>
        <p:spPr>
          <a:xfrm>
            <a:off x="6192170" y="1326874"/>
            <a:ext cx="2597056" cy="12500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400" b="1" dirty="0">
                <a:solidFill>
                  <a:schemeClr val="tx1"/>
                </a:solidFill>
                <a:effectLst/>
                <a:latin typeface="Segoe UI" panose="020B0502040204020203" pitchFamily="34" charset="0"/>
                <a:ea typeface="Arial" panose="020B0604020202020204" pitchFamily="34" charset="0"/>
                <a:cs typeface="Segoe UI" panose="020B0502040204020203" pitchFamily="34" charset="0"/>
              </a:rPr>
              <a:t>Efterhandsdragna lotterier</a:t>
            </a:r>
          </a:p>
          <a:p>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Normal försäljningstid är ungefär tre månader. Vid större lotterier är den ungefär sex månader.  </a:t>
            </a:r>
          </a:p>
        </p:txBody>
      </p:sp>
      <p:sp>
        <p:nvSpPr>
          <p:cNvPr id="29" name="Rektangel med rundade hörn 28">
            <a:extLst>
              <a:ext uri="{FF2B5EF4-FFF2-40B4-BE49-F238E27FC236}">
                <a16:creationId xmlns:a16="http://schemas.microsoft.com/office/drawing/2014/main" id="{70B24DDC-A2AA-CCD7-B672-36464DE00176}"/>
              </a:ext>
            </a:extLst>
          </p:cNvPr>
          <p:cNvSpPr/>
          <p:nvPr/>
        </p:nvSpPr>
        <p:spPr>
          <a:xfrm>
            <a:off x="8863106" y="1330660"/>
            <a:ext cx="2597057" cy="12462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400" b="1" dirty="0">
                <a:solidFill>
                  <a:schemeClr val="tx1"/>
                </a:solidFill>
                <a:effectLst/>
                <a:latin typeface="Segoe UI" panose="020B0502040204020203" pitchFamily="34" charset="0"/>
                <a:ea typeface="Arial" panose="020B0604020202020204" pitchFamily="34" charset="0"/>
                <a:cs typeface="Segoe UI" panose="020B0502040204020203" pitchFamily="34" charset="0"/>
              </a:rPr>
              <a:t>Förhandsdragna lotterier</a:t>
            </a:r>
          </a:p>
          <a:p>
            <a:r>
              <a:rPr lang="sv-SE" sz="1100" dirty="0">
                <a:solidFill>
                  <a:schemeClr val="tx1"/>
                </a:solidFill>
                <a:effectLst/>
                <a:latin typeface="Segoe UI" panose="020B0502040204020203" pitchFamily="34" charset="0"/>
                <a:ea typeface="Arial" panose="020B0604020202020204" pitchFamily="34" charset="0"/>
                <a:cs typeface="Segoe UI" panose="020B0502040204020203" pitchFamily="34" charset="0"/>
              </a:rPr>
              <a:t>Lottsatser får säljas slut om det sker under registreringsperioden (om inget annat anges på lotten). </a:t>
            </a:r>
          </a:p>
        </p:txBody>
      </p:sp>
      <p:grpSp>
        <p:nvGrpSpPr>
          <p:cNvPr id="40" name="Grupp 39">
            <a:extLst>
              <a:ext uri="{FF2B5EF4-FFF2-40B4-BE49-F238E27FC236}">
                <a16:creationId xmlns:a16="http://schemas.microsoft.com/office/drawing/2014/main" id="{FF97C99B-552D-E0C7-46FB-10AE2EBCDA50}"/>
              </a:ext>
            </a:extLst>
          </p:cNvPr>
          <p:cNvGrpSpPr/>
          <p:nvPr/>
        </p:nvGrpSpPr>
        <p:grpSpPr>
          <a:xfrm>
            <a:off x="7623787" y="2006362"/>
            <a:ext cx="185737" cy="215444"/>
            <a:chOff x="7536949" y="5259991"/>
            <a:chExt cx="185737" cy="215444"/>
          </a:xfrm>
        </p:grpSpPr>
        <p:sp>
          <p:nvSpPr>
            <p:cNvPr id="41" name="Ellips 40">
              <a:extLst>
                <a:ext uri="{FF2B5EF4-FFF2-40B4-BE49-F238E27FC236}">
                  <a16:creationId xmlns:a16="http://schemas.microsoft.com/office/drawing/2014/main" id="{585316ED-3C6F-BB44-DFDC-5BF7E40287F6}"/>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2" name="textruta 41">
              <a:extLst>
                <a:ext uri="{FF2B5EF4-FFF2-40B4-BE49-F238E27FC236}">
                  <a16:creationId xmlns:a16="http://schemas.microsoft.com/office/drawing/2014/main" id="{908E20F4-F0E8-43E0-3FEE-62EE9E52E2B2}"/>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43" name="Rundad rektangulär pratbubbla 42">
            <a:extLst>
              <a:ext uri="{FF2B5EF4-FFF2-40B4-BE49-F238E27FC236}">
                <a16:creationId xmlns:a16="http://schemas.microsoft.com/office/drawing/2014/main" id="{B841B640-869E-C120-4CC3-37B7513A21D3}"/>
              </a:ext>
            </a:extLst>
          </p:cNvPr>
          <p:cNvSpPr/>
          <p:nvPr/>
        </p:nvSpPr>
        <p:spPr>
          <a:xfrm>
            <a:off x="3992458" y="857264"/>
            <a:ext cx="3398861" cy="1817273"/>
          </a:xfrm>
          <a:prstGeom prst="wedgeRoundRectCallout">
            <a:avLst>
              <a:gd name="adj1" fmla="val 56337"/>
              <a:gd name="adj2" fmla="val 1889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a:lnSpc>
                <a:spcPct val="115000"/>
              </a:lnSpc>
            </a:pPr>
            <a:r>
              <a:rPr lang="sv-SE" sz="1100" dirty="0">
                <a:solidFill>
                  <a:schemeClr val="bg1"/>
                </a:solidFill>
                <a:latin typeface="Segoe UI" panose="020B0502040204020203" pitchFamily="34" charset="0"/>
                <a:cs typeface="Segoe UI" panose="020B0502040204020203" pitchFamily="34" charset="0"/>
              </a:rPr>
              <a:t>Här är det extra viktigt att inte ha en för lång försäljningstid, ur ett kundperspektiv. Det ska vara rimligt att kunden kommer ihåg att hen köpt en lott och att hen deltar i lotteriet. Ska dragningen ske först när lotteriet är avslutat bör därför inte försäljningstiden vara längre än sex månader.</a:t>
            </a:r>
          </a:p>
        </p:txBody>
      </p:sp>
      <p:sp>
        <p:nvSpPr>
          <p:cNvPr id="44" name="Multiplikation 43">
            <a:extLst>
              <a:ext uri="{FF2B5EF4-FFF2-40B4-BE49-F238E27FC236}">
                <a16:creationId xmlns:a16="http://schemas.microsoft.com/office/drawing/2014/main" id="{58228440-ED8B-51F0-D780-43EB84EBC93E}"/>
              </a:ext>
            </a:extLst>
          </p:cNvPr>
          <p:cNvSpPr/>
          <p:nvPr/>
        </p:nvSpPr>
        <p:spPr>
          <a:xfrm>
            <a:off x="7004944" y="2338241"/>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8" name="Rubrik 1">
            <a:hlinkClick r:id="" action="ppaction://hlinkshowjump?jump=nextslide"/>
            <a:extLst>
              <a:ext uri="{FF2B5EF4-FFF2-40B4-BE49-F238E27FC236}">
                <a16:creationId xmlns:a16="http://schemas.microsoft.com/office/drawing/2014/main" id="{BFC59C51-23AC-BC29-115C-9D19E1D19DA6}"/>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9" name="Platshållare för text 5">
            <a:hlinkClick r:id="" action="ppaction://hlinkshowjump?jump=nextslide"/>
            <a:extLst>
              <a:ext uri="{FF2B5EF4-FFF2-40B4-BE49-F238E27FC236}">
                <a16:creationId xmlns:a16="http://schemas.microsoft.com/office/drawing/2014/main" id="{91A9EC13-8495-5228-F72D-F53B1BD4FF89}"/>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5" name="V-form 4">
            <a:hlinkClick r:id="rId3" action="ppaction://hlinksldjump"/>
            <a:extLst>
              <a:ext uri="{FF2B5EF4-FFF2-40B4-BE49-F238E27FC236}">
                <a16:creationId xmlns:a16="http://schemas.microsoft.com/office/drawing/2014/main" id="{46AFBF98-1B79-F246-DD95-9EC452B06FFD}"/>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6" name="V-form 5">
            <a:hlinkClick r:id="rId4" action="ppaction://hlinksldjump"/>
            <a:extLst>
              <a:ext uri="{FF2B5EF4-FFF2-40B4-BE49-F238E27FC236}">
                <a16:creationId xmlns:a16="http://schemas.microsoft.com/office/drawing/2014/main" id="{5AB2E7DF-54FE-FE3C-5ED9-FC7E3C91F9F6}"/>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20" name="Femhörning 19">
            <a:hlinkClick r:id="rId5" action="ppaction://hlinksldjump"/>
            <a:extLst>
              <a:ext uri="{FF2B5EF4-FFF2-40B4-BE49-F238E27FC236}">
                <a16:creationId xmlns:a16="http://schemas.microsoft.com/office/drawing/2014/main" id="{4A9DD9F5-B37F-3DDB-8F73-0691788DE4CA}"/>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21" name="V-form 34">
            <a:hlinkClick r:id="rId6" action="ppaction://hlinksldjump"/>
            <a:extLst>
              <a:ext uri="{FF2B5EF4-FFF2-40B4-BE49-F238E27FC236}">
                <a16:creationId xmlns:a16="http://schemas.microsoft.com/office/drawing/2014/main" id="{629AED98-632F-7003-0BDC-77A33498D139}"/>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22" name="V-form 21">
            <a:hlinkClick r:id="rId7" action="ppaction://hlinksldjump"/>
            <a:extLst>
              <a:ext uri="{FF2B5EF4-FFF2-40B4-BE49-F238E27FC236}">
                <a16:creationId xmlns:a16="http://schemas.microsoft.com/office/drawing/2014/main" id="{DC21A028-0984-621A-9EFD-BA7884180A2E}"/>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23" name="V-form 22">
            <a:hlinkClick r:id="rId8" action="ppaction://hlinksldjump"/>
            <a:extLst>
              <a:ext uri="{FF2B5EF4-FFF2-40B4-BE49-F238E27FC236}">
                <a16:creationId xmlns:a16="http://schemas.microsoft.com/office/drawing/2014/main" id="{2B9A06DA-96E1-1025-5DBE-55564F2E6ED3}"/>
              </a:ext>
            </a:extLst>
          </p:cNvPr>
          <p:cNvSpPr/>
          <p:nvPr/>
        </p:nvSpPr>
        <p:spPr>
          <a:xfrm>
            <a:off x="5613564"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6</a:t>
            </a:r>
          </a:p>
        </p:txBody>
      </p:sp>
      <p:sp>
        <p:nvSpPr>
          <p:cNvPr id="24" name="V-form 23">
            <a:hlinkClick r:id="rId9" action="ppaction://hlinksldjump"/>
            <a:extLst>
              <a:ext uri="{FF2B5EF4-FFF2-40B4-BE49-F238E27FC236}">
                <a16:creationId xmlns:a16="http://schemas.microsoft.com/office/drawing/2014/main" id="{A361738F-4ACA-197B-84B1-F64EA8B7D2EF}"/>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25" name="V-form 24">
            <a:hlinkClick r:id="rId10" action="ppaction://hlinksldjump"/>
            <a:extLst>
              <a:ext uri="{FF2B5EF4-FFF2-40B4-BE49-F238E27FC236}">
                <a16:creationId xmlns:a16="http://schemas.microsoft.com/office/drawing/2014/main" id="{834AD873-2E09-4754-1E61-FB75563145DC}"/>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27" name="V-form 26">
            <a:hlinkClick r:id="rId11" action="ppaction://hlinksldjump"/>
            <a:extLst>
              <a:ext uri="{FF2B5EF4-FFF2-40B4-BE49-F238E27FC236}">
                <a16:creationId xmlns:a16="http://schemas.microsoft.com/office/drawing/2014/main" id="{B8897217-4720-831D-74CA-899AC0D388BD}"/>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28" name="V-form 27">
            <a:hlinkClick r:id="rId12" action="ppaction://hlinksldjump"/>
            <a:extLst>
              <a:ext uri="{FF2B5EF4-FFF2-40B4-BE49-F238E27FC236}">
                <a16:creationId xmlns:a16="http://schemas.microsoft.com/office/drawing/2014/main" id="{8952DF23-2CF9-D482-FA94-07551DFF5639}"/>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30" name="V-form 29">
            <a:hlinkClick r:id="rId13" action="ppaction://hlinksldjump"/>
            <a:extLst>
              <a:ext uri="{FF2B5EF4-FFF2-40B4-BE49-F238E27FC236}">
                <a16:creationId xmlns:a16="http://schemas.microsoft.com/office/drawing/2014/main" id="{9C66DBDC-DE7B-83A9-9C3B-88CA7C03E79A}"/>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
        <p:nvSpPr>
          <p:cNvPr id="3" name="Rubrik 1">
            <a:hlinkClick r:id="" action="ppaction://hlinkshowjump?jump=lastslideviewed"/>
            <a:extLst>
              <a:ext uri="{FF2B5EF4-FFF2-40B4-BE49-F238E27FC236}">
                <a16:creationId xmlns:a16="http://schemas.microsoft.com/office/drawing/2014/main" id="{E0090D7F-92F1-7F19-79CB-0E90ED8D3A45}"/>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4" name="Platshållare för text 5">
            <a:hlinkClick r:id="" action="ppaction://hlinkshowjump?jump=lastslideviewed"/>
            <a:extLst>
              <a:ext uri="{FF2B5EF4-FFF2-40B4-BE49-F238E27FC236}">
                <a16:creationId xmlns:a16="http://schemas.microsoft.com/office/drawing/2014/main" id="{FAF47DDE-2568-E0B5-7000-5DE81B01EB09}"/>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2337902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0" presetClass="path" presetSubtype="0" accel="50000" decel="50000" fill="hold" nodeType="withEffect">
                                  <p:stCondLst>
                                    <p:cond delay="0"/>
                                  </p:stCondLst>
                                  <p:childTnLst>
                                    <p:animMotion origin="layout" path="M -0.00117 -0.23287 L -0.00078 0.00115 " pathEditMode="relative" rAng="0" ptsTypes="AA">
                                      <p:cBhvr>
                                        <p:cTn id="9" dur="2000" fill="hold"/>
                                        <p:tgtEl>
                                          <p:spTgt spid="47"/>
                                        </p:tgtEl>
                                        <p:attrNameLst>
                                          <p:attrName>ppt_x</p:attrName>
                                          <p:attrName>ppt_y</p:attrName>
                                        </p:attrNameLst>
                                      </p:cBhvr>
                                      <p:rCtr x="13" y="11690"/>
                                    </p:animMotion>
                                  </p:childTnLst>
                                </p:cTn>
                              </p:par>
                              <p:par>
                                <p:cTn id="10" presetID="10" presetClass="entr" presetSubtype="0" fill="hold" nodeType="withEffect">
                                  <p:stCondLst>
                                    <p:cond delay="150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0" presetClass="path" presetSubtype="0" accel="50000" decel="50000" fill="hold" nodeType="withEffect">
                                  <p:stCondLst>
                                    <p:cond delay="1000"/>
                                  </p:stCondLst>
                                  <p:childTnLst>
                                    <p:animMotion origin="layout" path="M 3.54167E-6 -0.21273 L 3.54167E-6 -3.33333E-6 " pathEditMode="relative" rAng="0" ptsTypes="AA">
                                      <p:cBhvr>
                                        <p:cTn id="14" dur="2000" fill="hold"/>
                                        <p:tgtEl>
                                          <p:spTgt spid="57"/>
                                        </p:tgtEl>
                                        <p:attrNameLst>
                                          <p:attrName>ppt_x</p:attrName>
                                          <p:attrName>ppt_y</p:attrName>
                                        </p:attrNameLst>
                                      </p:cBhvr>
                                      <p:rCtr x="0" y="104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p:stCondLst>
                        <p:cond delay="0"/>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dissolve">
                                      <p:cBhvr>
                                        <p:cTn id="23" dur="500"/>
                                        <p:tgtEl>
                                          <p:spTgt spid="44"/>
                                        </p:tgtEl>
                                      </p:cBhvr>
                                    </p:animEffect>
                                  </p:childTnLst>
                                </p:cTn>
                              </p:par>
                            </p:childTnLst>
                          </p:cTn>
                        </p:par>
                      </p:childTnLst>
                    </p:cTn>
                  </p:par>
                </p:childTnLst>
              </p:cTn>
              <p:nextCondLst>
                <p:cond evt="onClick" delay="0">
                  <p:tgtEl>
                    <p:spTgt spid="40"/>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43"/>
                                        </p:tgtEl>
                                      </p:cBhvr>
                                    </p:animEffect>
                                    <p:set>
                                      <p:cBhvr>
                                        <p:cTn id="29" dur="1" fill="hold">
                                          <p:stCondLst>
                                            <p:cond delay="499"/>
                                          </p:stCondLst>
                                        </p:cTn>
                                        <p:tgtEl>
                                          <p:spTgt spid="43"/>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44"/>
                                        </p:tgtEl>
                                      </p:cBhvr>
                                    </p:animEffect>
                                    <p:set>
                                      <p:cBhvr>
                                        <p:cTn id="3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43" grpId="0" animBg="1"/>
      <p:bldP spid="43" grpId="1" animBg="1"/>
      <p:bldP spid="44" grpId="0" animBg="1"/>
      <p:bldP spid="4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2073776" cy="865698"/>
          </a:xfrm>
        </p:spPr>
        <p:txBody>
          <a:bodyPr/>
          <a:lstStyle/>
          <a:p>
            <a:r>
              <a:rPr lang="sv-SE" dirty="0">
                <a:latin typeface="Segoe UI" panose="020B0502040204020203" pitchFamily="34" charset="0"/>
              </a:rPr>
              <a:t>Dragning</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18577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68" name="textruta 67">
            <a:extLst>
              <a:ext uri="{FF2B5EF4-FFF2-40B4-BE49-F238E27FC236}">
                <a16:creationId xmlns:a16="http://schemas.microsoft.com/office/drawing/2014/main" id="{DF103721-0FFF-C94B-060E-F1DFC4B252B7}"/>
              </a:ext>
            </a:extLst>
          </p:cNvPr>
          <p:cNvSpPr txBox="1"/>
          <p:nvPr/>
        </p:nvSpPr>
        <p:spPr>
          <a:xfrm>
            <a:off x="528638" y="2004117"/>
            <a:ext cx="3917950" cy="1323439"/>
          </a:xfrm>
          <a:prstGeom prst="rect">
            <a:avLst/>
          </a:prstGeom>
          <a:noFill/>
        </p:spPr>
        <p:txBody>
          <a:bodyPr wrap="square">
            <a:spAutoFit/>
          </a:bodyPr>
          <a:lstStyle/>
          <a:p>
            <a:r>
              <a:rPr lang="sv-SE" sz="1600" dirty="0">
                <a:solidFill>
                  <a:srgbClr val="000000"/>
                </a:solidFill>
                <a:latin typeface="Segoe UI" panose="020B0502040204020203" pitchFamily="34" charset="0"/>
                <a:cs typeface="Segoe UI" panose="020B0502040204020203" pitchFamily="34" charset="0"/>
              </a:rPr>
              <a:t>Den som tillhandahåller lotteriet ska anordna dragningen. Tidpunkt för dragningen ska vara bestämd innan försäljningstiden startar. Kontrollanten och kontaktpersonen ska alltid delta.</a:t>
            </a:r>
          </a:p>
        </p:txBody>
      </p:sp>
      <p:sp>
        <p:nvSpPr>
          <p:cNvPr id="9" name="textruta 8">
            <a:extLst>
              <a:ext uri="{FF2B5EF4-FFF2-40B4-BE49-F238E27FC236}">
                <a16:creationId xmlns:a16="http://schemas.microsoft.com/office/drawing/2014/main" id="{23C77AC4-DB82-3EB5-5B88-61AAF3827AF5}"/>
              </a:ext>
            </a:extLst>
          </p:cNvPr>
          <p:cNvSpPr txBox="1"/>
          <p:nvPr/>
        </p:nvSpPr>
        <p:spPr>
          <a:xfrm>
            <a:off x="4968979" y="2004117"/>
            <a:ext cx="6327205" cy="3185487"/>
          </a:xfrm>
          <a:prstGeom prst="rect">
            <a:avLst/>
          </a:prstGeom>
          <a:noFill/>
        </p:spPr>
        <p:txBody>
          <a:bodyPr wrap="square">
            <a:spAutoFit/>
          </a:bodyPr>
          <a:lstStyle/>
          <a:p>
            <a:r>
              <a:rPr lang="sv-SE" sz="1400" b="1" dirty="0">
                <a:effectLst/>
                <a:latin typeface="Segoe UI" panose="020B0502040204020203" pitchFamily="34" charset="0"/>
                <a:ea typeface="Arial" panose="020B0604020202020204" pitchFamily="34" charset="0"/>
                <a:cs typeface="Segoe UI" panose="020B0502040204020203" pitchFamily="34" charset="0"/>
              </a:rPr>
              <a:t>Teknisk dragningsutrustning</a:t>
            </a:r>
          </a:p>
          <a:p>
            <a:endParaRPr lang="sv-SE" sz="400" dirty="0">
              <a:effectLst/>
              <a:latin typeface="Segoe UI" panose="020B0502040204020203" pitchFamily="34" charset="0"/>
              <a:ea typeface="Arial" panose="020B0604020202020204" pitchFamily="34" charset="0"/>
              <a:cs typeface="Segoe UI" panose="020B0502040204020203" pitchFamily="34" charset="0"/>
            </a:endParaRPr>
          </a:p>
          <a:p>
            <a:r>
              <a:rPr lang="sv-SE" sz="1100" dirty="0">
                <a:effectLst/>
                <a:latin typeface="Segoe UI" panose="020B0502040204020203" pitchFamily="34" charset="0"/>
                <a:ea typeface="Arial" panose="020B0604020202020204" pitchFamily="34" charset="0"/>
                <a:cs typeface="Segoe UI" panose="020B0502040204020203" pitchFamily="34" charset="0"/>
              </a:rPr>
              <a:t>Kraven på den dragningsutrustning som används i kommunala registreringslotterier är inte lika höga som vid andra typer av lotterier. De är undantagna från Spelinspektionens föreskrifter och allmänna råd om tekniska krav, och ackreditering av organ för den som ska kontrollera, prova och certifiera spelverksamheten.    Den tekniska dragningsutrustningen vid kommunala registreringslotterier behöver med andra ord inte vara certifierad. </a:t>
            </a:r>
          </a:p>
          <a:p>
            <a:r>
              <a:rPr lang="sv-SE" sz="1100" dirty="0">
                <a:effectLst/>
                <a:latin typeface="Segoe UI" panose="020B0502040204020203" pitchFamily="34" charset="0"/>
                <a:ea typeface="Arial" panose="020B0604020202020204" pitchFamily="34" charset="0"/>
                <a:cs typeface="Segoe UI" panose="020B0502040204020203" pitchFamily="34" charset="0"/>
              </a:rPr>
              <a:t> </a:t>
            </a:r>
          </a:p>
          <a:p>
            <a:r>
              <a:rPr lang="sv-SE" sz="1400" b="1" dirty="0">
                <a:effectLst/>
                <a:latin typeface="Segoe UI" panose="020B0502040204020203" pitchFamily="34" charset="0"/>
                <a:ea typeface="Arial" panose="020B0604020202020204" pitchFamily="34" charset="0"/>
                <a:cs typeface="Segoe UI" panose="020B0502040204020203" pitchFamily="34" charset="0"/>
              </a:rPr>
              <a:t>Åtgärder och kontroller under dragning</a:t>
            </a:r>
          </a:p>
          <a:p>
            <a:endParaRPr lang="sv-SE" sz="400" dirty="0">
              <a:effectLst/>
              <a:latin typeface="Segoe UI" panose="020B0502040204020203" pitchFamily="34" charset="0"/>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Kontaktperson och kontrollant ska vara delaktiga i dragningen.</a:t>
            </a: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Huvudregeln är att vinster dras både på sålda och osålda lotter i lotteriet. Det är viktigt att redan innan försäljningsstart tydliggöra förutsättningarna för lotteriet.</a:t>
            </a: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Dragningsordningen ska klargöras.  </a:t>
            </a: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Lotterianordnaren kan inte kräva att vinnaren ska närvara vid dragning för att ta del av sin vinst.</a:t>
            </a: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Dragningen ska ske slumpmässigt.</a:t>
            </a: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En och samma lott ska inte kunna vinna på fler än en högvinst. </a:t>
            </a:r>
          </a:p>
          <a:p>
            <a:pPr marL="171450" indent="-171450">
              <a:buFont typeface="Arial" panose="020B0604020202020204" pitchFamily="34" charset="0"/>
              <a:buChar char="•"/>
            </a:pPr>
            <a:r>
              <a:rPr lang="sv-SE" sz="1100" dirty="0">
                <a:effectLst/>
                <a:latin typeface="Segoe UI" panose="020B0502040204020203" pitchFamily="34" charset="0"/>
                <a:ea typeface="Arial" panose="020B0604020202020204" pitchFamily="34" charset="0"/>
                <a:cs typeface="Segoe UI" panose="020B0502040204020203" pitchFamily="34" charset="0"/>
              </a:rPr>
              <a:t>Dragningslistan ska kontrolleras och undertecknas av lotteriets kontrollant och kontaktperson. Den ska offentliggöras enligt lottryck.</a:t>
            </a:r>
          </a:p>
        </p:txBody>
      </p:sp>
      <p:grpSp>
        <p:nvGrpSpPr>
          <p:cNvPr id="15" name="Grupp 14">
            <a:extLst>
              <a:ext uri="{FF2B5EF4-FFF2-40B4-BE49-F238E27FC236}">
                <a16:creationId xmlns:a16="http://schemas.microsoft.com/office/drawing/2014/main" id="{3E775CA9-449D-87E1-0CC6-D8EAE2DED7BB}"/>
              </a:ext>
            </a:extLst>
          </p:cNvPr>
          <p:cNvGrpSpPr/>
          <p:nvPr/>
        </p:nvGrpSpPr>
        <p:grpSpPr>
          <a:xfrm>
            <a:off x="6726599" y="2782405"/>
            <a:ext cx="185737" cy="230832"/>
            <a:chOff x="7527857" y="5251146"/>
            <a:chExt cx="185737" cy="230832"/>
          </a:xfrm>
        </p:grpSpPr>
        <p:sp>
          <p:nvSpPr>
            <p:cNvPr id="16" name="Ellips 15">
              <a:extLst>
                <a:ext uri="{FF2B5EF4-FFF2-40B4-BE49-F238E27FC236}">
                  <a16:creationId xmlns:a16="http://schemas.microsoft.com/office/drawing/2014/main" id="{1A32E948-B8ED-0EFB-C5DB-8207F915D6B4}"/>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7" name="textruta 16">
              <a:extLst>
                <a:ext uri="{FF2B5EF4-FFF2-40B4-BE49-F238E27FC236}">
                  <a16:creationId xmlns:a16="http://schemas.microsoft.com/office/drawing/2014/main" id="{1F2E3556-ABE6-EEC4-C104-B89911128670}"/>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8" name="Rundad rektangulär pratbubbla 17">
            <a:extLst>
              <a:ext uri="{FF2B5EF4-FFF2-40B4-BE49-F238E27FC236}">
                <a16:creationId xmlns:a16="http://schemas.microsoft.com/office/drawing/2014/main" id="{7999E1BF-3482-8933-CC75-D6307BE3A4E3}"/>
              </a:ext>
            </a:extLst>
          </p:cNvPr>
          <p:cNvSpPr/>
          <p:nvPr/>
        </p:nvSpPr>
        <p:spPr>
          <a:xfrm>
            <a:off x="6355960" y="1885333"/>
            <a:ext cx="1703096" cy="720615"/>
          </a:xfrm>
          <a:prstGeom prst="wedgeRoundRectCallout">
            <a:avLst>
              <a:gd name="adj1" fmla="val -21025"/>
              <a:gd name="adj2" fmla="val 7242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t>1 kap. 1 § tredje stycket 6 SIFS 2022:3.</a:t>
            </a:r>
          </a:p>
        </p:txBody>
      </p:sp>
      <p:sp>
        <p:nvSpPr>
          <p:cNvPr id="19" name="Multiplikation 18">
            <a:extLst>
              <a:ext uri="{FF2B5EF4-FFF2-40B4-BE49-F238E27FC236}">
                <a16:creationId xmlns:a16="http://schemas.microsoft.com/office/drawing/2014/main" id="{7342A361-54A4-C931-C9D9-4EABB34FE284}"/>
              </a:ext>
            </a:extLst>
          </p:cNvPr>
          <p:cNvSpPr/>
          <p:nvPr/>
        </p:nvSpPr>
        <p:spPr>
          <a:xfrm>
            <a:off x="7740570" y="2335251"/>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20" name="Grupp 19">
            <a:extLst>
              <a:ext uri="{FF2B5EF4-FFF2-40B4-BE49-F238E27FC236}">
                <a16:creationId xmlns:a16="http://schemas.microsoft.com/office/drawing/2014/main" id="{7E3B1F4D-440E-F66A-6909-24DB5D77789D}"/>
              </a:ext>
            </a:extLst>
          </p:cNvPr>
          <p:cNvGrpSpPr/>
          <p:nvPr/>
        </p:nvGrpSpPr>
        <p:grpSpPr>
          <a:xfrm>
            <a:off x="7326061" y="4053992"/>
            <a:ext cx="185737" cy="230832"/>
            <a:chOff x="7527857" y="5251146"/>
            <a:chExt cx="185737" cy="230832"/>
          </a:xfrm>
        </p:grpSpPr>
        <p:sp>
          <p:nvSpPr>
            <p:cNvPr id="21" name="Ellips 20">
              <a:extLst>
                <a:ext uri="{FF2B5EF4-FFF2-40B4-BE49-F238E27FC236}">
                  <a16:creationId xmlns:a16="http://schemas.microsoft.com/office/drawing/2014/main" id="{155B9D7C-7D26-E638-D17B-B9D9A440D60E}"/>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2" name="textruta 21">
              <a:extLst>
                <a:ext uri="{FF2B5EF4-FFF2-40B4-BE49-F238E27FC236}">
                  <a16:creationId xmlns:a16="http://schemas.microsoft.com/office/drawing/2014/main" id="{BCBBB8ED-4583-29D9-6E71-0FA276D53880}"/>
                </a:ext>
              </a:extLst>
            </p:cNvPr>
            <p:cNvSpPr txBox="1"/>
            <p:nvPr/>
          </p:nvSpPr>
          <p:spPr>
            <a:xfrm>
              <a:off x="7527857" y="5251146"/>
              <a:ext cx="185737" cy="230832"/>
            </a:xfrm>
            <a:prstGeom prst="rect">
              <a:avLst/>
            </a:prstGeom>
            <a:noFill/>
          </p:spPr>
          <p:txBody>
            <a:bodyPr wrap="square" rtlCol="0">
              <a:spAutoFit/>
            </a:bodyPr>
            <a:lstStyle/>
            <a:p>
              <a:r>
                <a:rPr lang="sv-SE" sz="900" dirty="0">
                  <a:solidFill>
                    <a:schemeClr val="bg1"/>
                  </a:solidFill>
                  <a:latin typeface="Segoe UI" panose="020B0502040204020203" pitchFamily="34" charset="0"/>
                  <a:cs typeface="Segoe UI" panose="020B0502040204020203" pitchFamily="34" charset="0"/>
                </a:rPr>
                <a:t>?</a:t>
              </a:r>
            </a:p>
          </p:txBody>
        </p:sp>
      </p:grpSp>
      <p:sp>
        <p:nvSpPr>
          <p:cNvPr id="23" name="Rundad rektangulär pratbubbla 22">
            <a:extLst>
              <a:ext uri="{FF2B5EF4-FFF2-40B4-BE49-F238E27FC236}">
                <a16:creationId xmlns:a16="http://schemas.microsoft.com/office/drawing/2014/main" id="{E77B4E0B-042E-0C3E-0D8D-2CB571E2CE8D}"/>
              </a:ext>
            </a:extLst>
          </p:cNvPr>
          <p:cNvSpPr/>
          <p:nvPr/>
        </p:nvSpPr>
        <p:spPr>
          <a:xfrm>
            <a:off x="6826179" y="2670946"/>
            <a:ext cx="2071372" cy="1216087"/>
          </a:xfrm>
          <a:prstGeom prst="wedgeRoundRectCallout">
            <a:avLst>
              <a:gd name="adj1" fmla="val -21025"/>
              <a:gd name="adj2" fmla="val 6559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Högsta vinsten ska alltid dras först. Det behöver vara bestämt om dragningen ska göras på slutsiffror eller inte. </a:t>
            </a:r>
          </a:p>
        </p:txBody>
      </p:sp>
      <p:sp>
        <p:nvSpPr>
          <p:cNvPr id="24" name="Multiplikation 23">
            <a:extLst>
              <a:ext uri="{FF2B5EF4-FFF2-40B4-BE49-F238E27FC236}">
                <a16:creationId xmlns:a16="http://schemas.microsoft.com/office/drawing/2014/main" id="{A15ECD89-3F8F-8FDF-5E0E-C066EA6BCAE2}"/>
              </a:ext>
            </a:extLst>
          </p:cNvPr>
          <p:cNvSpPr/>
          <p:nvPr/>
        </p:nvSpPr>
        <p:spPr>
          <a:xfrm>
            <a:off x="8585358" y="3596053"/>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1" name="Rubrik 1">
            <a:hlinkClick r:id="" action="ppaction://hlinkshowjump?jump=nextslide"/>
            <a:extLst>
              <a:ext uri="{FF2B5EF4-FFF2-40B4-BE49-F238E27FC236}">
                <a16:creationId xmlns:a16="http://schemas.microsoft.com/office/drawing/2014/main" id="{D82047D9-7EE9-DB7F-A4AE-59B2FAAE28D9}"/>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33" name="Platshållare för text 5">
            <a:hlinkClick r:id="" action="ppaction://hlinkshowjump?jump=nextslide"/>
            <a:extLst>
              <a:ext uri="{FF2B5EF4-FFF2-40B4-BE49-F238E27FC236}">
                <a16:creationId xmlns:a16="http://schemas.microsoft.com/office/drawing/2014/main" id="{40F3BEFB-878B-1B11-6DE0-5D9DBC8EA2FF}"/>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pic>
        <p:nvPicPr>
          <p:cNvPr id="5" name="Bildobjekt 4">
            <a:extLst>
              <a:ext uri="{FF2B5EF4-FFF2-40B4-BE49-F238E27FC236}">
                <a16:creationId xmlns:a16="http://schemas.microsoft.com/office/drawing/2014/main" id="{37659F10-9061-81A6-7242-586F9A386AC9}"/>
              </a:ext>
            </a:extLst>
          </p:cNvPr>
          <p:cNvPicPr>
            <a:picLocks noChangeAspect="1"/>
          </p:cNvPicPr>
          <p:nvPr/>
        </p:nvPicPr>
        <p:blipFill>
          <a:blip r:embed="rId3"/>
          <a:stretch>
            <a:fillRect/>
          </a:stretch>
        </p:blipFill>
        <p:spPr>
          <a:xfrm>
            <a:off x="713128" y="4771550"/>
            <a:ext cx="965200" cy="520700"/>
          </a:xfrm>
          <a:prstGeom prst="rect">
            <a:avLst/>
          </a:prstGeom>
        </p:spPr>
      </p:pic>
      <p:pic>
        <p:nvPicPr>
          <p:cNvPr id="6" name="Bildobjekt 5">
            <a:extLst>
              <a:ext uri="{FF2B5EF4-FFF2-40B4-BE49-F238E27FC236}">
                <a16:creationId xmlns:a16="http://schemas.microsoft.com/office/drawing/2014/main" id="{75A12D1A-CB01-9DDE-97A7-BE18A84B4478}"/>
              </a:ext>
            </a:extLst>
          </p:cNvPr>
          <p:cNvPicPr>
            <a:picLocks noChangeAspect="1"/>
          </p:cNvPicPr>
          <p:nvPr/>
        </p:nvPicPr>
        <p:blipFill>
          <a:blip r:embed="rId4"/>
          <a:stretch>
            <a:fillRect/>
          </a:stretch>
        </p:blipFill>
        <p:spPr>
          <a:xfrm rot="605173">
            <a:off x="2084731" y="5119605"/>
            <a:ext cx="457200" cy="673100"/>
          </a:xfrm>
          <a:prstGeom prst="rect">
            <a:avLst/>
          </a:prstGeom>
        </p:spPr>
      </p:pic>
      <p:pic>
        <p:nvPicPr>
          <p:cNvPr id="35" name="Bildobjekt 34">
            <a:extLst>
              <a:ext uri="{FF2B5EF4-FFF2-40B4-BE49-F238E27FC236}">
                <a16:creationId xmlns:a16="http://schemas.microsoft.com/office/drawing/2014/main" id="{62F25985-F7CD-96B4-AB4A-27401E3C0D6E}"/>
              </a:ext>
            </a:extLst>
          </p:cNvPr>
          <p:cNvPicPr>
            <a:picLocks noChangeAspect="1"/>
          </p:cNvPicPr>
          <p:nvPr/>
        </p:nvPicPr>
        <p:blipFill>
          <a:blip r:embed="rId5"/>
          <a:stretch>
            <a:fillRect/>
          </a:stretch>
        </p:blipFill>
        <p:spPr>
          <a:xfrm rot="21008803">
            <a:off x="2593975" y="4365563"/>
            <a:ext cx="596900" cy="673100"/>
          </a:xfrm>
          <a:prstGeom prst="rect">
            <a:avLst/>
          </a:prstGeom>
        </p:spPr>
      </p:pic>
      <p:pic>
        <p:nvPicPr>
          <p:cNvPr id="37" name="Bildobjekt 36">
            <a:extLst>
              <a:ext uri="{FF2B5EF4-FFF2-40B4-BE49-F238E27FC236}">
                <a16:creationId xmlns:a16="http://schemas.microsoft.com/office/drawing/2014/main" id="{FB268566-38EF-0BC2-2077-771212738A7B}"/>
              </a:ext>
            </a:extLst>
          </p:cNvPr>
          <p:cNvPicPr>
            <a:picLocks noChangeAspect="1"/>
          </p:cNvPicPr>
          <p:nvPr/>
        </p:nvPicPr>
        <p:blipFill>
          <a:blip r:embed="rId6"/>
          <a:stretch>
            <a:fillRect/>
          </a:stretch>
        </p:blipFill>
        <p:spPr>
          <a:xfrm>
            <a:off x="1670656" y="3827139"/>
            <a:ext cx="660400" cy="850900"/>
          </a:xfrm>
          <a:prstGeom prst="rect">
            <a:avLst/>
          </a:prstGeom>
        </p:spPr>
      </p:pic>
      <p:sp>
        <p:nvSpPr>
          <p:cNvPr id="27" name="V-form 26">
            <a:hlinkClick r:id="rId7" action="ppaction://hlinksldjump"/>
            <a:extLst>
              <a:ext uri="{FF2B5EF4-FFF2-40B4-BE49-F238E27FC236}">
                <a16:creationId xmlns:a16="http://schemas.microsoft.com/office/drawing/2014/main" id="{D79DCC31-7233-274F-864F-FB497D68E305}"/>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0" name="V-form 29">
            <a:hlinkClick r:id="rId8" action="ppaction://hlinksldjump"/>
            <a:extLst>
              <a:ext uri="{FF2B5EF4-FFF2-40B4-BE49-F238E27FC236}">
                <a16:creationId xmlns:a16="http://schemas.microsoft.com/office/drawing/2014/main" id="{22C08FD7-DDAB-BB9F-673B-81863A7746BA}"/>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32" name="Femhörning 31">
            <a:hlinkClick r:id="rId9" action="ppaction://hlinksldjump"/>
            <a:extLst>
              <a:ext uri="{FF2B5EF4-FFF2-40B4-BE49-F238E27FC236}">
                <a16:creationId xmlns:a16="http://schemas.microsoft.com/office/drawing/2014/main" id="{699C0A02-3DEB-93E2-C8EE-7C0906FDFE77}"/>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34" name="V-form 34">
            <a:hlinkClick r:id="rId10" action="ppaction://hlinksldjump"/>
            <a:extLst>
              <a:ext uri="{FF2B5EF4-FFF2-40B4-BE49-F238E27FC236}">
                <a16:creationId xmlns:a16="http://schemas.microsoft.com/office/drawing/2014/main" id="{EE14836A-9B40-4654-29ED-C37027401A17}"/>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36" name="V-form 35">
            <a:hlinkClick r:id="rId11" action="ppaction://hlinksldjump"/>
            <a:extLst>
              <a:ext uri="{FF2B5EF4-FFF2-40B4-BE49-F238E27FC236}">
                <a16:creationId xmlns:a16="http://schemas.microsoft.com/office/drawing/2014/main" id="{F2A27E06-D4F8-E547-1375-3A979A086ABD}"/>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39" name="V-form 38">
            <a:hlinkClick r:id="rId12" action="ppaction://hlinksldjump"/>
            <a:extLst>
              <a:ext uri="{FF2B5EF4-FFF2-40B4-BE49-F238E27FC236}">
                <a16:creationId xmlns:a16="http://schemas.microsoft.com/office/drawing/2014/main" id="{81ABA81B-81CD-D108-A13B-1F4101CE2E1B}"/>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40" name="V-form 39">
            <a:hlinkClick r:id="rId13" action="ppaction://hlinksldjump"/>
            <a:extLst>
              <a:ext uri="{FF2B5EF4-FFF2-40B4-BE49-F238E27FC236}">
                <a16:creationId xmlns:a16="http://schemas.microsoft.com/office/drawing/2014/main" id="{81BCAB2B-5E44-B95A-E5AF-24B1F3E68FFB}"/>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41" name="V-form 40">
            <a:hlinkClick r:id="rId14" action="ppaction://hlinksldjump"/>
            <a:extLst>
              <a:ext uri="{FF2B5EF4-FFF2-40B4-BE49-F238E27FC236}">
                <a16:creationId xmlns:a16="http://schemas.microsoft.com/office/drawing/2014/main" id="{9A13F0EB-069D-D9DD-4729-FE5F5553A766}"/>
              </a:ext>
            </a:extLst>
          </p:cNvPr>
          <p:cNvSpPr/>
          <p:nvPr/>
        </p:nvSpPr>
        <p:spPr>
          <a:xfrm>
            <a:off x="6395179"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7</a:t>
            </a:r>
          </a:p>
        </p:txBody>
      </p:sp>
      <p:sp>
        <p:nvSpPr>
          <p:cNvPr id="42" name="V-form 41">
            <a:hlinkClick r:id="rId15" action="ppaction://hlinksldjump"/>
            <a:extLst>
              <a:ext uri="{FF2B5EF4-FFF2-40B4-BE49-F238E27FC236}">
                <a16:creationId xmlns:a16="http://schemas.microsoft.com/office/drawing/2014/main" id="{E0D234F7-EA3D-7092-1B59-D9D32E110096}"/>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43" name="V-form 42">
            <a:hlinkClick r:id="rId16" action="ppaction://hlinksldjump"/>
            <a:extLst>
              <a:ext uri="{FF2B5EF4-FFF2-40B4-BE49-F238E27FC236}">
                <a16:creationId xmlns:a16="http://schemas.microsoft.com/office/drawing/2014/main" id="{CC1F3ADB-9EB5-35FD-CD8E-42DD0E01366C}"/>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44" name="V-form 43">
            <a:hlinkClick r:id="rId17" action="ppaction://hlinksldjump"/>
            <a:extLst>
              <a:ext uri="{FF2B5EF4-FFF2-40B4-BE49-F238E27FC236}">
                <a16:creationId xmlns:a16="http://schemas.microsoft.com/office/drawing/2014/main" id="{7329C8C1-E82E-B464-1804-886D594C935A}"/>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
        <p:nvSpPr>
          <p:cNvPr id="3" name="Rubrik 1">
            <a:hlinkClick r:id="" action="ppaction://hlinkshowjump?jump=lastslideviewed"/>
            <a:extLst>
              <a:ext uri="{FF2B5EF4-FFF2-40B4-BE49-F238E27FC236}">
                <a16:creationId xmlns:a16="http://schemas.microsoft.com/office/drawing/2014/main" id="{479F81CA-7BED-4EBE-4408-CE7C673E6494}"/>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4" name="Platshållare för text 5">
            <a:hlinkClick r:id="" action="ppaction://hlinkshowjump?jump=lastslideviewed"/>
            <a:extLst>
              <a:ext uri="{FF2B5EF4-FFF2-40B4-BE49-F238E27FC236}">
                <a16:creationId xmlns:a16="http://schemas.microsoft.com/office/drawing/2014/main" id="{508ECFEA-4C8B-8860-9C5F-0FE6EC6C7E91}"/>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22380423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2" presetClass="entr" presetSubtype="8"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12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40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0-#ppt_w/2"/>
                                          </p:val>
                                        </p:tav>
                                        <p:tav tm="100000">
                                          <p:val>
                                            <p:strVal val="#ppt_x"/>
                                          </p:val>
                                        </p:tav>
                                      </p:tavLst>
                                    </p:anim>
                                    <p:anim calcmode="lin" valueType="num">
                                      <p:cBhvr additive="base">
                                        <p:cTn id="25" dur="500" fill="hold"/>
                                        <p:tgtEl>
                                          <p:spTgt spid="35"/>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160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0-#ppt_w/2"/>
                                          </p:val>
                                        </p:tav>
                                        <p:tav tm="100000">
                                          <p:val>
                                            <p:strVal val="#ppt_x"/>
                                          </p:val>
                                        </p:tav>
                                      </p:tavLst>
                                    </p:anim>
                                    <p:anim calcmode="lin" valueType="num">
                                      <p:cBhvr additive="base">
                                        <p:cTn id="29"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ssolve">
                                      <p:cBhvr>
                                        <p:cTn id="53" dur="500"/>
                                        <p:tgtEl>
                                          <p:spTgt spid="2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ssolve">
                                      <p:cBhvr>
                                        <p:cTn id="56" dur="500"/>
                                        <p:tgtEl>
                                          <p:spTgt spid="23"/>
                                        </p:tgtEl>
                                      </p:cBhvr>
                                    </p:animEffect>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9" presetClass="exit" presetSubtype="0" fill="hold" grpId="1" nodeType="clickEffect">
                                  <p:stCondLst>
                                    <p:cond delay="0"/>
                                  </p:stCondLst>
                                  <p:childTnLst>
                                    <p:animEffect transition="out" filter="dissolv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p:bldP spid="18" grpId="0" animBg="1"/>
      <p:bldP spid="18" grpId="1" animBg="1"/>
      <p:bldP spid="19" grpId="0" animBg="1"/>
      <p:bldP spid="19" grpId="1" animBg="1"/>
      <p:bldP spid="23" grpId="0" animBg="1"/>
      <p:bldP spid="23" grpId="1" animBg="1"/>
      <p:bldP spid="24" grpId="0" animBg="1"/>
      <p:bldP spid="2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Bildobjekt 54">
            <a:extLst>
              <a:ext uri="{FF2B5EF4-FFF2-40B4-BE49-F238E27FC236}">
                <a16:creationId xmlns:a16="http://schemas.microsoft.com/office/drawing/2014/main" id="{EAACD938-25B0-08FB-482A-43EA95647397}"/>
              </a:ext>
            </a:extLst>
          </p:cNvPr>
          <p:cNvPicPr>
            <a:picLocks noChangeAspect="1"/>
          </p:cNvPicPr>
          <p:nvPr/>
        </p:nvPicPr>
        <p:blipFill>
          <a:blip r:embed="rId2"/>
          <a:stretch>
            <a:fillRect/>
          </a:stretch>
        </p:blipFill>
        <p:spPr>
          <a:xfrm>
            <a:off x="4750817" y="3894803"/>
            <a:ext cx="801450" cy="725841"/>
          </a:xfrm>
          <a:prstGeom prst="rect">
            <a:avLst/>
          </a:prstGeom>
        </p:spPr>
      </p:pic>
      <p:pic>
        <p:nvPicPr>
          <p:cNvPr id="57" name="Bildobjekt 56">
            <a:extLst>
              <a:ext uri="{FF2B5EF4-FFF2-40B4-BE49-F238E27FC236}">
                <a16:creationId xmlns:a16="http://schemas.microsoft.com/office/drawing/2014/main" id="{9E8E4E44-6C5C-0316-6EA1-31E59C96F891}"/>
              </a:ext>
            </a:extLst>
          </p:cNvPr>
          <p:cNvPicPr>
            <a:picLocks noChangeAspect="1"/>
          </p:cNvPicPr>
          <p:nvPr/>
        </p:nvPicPr>
        <p:blipFill>
          <a:blip r:embed="rId3"/>
          <a:stretch>
            <a:fillRect/>
          </a:stretch>
        </p:blipFill>
        <p:spPr>
          <a:xfrm>
            <a:off x="7421541" y="3696166"/>
            <a:ext cx="794205" cy="1009302"/>
          </a:xfrm>
          <a:prstGeom prst="rect">
            <a:avLst/>
          </a:prstGeom>
        </p:spPr>
      </p:pic>
      <p:pic>
        <p:nvPicPr>
          <p:cNvPr id="5" name="Bildobjekt 4">
            <a:extLst>
              <a:ext uri="{FF2B5EF4-FFF2-40B4-BE49-F238E27FC236}">
                <a16:creationId xmlns:a16="http://schemas.microsoft.com/office/drawing/2014/main" id="{11801AA6-5266-F927-B581-48FA28990E1E}"/>
              </a:ext>
            </a:extLst>
          </p:cNvPr>
          <p:cNvPicPr>
            <a:picLocks noChangeAspect="1"/>
          </p:cNvPicPr>
          <p:nvPr/>
        </p:nvPicPr>
        <p:blipFill>
          <a:blip r:embed="rId4"/>
          <a:stretch>
            <a:fillRect/>
          </a:stretch>
        </p:blipFill>
        <p:spPr>
          <a:xfrm>
            <a:off x="1215374" y="3883465"/>
            <a:ext cx="918568" cy="744357"/>
          </a:xfrm>
          <a:prstGeom prst="rect">
            <a:avLst/>
          </a:prstGeom>
        </p:spPr>
      </p:pic>
      <p:pic>
        <p:nvPicPr>
          <p:cNvPr id="6" name="Bildobjekt 5">
            <a:extLst>
              <a:ext uri="{FF2B5EF4-FFF2-40B4-BE49-F238E27FC236}">
                <a16:creationId xmlns:a16="http://schemas.microsoft.com/office/drawing/2014/main" id="{426D1F15-9A77-BDAB-B5DA-AE11B957F375}"/>
              </a:ext>
            </a:extLst>
          </p:cNvPr>
          <p:cNvPicPr>
            <a:picLocks noChangeAspect="1"/>
          </p:cNvPicPr>
          <p:nvPr/>
        </p:nvPicPr>
        <p:blipFill>
          <a:blip r:embed="rId4"/>
          <a:stretch>
            <a:fillRect/>
          </a:stretch>
        </p:blipFill>
        <p:spPr>
          <a:xfrm>
            <a:off x="2207811" y="3883466"/>
            <a:ext cx="918568" cy="744357"/>
          </a:xfrm>
          <a:prstGeom prst="rect">
            <a:avLst/>
          </a:prstGeom>
        </p:spPr>
      </p:pic>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399" y="799200"/>
            <a:ext cx="5901399" cy="865698"/>
          </a:xfrm>
        </p:spPr>
        <p:txBody>
          <a:bodyPr/>
          <a:lstStyle/>
          <a:p>
            <a:r>
              <a:rPr lang="sv-SE" dirty="0">
                <a:latin typeface="Segoe UI" panose="020B0502040204020203" pitchFamily="34" charset="0"/>
              </a:rPr>
              <a:t>Exempel på dragningsförfarande</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55673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5"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grpSp>
        <p:nvGrpSpPr>
          <p:cNvPr id="18" name="Grupp 17">
            <a:extLst>
              <a:ext uri="{FF2B5EF4-FFF2-40B4-BE49-F238E27FC236}">
                <a16:creationId xmlns:a16="http://schemas.microsoft.com/office/drawing/2014/main" id="{F512E94B-1F64-D4DF-3C82-FFDC4AA6FCF4}"/>
              </a:ext>
            </a:extLst>
          </p:cNvPr>
          <p:cNvGrpSpPr/>
          <p:nvPr/>
        </p:nvGrpSpPr>
        <p:grpSpPr>
          <a:xfrm>
            <a:off x="1147679" y="4299180"/>
            <a:ext cx="2048845" cy="237950"/>
            <a:chOff x="1161533" y="4508005"/>
            <a:chExt cx="2199106" cy="255402"/>
          </a:xfrm>
        </p:grpSpPr>
        <p:sp>
          <p:nvSpPr>
            <p:cNvPr id="9" name="textruta 8">
              <a:extLst>
                <a:ext uri="{FF2B5EF4-FFF2-40B4-BE49-F238E27FC236}">
                  <a16:creationId xmlns:a16="http://schemas.microsoft.com/office/drawing/2014/main" id="{23C77AC4-DB82-3EB5-5B88-61AAF3827AF5}"/>
                </a:ext>
              </a:extLst>
            </p:cNvPr>
            <p:cNvSpPr txBox="1"/>
            <p:nvPr/>
          </p:nvSpPr>
          <p:spPr>
            <a:xfrm>
              <a:off x="1161533" y="4508005"/>
              <a:ext cx="1127021" cy="255402"/>
            </a:xfrm>
            <a:prstGeom prst="rect">
              <a:avLst/>
            </a:prstGeom>
            <a:noFill/>
          </p:spPr>
          <p:txBody>
            <a:bodyPr wrap="square">
              <a:spAutoFit/>
            </a:bodyPr>
            <a:lstStyle/>
            <a:p>
              <a:pPr algn="ctr">
                <a:lnSpc>
                  <a:spcPct val="115000"/>
                </a:lnSpc>
              </a:pPr>
              <a:r>
                <a:rPr lang="sv-SE" sz="900" b="1" dirty="0">
                  <a:effectLst/>
                  <a:latin typeface="Segoe UI" panose="020B0502040204020203" pitchFamily="34" charset="0"/>
                  <a:ea typeface="Arial" panose="020B0604020202020204" pitchFamily="34" charset="0"/>
                  <a:cs typeface="Segoe UI" panose="020B0502040204020203" pitchFamily="34" charset="0"/>
                </a:rPr>
                <a:t>0-9</a:t>
              </a:r>
            </a:p>
          </p:txBody>
        </p:sp>
        <p:sp>
          <p:nvSpPr>
            <p:cNvPr id="10" name="textruta 9">
              <a:extLst>
                <a:ext uri="{FF2B5EF4-FFF2-40B4-BE49-F238E27FC236}">
                  <a16:creationId xmlns:a16="http://schemas.microsoft.com/office/drawing/2014/main" id="{CCB627DC-3D23-1699-BFAC-4925E2BEF9BE}"/>
                </a:ext>
              </a:extLst>
            </p:cNvPr>
            <p:cNvSpPr txBox="1"/>
            <p:nvPr/>
          </p:nvSpPr>
          <p:spPr>
            <a:xfrm>
              <a:off x="2233618" y="4508005"/>
              <a:ext cx="1127021" cy="255402"/>
            </a:xfrm>
            <a:prstGeom prst="rect">
              <a:avLst/>
            </a:prstGeom>
            <a:noFill/>
          </p:spPr>
          <p:txBody>
            <a:bodyPr wrap="square">
              <a:spAutoFit/>
            </a:bodyPr>
            <a:lstStyle/>
            <a:p>
              <a:pPr algn="ctr">
                <a:lnSpc>
                  <a:spcPct val="115000"/>
                </a:lnSpc>
              </a:pPr>
              <a:r>
                <a:rPr lang="sv-SE" sz="900" b="1" dirty="0">
                  <a:latin typeface="Segoe UI" panose="020B0502040204020203" pitchFamily="34" charset="0"/>
                  <a:ea typeface="Arial" panose="020B0604020202020204" pitchFamily="34" charset="0"/>
                  <a:cs typeface="Segoe UI" panose="020B0502040204020203" pitchFamily="34" charset="0"/>
                </a:rPr>
                <a:t>00-99</a:t>
              </a:r>
              <a:endParaRPr lang="sv-SE" sz="900" b="1" dirty="0">
                <a:effectLst/>
                <a:latin typeface="Segoe UI" panose="020B0502040204020203" pitchFamily="34" charset="0"/>
                <a:ea typeface="Arial" panose="020B0604020202020204" pitchFamily="34" charset="0"/>
                <a:cs typeface="Segoe UI" panose="020B0502040204020203" pitchFamily="34" charset="0"/>
              </a:endParaRPr>
            </a:p>
          </p:txBody>
        </p:sp>
      </p:grpSp>
      <p:sp>
        <p:nvSpPr>
          <p:cNvPr id="11" name="textruta 10">
            <a:extLst>
              <a:ext uri="{FF2B5EF4-FFF2-40B4-BE49-F238E27FC236}">
                <a16:creationId xmlns:a16="http://schemas.microsoft.com/office/drawing/2014/main" id="{1B6DBEA5-28D7-7036-664F-BBA736411711}"/>
              </a:ext>
            </a:extLst>
          </p:cNvPr>
          <p:cNvSpPr txBox="1"/>
          <p:nvPr/>
        </p:nvSpPr>
        <p:spPr>
          <a:xfrm>
            <a:off x="1148312" y="4771448"/>
            <a:ext cx="2504494" cy="815608"/>
          </a:xfrm>
          <a:prstGeom prst="rect">
            <a:avLst/>
          </a:prstGeom>
          <a:noFill/>
        </p:spPr>
        <p:txBody>
          <a:bodyPr wrap="square">
            <a:spAutoFit/>
          </a:bodyPr>
          <a:lstStyle/>
          <a:p>
            <a:r>
              <a:rPr lang="sv-SE" sz="1400" b="1" dirty="0">
                <a:latin typeface="Segoe UI" panose="020B0502040204020203" pitchFamily="34" charset="0"/>
                <a:ea typeface="Arial" panose="020B0604020202020204" pitchFamily="34" charset="0"/>
                <a:cs typeface="Segoe UI" panose="020B0502040204020203" pitchFamily="34" charset="0"/>
              </a:rPr>
              <a:t>Steg 1</a:t>
            </a:r>
          </a:p>
          <a:p>
            <a:r>
              <a:rPr lang="sv-SE" sz="1100" dirty="0">
                <a:latin typeface="Segoe UI" panose="020B0502040204020203" pitchFamily="34" charset="0"/>
                <a:ea typeface="Arial" panose="020B0604020202020204" pitchFamily="34" charset="0"/>
                <a:cs typeface="Segoe UI" panose="020B0502040204020203" pitchFamily="34" charset="0"/>
              </a:rPr>
              <a:t>Numrera den ena knappsatsen med 0-9 och den andra med 00-99.</a:t>
            </a:r>
          </a:p>
          <a:p>
            <a:endParaRPr lang="sv-SE" sz="1100" dirty="0">
              <a:effectLst/>
              <a:latin typeface="Segoe UI" panose="020B0502040204020203" pitchFamily="34" charset="0"/>
              <a:ea typeface="Arial" panose="020B0604020202020204" pitchFamily="34" charset="0"/>
              <a:cs typeface="Segoe UI" panose="020B0502040204020203" pitchFamily="34" charset="0"/>
            </a:endParaRPr>
          </a:p>
        </p:txBody>
      </p:sp>
      <p:sp>
        <p:nvSpPr>
          <p:cNvPr id="26" name="textruta 25">
            <a:extLst>
              <a:ext uri="{FF2B5EF4-FFF2-40B4-BE49-F238E27FC236}">
                <a16:creationId xmlns:a16="http://schemas.microsoft.com/office/drawing/2014/main" id="{EB9826CB-CBBB-D282-6B99-9D3C72131BEC}"/>
              </a:ext>
            </a:extLst>
          </p:cNvPr>
          <p:cNvSpPr txBox="1"/>
          <p:nvPr/>
        </p:nvSpPr>
        <p:spPr>
          <a:xfrm>
            <a:off x="515937" y="1922561"/>
            <a:ext cx="4913313" cy="1323439"/>
          </a:xfrm>
          <a:prstGeom prst="rect">
            <a:avLst/>
          </a:prstGeom>
          <a:noFill/>
        </p:spPr>
        <p:txBody>
          <a:bodyPr wrap="square">
            <a:spAutoFit/>
          </a:bodyPr>
          <a:lstStyle/>
          <a:p>
            <a:r>
              <a:rPr lang="sv-SE" sz="1600" dirty="0">
                <a:effectLst/>
                <a:latin typeface="Segoe UI" panose="020B0502040204020203" pitchFamily="34" charset="0"/>
                <a:ea typeface="Arial" panose="020B0604020202020204" pitchFamily="34" charset="0"/>
                <a:cs typeface="Segoe UI" panose="020B0502040204020203" pitchFamily="34" charset="0"/>
              </a:rPr>
              <a:t>En dragning kan till exempel göras manuellt med hjälp av knappsatser. En knappsats kan bestå av knappar av trä som går att köpa i hobbyaffärer. Exemplet utgår ifrån att du har två knappsatser och att det finns 1 000 lotter i lotteriet.</a:t>
            </a:r>
          </a:p>
        </p:txBody>
      </p:sp>
      <p:cxnSp>
        <p:nvCxnSpPr>
          <p:cNvPr id="29" name="Rak pil 28">
            <a:extLst>
              <a:ext uri="{FF2B5EF4-FFF2-40B4-BE49-F238E27FC236}">
                <a16:creationId xmlns:a16="http://schemas.microsoft.com/office/drawing/2014/main" id="{8B6EF484-4132-552D-F22C-0DB3934C2330}"/>
              </a:ext>
            </a:extLst>
          </p:cNvPr>
          <p:cNvCxnSpPr/>
          <p:nvPr/>
        </p:nvCxnSpPr>
        <p:spPr>
          <a:xfrm>
            <a:off x="3484814" y="4159036"/>
            <a:ext cx="5176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ruta 46">
            <a:extLst>
              <a:ext uri="{FF2B5EF4-FFF2-40B4-BE49-F238E27FC236}">
                <a16:creationId xmlns:a16="http://schemas.microsoft.com/office/drawing/2014/main" id="{2FF48999-A482-CB6C-C3E0-D06C2329C86C}"/>
              </a:ext>
            </a:extLst>
          </p:cNvPr>
          <p:cNvSpPr txBox="1"/>
          <p:nvPr/>
        </p:nvSpPr>
        <p:spPr>
          <a:xfrm rot="1579553">
            <a:off x="4448401" y="3856787"/>
            <a:ext cx="1127021" cy="383503"/>
          </a:xfrm>
          <a:prstGeom prst="rect">
            <a:avLst/>
          </a:prstGeom>
          <a:noFill/>
        </p:spPr>
        <p:txBody>
          <a:bodyPr wrap="square">
            <a:spAutoFit/>
          </a:bodyPr>
          <a:lstStyle/>
          <a:p>
            <a:pPr algn="ctr">
              <a:lnSpc>
                <a:spcPct val="115000"/>
              </a:lnSpc>
            </a:pPr>
            <a:r>
              <a:rPr lang="sv-SE" b="1" dirty="0">
                <a:effectLst/>
                <a:latin typeface="Segoe UI" panose="020B0502040204020203" pitchFamily="34" charset="0"/>
                <a:ea typeface="Arial" panose="020B0604020202020204" pitchFamily="34" charset="0"/>
                <a:cs typeface="Segoe UI" panose="020B0502040204020203" pitchFamily="34" charset="0"/>
              </a:rPr>
              <a:t>2</a:t>
            </a:r>
          </a:p>
        </p:txBody>
      </p:sp>
      <p:sp>
        <p:nvSpPr>
          <p:cNvPr id="50" name="textruta 49">
            <a:extLst>
              <a:ext uri="{FF2B5EF4-FFF2-40B4-BE49-F238E27FC236}">
                <a16:creationId xmlns:a16="http://schemas.microsoft.com/office/drawing/2014/main" id="{D9514656-ED0C-F9AF-467F-17D8FBBEB273}"/>
              </a:ext>
            </a:extLst>
          </p:cNvPr>
          <p:cNvSpPr txBox="1"/>
          <p:nvPr/>
        </p:nvSpPr>
        <p:spPr>
          <a:xfrm rot="535892">
            <a:off x="4740070" y="4170249"/>
            <a:ext cx="1127021" cy="383503"/>
          </a:xfrm>
          <a:prstGeom prst="rect">
            <a:avLst/>
          </a:prstGeom>
          <a:noFill/>
        </p:spPr>
        <p:txBody>
          <a:bodyPr wrap="square">
            <a:spAutoFit/>
          </a:bodyPr>
          <a:lstStyle/>
          <a:p>
            <a:pPr algn="ctr">
              <a:lnSpc>
                <a:spcPct val="115000"/>
              </a:lnSpc>
            </a:pPr>
            <a:r>
              <a:rPr lang="sv-SE" b="1" dirty="0">
                <a:effectLst/>
                <a:latin typeface="Segoe UI" panose="020B0502040204020203" pitchFamily="34" charset="0"/>
                <a:ea typeface="Arial" panose="020B0604020202020204" pitchFamily="34" charset="0"/>
                <a:cs typeface="Segoe UI" panose="020B0502040204020203" pitchFamily="34" charset="0"/>
              </a:rPr>
              <a:t>45</a:t>
            </a:r>
          </a:p>
        </p:txBody>
      </p:sp>
      <p:sp>
        <p:nvSpPr>
          <p:cNvPr id="51" name="textruta 50">
            <a:extLst>
              <a:ext uri="{FF2B5EF4-FFF2-40B4-BE49-F238E27FC236}">
                <a16:creationId xmlns:a16="http://schemas.microsoft.com/office/drawing/2014/main" id="{3E6EA9C0-B61A-2068-EF30-00FA01D1FA23}"/>
              </a:ext>
            </a:extLst>
          </p:cNvPr>
          <p:cNvSpPr txBox="1"/>
          <p:nvPr/>
        </p:nvSpPr>
        <p:spPr>
          <a:xfrm>
            <a:off x="4034781" y="4759873"/>
            <a:ext cx="2504494" cy="984885"/>
          </a:xfrm>
          <a:prstGeom prst="rect">
            <a:avLst/>
          </a:prstGeom>
          <a:noFill/>
        </p:spPr>
        <p:txBody>
          <a:bodyPr wrap="square">
            <a:spAutoFit/>
          </a:bodyPr>
          <a:lstStyle/>
          <a:p>
            <a:r>
              <a:rPr lang="sv-SE" sz="1400" b="1" dirty="0">
                <a:latin typeface="Segoe UI" panose="020B0502040204020203" pitchFamily="34" charset="0"/>
                <a:ea typeface="Arial" panose="020B0604020202020204" pitchFamily="34" charset="0"/>
                <a:cs typeface="Segoe UI" panose="020B0502040204020203" pitchFamily="34" charset="0"/>
              </a:rPr>
              <a:t>Steg 2</a:t>
            </a:r>
          </a:p>
          <a:p>
            <a:r>
              <a:rPr lang="sv-SE" sz="1100" dirty="0">
                <a:latin typeface="Segoe UI" panose="020B0502040204020203" pitchFamily="34" charset="0"/>
                <a:ea typeface="Arial" panose="020B0604020202020204" pitchFamily="34" charset="0"/>
                <a:cs typeface="Segoe UI" panose="020B0502040204020203" pitchFamily="34" charset="0"/>
              </a:rPr>
              <a:t>Dra en bricka ur vardera knappsats och lägg dem synligt på bordet. Om du drar 2 och 45 vinner nummer 245.</a:t>
            </a:r>
          </a:p>
          <a:p>
            <a:endParaRPr lang="sv-SE" sz="1100" dirty="0">
              <a:effectLst/>
              <a:latin typeface="Segoe UI" panose="020B0502040204020203" pitchFamily="34" charset="0"/>
              <a:ea typeface="Arial" panose="020B0604020202020204" pitchFamily="34" charset="0"/>
              <a:cs typeface="Segoe UI" panose="020B0502040204020203" pitchFamily="34" charset="0"/>
            </a:endParaRPr>
          </a:p>
        </p:txBody>
      </p:sp>
      <p:cxnSp>
        <p:nvCxnSpPr>
          <p:cNvPr id="52" name="Rak pil 51">
            <a:extLst>
              <a:ext uri="{FF2B5EF4-FFF2-40B4-BE49-F238E27FC236}">
                <a16:creationId xmlns:a16="http://schemas.microsoft.com/office/drawing/2014/main" id="{7BBECB70-6FD9-AD0A-A534-AF66F3C85245}"/>
              </a:ext>
            </a:extLst>
          </p:cNvPr>
          <p:cNvCxnSpPr/>
          <p:nvPr/>
        </p:nvCxnSpPr>
        <p:spPr>
          <a:xfrm>
            <a:off x="6572167" y="4155979"/>
            <a:ext cx="5176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textruta 55">
            <a:extLst>
              <a:ext uri="{FF2B5EF4-FFF2-40B4-BE49-F238E27FC236}">
                <a16:creationId xmlns:a16="http://schemas.microsoft.com/office/drawing/2014/main" id="{09472440-7F50-8400-B525-8C4016CE5778}"/>
              </a:ext>
            </a:extLst>
          </p:cNvPr>
          <p:cNvSpPr txBox="1"/>
          <p:nvPr/>
        </p:nvSpPr>
        <p:spPr>
          <a:xfrm>
            <a:off x="6669795" y="4759873"/>
            <a:ext cx="2504494" cy="815608"/>
          </a:xfrm>
          <a:prstGeom prst="rect">
            <a:avLst/>
          </a:prstGeom>
          <a:noFill/>
        </p:spPr>
        <p:txBody>
          <a:bodyPr wrap="square">
            <a:spAutoFit/>
          </a:bodyPr>
          <a:lstStyle/>
          <a:p>
            <a:r>
              <a:rPr lang="sv-SE" sz="1400" b="1" dirty="0">
                <a:latin typeface="Segoe UI" panose="020B0502040204020203" pitchFamily="34" charset="0"/>
                <a:ea typeface="Arial" panose="020B0604020202020204" pitchFamily="34" charset="0"/>
                <a:cs typeface="Segoe UI" panose="020B0502040204020203" pitchFamily="34" charset="0"/>
              </a:rPr>
              <a:t>Steg 3</a:t>
            </a:r>
          </a:p>
          <a:p>
            <a:r>
              <a:rPr lang="sv-SE" sz="1100" dirty="0">
                <a:latin typeface="Segoe UI" panose="020B0502040204020203" pitchFamily="34" charset="0"/>
                <a:ea typeface="Arial" panose="020B0604020202020204" pitchFamily="34" charset="0"/>
                <a:cs typeface="Segoe UI" panose="020B0502040204020203" pitchFamily="34" charset="0"/>
              </a:rPr>
              <a:t>Protokollföraren skriver ner det vinnande numret. </a:t>
            </a:r>
          </a:p>
          <a:p>
            <a:endParaRPr lang="sv-SE" sz="1100" dirty="0">
              <a:effectLst/>
              <a:latin typeface="Segoe UI" panose="020B0502040204020203" pitchFamily="34" charset="0"/>
              <a:ea typeface="Arial" panose="020B0604020202020204" pitchFamily="34" charset="0"/>
              <a:cs typeface="Segoe UI" panose="020B0502040204020203" pitchFamily="34" charset="0"/>
            </a:endParaRPr>
          </a:p>
        </p:txBody>
      </p:sp>
      <p:cxnSp>
        <p:nvCxnSpPr>
          <p:cNvPr id="59" name="Rak pil 58">
            <a:extLst>
              <a:ext uri="{FF2B5EF4-FFF2-40B4-BE49-F238E27FC236}">
                <a16:creationId xmlns:a16="http://schemas.microsoft.com/office/drawing/2014/main" id="{E55A8DCD-6D1F-D6F7-9A91-60166CDF3A02}"/>
              </a:ext>
            </a:extLst>
          </p:cNvPr>
          <p:cNvCxnSpPr/>
          <p:nvPr/>
        </p:nvCxnSpPr>
        <p:spPr>
          <a:xfrm>
            <a:off x="8492947" y="4164634"/>
            <a:ext cx="5176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textruta 59">
            <a:extLst>
              <a:ext uri="{FF2B5EF4-FFF2-40B4-BE49-F238E27FC236}">
                <a16:creationId xmlns:a16="http://schemas.microsoft.com/office/drawing/2014/main" id="{A60AF81A-26D9-AD27-D70C-19338CEEA3FC}"/>
              </a:ext>
            </a:extLst>
          </p:cNvPr>
          <p:cNvSpPr txBox="1"/>
          <p:nvPr/>
        </p:nvSpPr>
        <p:spPr>
          <a:xfrm>
            <a:off x="9071885" y="4759873"/>
            <a:ext cx="2504494" cy="815608"/>
          </a:xfrm>
          <a:prstGeom prst="rect">
            <a:avLst/>
          </a:prstGeom>
          <a:noFill/>
        </p:spPr>
        <p:txBody>
          <a:bodyPr wrap="square">
            <a:spAutoFit/>
          </a:bodyPr>
          <a:lstStyle/>
          <a:p>
            <a:r>
              <a:rPr lang="sv-SE" sz="1400" b="1" dirty="0">
                <a:latin typeface="Segoe UI" panose="020B0502040204020203" pitchFamily="34" charset="0"/>
                <a:ea typeface="Arial" panose="020B0604020202020204" pitchFamily="34" charset="0"/>
                <a:cs typeface="Segoe UI" panose="020B0502040204020203" pitchFamily="34" charset="0"/>
              </a:rPr>
              <a:t>Steg 4</a:t>
            </a:r>
            <a:br>
              <a:rPr lang="sv-SE" sz="1100" b="1" dirty="0">
                <a:latin typeface="Segoe UI" panose="020B0502040204020203" pitchFamily="34" charset="0"/>
                <a:ea typeface="Arial" panose="020B0604020202020204" pitchFamily="34" charset="0"/>
                <a:cs typeface="Segoe UI" panose="020B0502040204020203" pitchFamily="34" charset="0"/>
              </a:rPr>
            </a:br>
            <a:r>
              <a:rPr lang="sv-SE" sz="1100" dirty="0">
                <a:latin typeface="Segoe UI" panose="020B0502040204020203" pitchFamily="34" charset="0"/>
                <a:ea typeface="Arial" panose="020B0604020202020204" pitchFamily="34" charset="0"/>
                <a:cs typeface="Segoe UI" panose="020B0502040204020203" pitchFamily="34" charset="0"/>
              </a:rPr>
              <a:t>Lägg tillbaka knapparna och dra nästa nummer.</a:t>
            </a:r>
          </a:p>
          <a:p>
            <a:endParaRPr lang="sv-SE" sz="1100" dirty="0">
              <a:effectLst/>
              <a:latin typeface="Segoe UI" panose="020B0502040204020203" pitchFamily="34" charset="0"/>
              <a:ea typeface="Arial" panose="020B0604020202020204" pitchFamily="34" charset="0"/>
              <a:cs typeface="Segoe UI" panose="020B0502040204020203" pitchFamily="34" charset="0"/>
            </a:endParaRPr>
          </a:p>
        </p:txBody>
      </p:sp>
      <p:grpSp>
        <p:nvGrpSpPr>
          <p:cNvPr id="3" name="Grupp 2">
            <a:extLst>
              <a:ext uri="{FF2B5EF4-FFF2-40B4-BE49-F238E27FC236}">
                <a16:creationId xmlns:a16="http://schemas.microsoft.com/office/drawing/2014/main" id="{2660AB9B-D5A1-1C51-5829-2386294FC661}"/>
              </a:ext>
            </a:extLst>
          </p:cNvPr>
          <p:cNvGrpSpPr/>
          <p:nvPr/>
        </p:nvGrpSpPr>
        <p:grpSpPr>
          <a:xfrm>
            <a:off x="6363594" y="5297349"/>
            <a:ext cx="185737" cy="230832"/>
            <a:chOff x="7527857" y="5251146"/>
            <a:chExt cx="185737" cy="230832"/>
          </a:xfrm>
        </p:grpSpPr>
        <p:sp>
          <p:nvSpPr>
            <p:cNvPr id="4" name="Ellips 3">
              <a:extLst>
                <a:ext uri="{FF2B5EF4-FFF2-40B4-BE49-F238E27FC236}">
                  <a16:creationId xmlns:a16="http://schemas.microsoft.com/office/drawing/2014/main" id="{A718BA2B-73A1-1158-6D76-1D368FD8B64C}"/>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5" name="textruta 14">
              <a:extLst>
                <a:ext uri="{FF2B5EF4-FFF2-40B4-BE49-F238E27FC236}">
                  <a16:creationId xmlns:a16="http://schemas.microsoft.com/office/drawing/2014/main" id="{1A5A2C9C-735E-AACD-11B5-D9F5318EF067}"/>
                </a:ext>
              </a:extLst>
            </p:cNvPr>
            <p:cNvSpPr txBox="1"/>
            <p:nvPr/>
          </p:nvSpPr>
          <p:spPr>
            <a:xfrm>
              <a:off x="7527857" y="5251146"/>
              <a:ext cx="185737" cy="230832"/>
            </a:xfrm>
            <a:prstGeom prst="rect">
              <a:avLst/>
            </a:prstGeom>
            <a:noFill/>
          </p:spPr>
          <p:txBody>
            <a:bodyPr wrap="square" rtlCol="0">
              <a:spAutoFit/>
            </a:bodyPr>
            <a:lstStyle/>
            <a:p>
              <a:r>
                <a:rPr lang="sv-SE" sz="900" dirty="0">
                  <a:solidFill>
                    <a:schemeClr val="bg1"/>
                  </a:solidFill>
                  <a:latin typeface="Segoe UI" panose="020B0502040204020203" pitchFamily="34" charset="0"/>
                  <a:cs typeface="Segoe UI" panose="020B0502040204020203" pitchFamily="34" charset="0"/>
                </a:rPr>
                <a:t>?</a:t>
              </a:r>
            </a:p>
          </p:txBody>
        </p:sp>
      </p:grpSp>
      <p:sp>
        <p:nvSpPr>
          <p:cNvPr id="16" name="Rundad rektangulär pratbubbla 15">
            <a:extLst>
              <a:ext uri="{FF2B5EF4-FFF2-40B4-BE49-F238E27FC236}">
                <a16:creationId xmlns:a16="http://schemas.microsoft.com/office/drawing/2014/main" id="{7CBD7822-4C17-0801-BB1F-887FD524E948}"/>
              </a:ext>
            </a:extLst>
          </p:cNvPr>
          <p:cNvSpPr/>
          <p:nvPr/>
        </p:nvSpPr>
        <p:spPr>
          <a:xfrm>
            <a:off x="5831230" y="4236567"/>
            <a:ext cx="2196380" cy="884325"/>
          </a:xfrm>
          <a:prstGeom prst="wedgeRoundRectCallout">
            <a:avLst>
              <a:gd name="adj1" fmla="val -21025"/>
              <a:gd name="adj2" fmla="val 7152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cs typeface="Segoe UI" panose="020B0502040204020203" pitchFamily="34" charset="0"/>
              </a:rPr>
              <a:t>Om du skulle dra 0 + 00 innebär det att nummer 1 000 vinner.</a:t>
            </a:r>
            <a:endParaRPr lang="sv-SE" sz="1100" dirty="0">
              <a:latin typeface="Segoe UI" panose="020B0502040204020203" pitchFamily="34" charset="0"/>
              <a:cs typeface="Segoe UI" panose="020B0502040204020203" pitchFamily="34" charset="0"/>
            </a:endParaRPr>
          </a:p>
        </p:txBody>
      </p:sp>
      <p:sp>
        <p:nvSpPr>
          <p:cNvPr id="17" name="Multiplikation 16">
            <a:extLst>
              <a:ext uri="{FF2B5EF4-FFF2-40B4-BE49-F238E27FC236}">
                <a16:creationId xmlns:a16="http://schemas.microsoft.com/office/drawing/2014/main" id="{FBF8C7C9-BF78-A2C8-B7BC-43966DE18463}"/>
              </a:ext>
            </a:extLst>
          </p:cNvPr>
          <p:cNvSpPr/>
          <p:nvPr/>
        </p:nvSpPr>
        <p:spPr>
          <a:xfrm>
            <a:off x="7701249" y="4821585"/>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6" name="Rubrik 1">
            <a:hlinkClick r:id="" action="ppaction://hlinkshowjump?jump=nextslide"/>
            <a:extLst>
              <a:ext uri="{FF2B5EF4-FFF2-40B4-BE49-F238E27FC236}">
                <a16:creationId xmlns:a16="http://schemas.microsoft.com/office/drawing/2014/main" id="{531339F6-26F2-92F8-5560-D19BCD7A88F3}"/>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40" name="Platshållare för text 5">
            <a:hlinkClick r:id="" action="ppaction://hlinkshowjump?jump=nextslide"/>
            <a:extLst>
              <a:ext uri="{FF2B5EF4-FFF2-40B4-BE49-F238E27FC236}">
                <a16:creationId xmlns:a16="http://schemas.microsoft.com/office/drawing/2014/main" id="{BDAFAFD4-7024-B10C-5291-CE32CA5CBCFE}"/>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grpSp>
        <p:nvGrpSpPr>
          <p:cNvPr id="54" name="Grupp 53">
            <a:extLst>
              <a:ext uri="{FF2B5EF4-FFF2-40B4-BE49-F238E27FC236}">
                <a16:creationId xmlns:a16="http://schemas.microsoft.com/office/drawing/2014/main" id="{14692448-8BD4-5D34-4407-AC04BBAED91E}"/>
              </a:ext>
            </a:extLst>
          </p:cNvPr>
          <p:cNvGrpSpPr/>
          <p:nvPr/>
        </p:nvGrpSpPr>
        <p:grpSpPr>
          <a:xfrm>
            <a:off x="9111505" y="3883464"/>
            <a:ext cx="2048845" cy="744358"/>
            <a:chOff x="8229797" y="1462995"/>
            <a:chExt cx="2048845" cy="744358"/>
          </a:xfrm>
        </p:grpSpPr>
        <p:pic>
          <p:nvPicPr>
            <p:cNvPr id="41" name="Bildobjekt 40">
              <a:extLst>
                <a:ext uri="{FF2B5EF4-FFF2-40B4-BE49-F238E27FC236}">
                  <a16:creationId xmlns:a16="http://schemas.microsoft.com/office/drawing/2014/main" id="{7F5F3BE8-EFBD-DF85-AA32-841DD61CCAF5}"/>
                </a:ext>
              </a:extLst>
            </p:cNvPr>
            <p:cNvPicPr>
              <a:picLocks noChangeAspect="1"/>
            </p:cNvPicPr>
            <p:nvPr/>
          </p:nvPicPr>
          <p:blipFill>
            <a:blip r:embed="rId4"/>
            <a:stretch>
              <a:fillRect/>
            </a:stretch>
          </p:blipFill>
          <p:spPr>
            <a:xfrm>
              <a:off x="8297492" y="1462995"/>
              <a:ext cx="918568" cy="744357"/>
            </a:xfrm>
            <a:prstGeom prst="rect">
              <a:avLst/>
            </a:prstGeom>
          </p:spPr>
        </p:pic>
        <p:pic>
          <p:nvPicPr>
            <p:cNvPr id="42" name="Bildobjekt 41">
              <a:extLst>
                <a:ext uri="{FF2B5EF4-FFF2-40B4-BE49-F238E27FC236}">
                  <a16:creationId xmlns:a16="http://schemas.microsoft.com/office/drawing/2014/main" id="{95C6CDA6-AA60-1FF9-C279-884610DBDBD8}"/>
                </a:ext>
              </a:extLst>
            </p:cNvPr>
            <p:cNvPicPr>
              <a:picLocks noChangeAspect="1"/>
            </p:cNvPicPr>
            <p:nvPr/>
          </p:nvPicPr>
          <p:blipFill>
            <a:blip r:embed="rId4"/>
            <a:stretch>
              <a:fillRect/>
            </a:stretch>
          </p:blipFill>
          <p:spPr>
            <a:xfrm>
              <a:off x="9289929" y="1462996"/>
              <a:ext cx="918568" cy="744357"/>
            </a:xfrm>
            <a:prstGeom prst="rect">
              <a:avLst/>
            </a:prstGeom>
          </p:spPr>
        </p:pic>
        <p:grpSp>
          <p:nvGrpSpPr>
            <p:cNvPr id="43" name="Grupp 42">
              <a:extLst>
                <a:ext uri="{FF2B5EF4-FFF2-40B4-BE49-F238E27FC236}">
                  <a16:creationId xmlns:a16="http://schemas.microsoft.com/office/drawing/2014/main" id="{5C6375D6-7B0F-CA25-159D-FEEA0B286609}"/>
                </a:ext>
              </a:extLst>
            </p:cNvPr>
            <p:cNvGrpSpPr/>
            <p:nvPr/>
          </p:nvGrpSpPr>
          <p:grpSpPr>
            <a:xfrm>
              <a:off x="8229797" y="1878710"/>
              <a:ext cx="2048845" cy="237950"/>
              <a:chOff x="1161533" y="4508005"/>
              <a:chExt cx="2199106" cy="255402"/>
            </a:xfrm>
          </p:grpSpPr>
          <p:sp>
            <p:nvSpPr>
              <p:cNvPr id="44" name="textruta 43">
                <a:extLst>
                  <a:ext uri="{FF2B5EF4-FFF2-40B4-BE49-F238E27FC236}">
                    <a16:creationId xmlns:a16="http://schemas.microsoft.com/office/drawing/2014/main" id="{0A6DF852-3C7E-6A4E-68EA-958352988201}"/>
                  </a:ext>
                </a:extLst>
              </p:cNvPr>
              <p:cNvSpPr txBox="1"/>
              <p:nvPr/>
            </p:nvSpPr>
            <p:spPr>
              <a:xfrm>
                <a:off x="1161533" y="4508005"/>
                <a:ext cx="1127021" cy="255402"/>
              </a:xfrm>
              <a:prstGeom prst="rect">
                <a:avLst/>
              </a:prstGeom>
              <a:noFill/>
            </p:spPr>
            <p:txBody>
              <a:bodyPr wrap="square">
                <a:spAutoFit/>
              </a:bodyPr>
              <a:lstStyle/>
              <a:p>
                <a:pPr algn="ctr">
                  <a:lnSpc>
                    <a:spcPct val="115000"/>
                  </a:lnSpc>
                </a:pPr>
                <a:r>
                  <a:rPr lang="sv-SE" sz="900" b="1" dirty="0">
                    <a:effectLst/>
                    <a:latin typeface="Segoe UI" panose="020B0502040204020203" pitchFamily="34" charset="0"/>
                    <a:ea typeface="Arial" panose="020B0604020202020204" pitchFamily="34" charset="0"/>
                    <a:cs typeface="Segoe UI" panose="020B0502040204020203" pitchFamily="34" charset="0"/>
                  </a:rPr>
                  <a:t>0-9</a:t>
                </a:r>
              </a:p>
            </p:txBody>
          </p:sp>
          <p:sp>
            <p:nvSpPr>
              <p:cNvPr id="53" name="textruta 52">
                <a:extLst>
                  <a:ext uri="{FF2B5EF4-FFF2-40B4-BE49-F238E27FC236}">
                    <a16:creationId xmlns:a16="http://schemas.microsoft.com/office/drawing/2014/main" id="{621B4617-18EA-92B1-5494-C1193A0B0B0C}"/>
                  </a:ext>
                </a:extLst>
              </p:cNvPr>
              <p:cNvSpPr txBox="1"/>
              <p:nvPr/>
            </p:nvSpPr>
            <p:spPr>
              <a:xfrm>
                <a:off x="2233618" y="4508005"/>
                <a:ext cx="1127021" cy="255402"/>
              </a:xfrm>
              <a:prstGeom prst="rect">
                <a:avLst/>
              </a:prstGeom>
              <a:noFill/>
            </p:spPr>
            <p:txBody>
              <a:bodyPr wrap="square">
                <a:spAutoFit/>
              </a:bodyPr>
              <a:lstStyle/>
              <a:p>
                <a:pPr algn="ctr">
                  <a:lnSpc>
                    <a:spcPct val="115000"/>
                  </a:lnSpc>
                </a:pPr>
                <a:r>
                  <a:rPr lang="sv-SE" sz="900" b="1" dirty="0">
                    <a:latin typeface="Segoe UI" panose="020B0502040204020203" pitchFamily="34" charset="0"/>
                    <a:ea typeface="Arial" panose="020B0604020202020204" pitchFamily="34" charset="0"/>
                    <a:cs typeface="Segoe UI" panose="020B0502040204020203" pitchFamily="34" charset="0"/>
                  </a:rPr>
                  <a:t>00-99</a:t>
                </a:r>
                <a:endParaRPr lang="sv-SE" sz="900" b="1" dirty="0">
                  <a:effectLst/>
                  <a:latin typeface="Segoe UI" panose="020B0502040204020203" pitchFamily="34" charset="0"/>
                  <a:ea typeface="Arial" panose="020B0604020202020204" pitchFamily="34" charset="0"/>
                  <a:cs typeface="Segoe UI" panose="020B0502040204020203" pitchFamily="34" charset="0"/>
                </a:endParaRPr>
              </a:p>
            </p:txBody>
          </p:sp>
        </p:grpSp>
      </p:grpSp>
      <p:sp>
        <p:nvSpPr>
          <p:cNvPr id="7" name="V-form 6">
            <a:hlinkClick r:id="rId6" action="ppaction://hlinksldjump"/>
            <a:extLst>
              <a:ext uri="{FF2B5EF4-FFF2-40B4-BE49-F238E27FC236}">
                <a16:creationId xmlns:a16="http://schemas.microsoft.com/office/drawing/2014/main" id="{51EA9E0E-0502-6B1D-2B01-4A4091D0F3B3}"/>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8" name="V-form 7">
            <a:hlinkClick r:id="rId7" action="ppaction://hlinksldjump"/>
            <a:extLst>
              <a:ext uri="{FF2B5EF4-FFF2-40B4-BE49-F238E27FC236}">
                <a16:creationId xmlns:a16="http://schemas.microsoft.com/office/drawing/2014/main" id="{1E5A1BE2-E1C2-5EAE-E1B5-4E3943C4D13C}"/>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19" name="Femhörning 18">
            <a:hlinkClick r:id="rId8" action="ppaction://hlinksldjump"/>
            <a:extLst>
              <a:ext uri="{FF2B5EF4-FFF2-40B4-BE49-F238E27FC236}">
                <a16:creationId xmlns:a16="http://schemas.microsoft.com/office/drawing/2014/main" id="{5F3B585E-9312-357E-30A4-3DD05587CC00}"/>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20" name="V-form 34">
            <a:hlinkClick r:id="rId9" action="ppaction://hlinksldjump"/>
            <a:extLst>
              <a:ext uri="{FF2B5EF4-FFF2-40B4-BE49-F238E27FC236}">
                <a16:creationId xmlns:a16="http://schemas.microsoft.com/office/drawing/2014/main" id="{2A61607F-3B98-604B-88F6-91F899214112}"/>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21" name="V-form 20">
            <a:hlinkClick r:id="rId10" action="ppaction://hlinksldjump"/>
            <a:extLst>
              <a:ext uri="{FF2B5EF4-FFF2-40B4-BE49-F238E27FC236}">
                <a16:creationId xmlns:a16="http://schemas.microsoft.com/office/drawing/2014/main" id="{EC41181E-88B2-0903-8328-6DE56E40DA0A}"/>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22" name="V-form 21">
            <a:hlinkClick r:id="rId11" action="ppaction://hlinksldjump"/>
            <a:extLst>
              <a:ext uri="{FF2B5EF4-FFF2-40B4-BE49-F238E27FC236}">
                <a16:creationId xmlns:a16="http://schemas.microsoft.com/office/drawing/2014/main" id="{A8B2E301-B64F-2956-3EB1-EEBA79CC145C}"/>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23" name="V-form 22">
            <a:hlinkClick r:id="rId12" action="ppaction://hlinksldjump"/>
            <a:extLst>
              <a:ext uri="{FF2B5EF4-FFF2-40B4-BE49-F238E27FC236}">
                <a16:creationId xmlns:a16="http://schemas.microsoft.com/office/drawing/2014/main" id="{900E12CF-79DE-6C3A-F63E-629ABAAA8554}"/>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37" name="V-form 36">
            <a:hlinkClick r:id="rId13" action="ppaction://hlinksldjump"/>
            <a:extLst>
              <a:ext uri="{FF2B5EF4-FFF2-40B4-BE49-F238E27FC236}">
                <a16:creationId xmlns:a16="http://schemas.microsoft.com/office/drawing/2014/main" id="{63C4D2C4-5346-FD4D-2B5F-05A8892BFFB1}"/>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39" name="V-form 38">
            <a:hlinkClick r:id="rId14" action="ppaction://hlinksldjump"/>
            <a:extLst>
              <a:ext uri="{FF2B5EF4-FFF2-40B4-BE49-F238E27FC236}">
                <a16:creationId xmlns:a16="http://schemas.microsoft.com/office/drawing/2014/main" id="{BD590268-4C10-1195-3C79-52768CA5BEAF}"/>
              </a:ext>
            </a:extLst>
          </p:cNvPr>
          <p:cNvSpPr/>
          <p:nvPr/>
        </p:nvSpPr>
        <p:spPr>
          <a:xfrm>
            <a:off x="7178427"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8</a:t>
            </a:r>
          </a:p>
        </p:txBody>
      </p:sp>
      <p:sp>
        <p:nvSpPr>
          <p:cNvPr id="48" name="V-form 47">
            <a:hlinkClick r:id="rId15" action="ppaction://hlinksldjump"/>
            <a:extLst>
              <a:ext uri="{FF2B5EF4-FFF2-40B4-BE49-F238E27FC236}">
                <a16:creationId xmlns:a16="http://schemas.microsoft.com/office/drawing/2014/main" id="{EC3FD3F8-49A0-C76B-B49D-CE06E205EE80}"/>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49" name="V-form 48">
            <a:hlinkClick r:id="rId16" action="ppaction://hlinksldjump"/>
            <a:extLst>
              <a:ext uri="{FF2B5EF4-FFF2-40B4-BE49-F238E27FC236}">
                <a16:creationId xmlns:a16="http://schemas.microsoft.com/office/drawing/2014/main" id="{E684FC93-A882-D25E-8DD6-8DCB30C52133}"/>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
        <p:nvSpPr>
          <p:cNvPr id="24" name="Rubrik 1">
            <a:hlinkClick r:id="" action="ppaction://hlinkshowjump?jump=lastslideviewed"/>
            <a:extLst>
              <a:ext uri="{FF2B5EF4-FFF2-40B4-BE49-F238E27FC236}">
                <a16:creationId xmlns:a16="http://schemas.microsoft.com/office/drawing/2014/main" id="{36F84493-1C3B-7AB8-A37D-455FA160C180}"/>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5" name="Platshållare för text 5">
            <a:hlinkClick r:id="" action="ppaction://hlinkshowjump?jump=lastslideviewed"/>
            <a:extLst>
              <a:ext uri="{FF2B5EF4-FFF2-40B4-BE49-F238E27FC236}">
                <a16:creationId xmlns:a16="http://schemas.microsoft.com/office/drawing/2014/main" id="{6CB9CC60-96DB-F9C6-FCAB-1E5782F9A5D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40330536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grpId="0" nodeType="withEffect">
                                  <p:stCondLst>
                                    <p:cond delay="1000"/>
                                  </p:stCondLst>
                                  <p:childTnLst>
                                    <p:set>
                                      <p:cBhvr>
                                        <p:cTn id="15" dur="1" fill="hold">
                                          <p:stCondLst>
                                            <p:cond delay="0"/>
                                          </p:stCondLst>
                                        </p:cTn>
                                        <p:tgtEl>
                                          <p:spTgt spid="47"/>
                                        </p:tgtEl>
                                        <p:attrNameLst>
                                          <p:attrName>style.visibility</p:attrName>
                                        </p:attrNameLst>
                                      </p:cBhvr>
                                      <p:to>
                                        <p:strVal val="visible"/>
                                      </p:to>
                                    </p:set>
                                    <p:animEffect transition="in" filter="dissolve">
                                      <p:cBhvr>
                                        <p:cTn id="16" dur="500"/>
                                        <p:tgtEl>
                                          <p:spTgt spid="47"/>
                                        </p:tgtEl>
                                      </p:cBhvr>
                                    </p:animEffect>
                                  </p:childTnLst>
                                </p:cTn>
                              </p:par>
                              <p:par>
                                <p:cTn id="17" presetID="9" presetClass="entr" presetSubtype="0" fill="hold" grpId="0" nodeType="withEffect">
                                  <p:stCondLst>
                                    <p:cond delay="1000"/>
                                  </p:stCondLst>
                                  <p:childTnLst>
                                    <p:set>
                                      <p:cBhvr>
                                        <p:cTn id="18" dur="1" fill="hold">
                                          <p:stCondLst>
                                            <p:cond delay="0"/>
                                          </p:stCondLst>
                                        </p:cTn>
                                        <p:tgtEl>
                                          <p:spTgt spid="50"/>
                                        </p:tgtEl>
                                        <p:attrNameLst>
                                          <p:attrName>style.visibility</p:attrName>
                                        </p:attrNameLst>
                                      </p:cBhvr>
                                      <p:to>
                                        <p:strVal val="visible"/>
                                      </p:to>
                                    </p:set>
                                    <p:animEffect transition="in" filter="dissolve">
                                      <p:cBhvr>
                                        <p:cTn id="19" dur="500"/>
                                        <p:tgtEl>
                                          <p:spTgt spid="50"/>
                                        </p:tgtEl>
                                      </p:cBhvr>
                                    </p:animEffect>
                                  </p:childTnLst>
                                </p:cTn>
                              </p:par>
                              <p:par>
                                <p:cTn id="20" presetID="9" presetClass="entr" presetSubtype="0" fill="hold" nodeType="withEffect">
                                  <p:stCondLst>
                                    <p:cond delay="100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grpId="0" nodeType="withEffect">
                                  <p:stCondLst>
                                    <p:cond delay="1000"/>
                                  </p:stCondLst>
                                  <p:childTnLst>
                                    <p:set>
                                      <p:cBhvr>
                                        <p:cTn id="24" dur="1" fill="hold">
                                          <p:stCondLst>
                                            <p:cond delay="0"/>
                                          </p:stCondLst>
                                        </p:cTn>
                                        <p:tgtEl>
                                          <p:spTgt spid="51"/>
                                        </p:tgtEl>
                                        <p:attrNameLst>
                                          <p:attrName>style.visibility</p:attrName>
                                        </p:attrNameLst>
                                      </p:cBhvr>
                                      <p:to>
                                        <p:strVal val="visible"/>
                                      </p:to>
                                    </p:set>
                                    <p:animEffect transition="in" filter="dissolve">
                                      <p:cBhvr>
                                        <p:cTn id="25" dur="500"/>
                                        <p:tgtEl>
                                          <p:spTgt spid="51"/>
                                        </p:tgtEl>
                                      </p:cBhvr>
                                    </p:animEffect>
                                  </p:childTnLst>
                                </p:cTn>
                              </p:par>
                              <p:par>
                                <p:cTn id="26" presetID="9" presetClass="entr" presetSubtype="0" fill="hold" grpId="0" nodeType="withEffect">
                                  <p:stCondLst>
                                    <p:cond delay="1500"/>
                                  </p:stCondLst>
                                  <p:childTnLst>
                                    <p:set>
                                      <p:cBhvr>
                                        <p:cTn id="27" dur="1" fill="hold">
                                          <p:stCondLst>
                                            <p:cond delay="0"/>
                                          </p:stCondLst>
                                        </p:cTn>
                                        <p:tgtEl>
                                          <p:spTgt spid="56"/>
                                        </p:tgtEl>
                                        <p:attrNameLst>
                                          <p:attrName>style.visibility</p:attrName>
                                        </p:attrNameLst>
                                      </p:cBhvr>
                                      <p:to>
                                        <p:strVal val="visible"/>
                                      </p:to>
                                    </p:set>
                                    <p:animEffect transition="in" filter="dissolve">
                                      <p:cBhvr>
                                        <p:cTn id="28" dur="500"/>
                                        <p:tgtEl>
                                          <p:spTgt spid="56"/>
                                        </p:tgtEl>
                                      </p:cBhvr>
                                    </p:animEffect>
                                  </p:childTnLst>
                                </p:cTn>
                              </p:par>
                              <p:par>
                                <p:cTn id="29" presetID="9" presetClass="entr" presetSubtype="0" fill="hold" nodeType="withEffect">
                                  <p:stCondLst>
                                    <p:cond delay="1500"/>
                                  </p:stCondLst>
                                  <p:childTnLst>
                                    <p:set>
                                      <p:cBhvr>
                                        <p:cTn id="30" dur="1" fill="hold">
                                          <p:stCondLst>
                                            <p:cond delay="0"/>
                                          </p:stCondLst>
                                        </p:cTn>
                                        <p:tgtEl>
                                          <p:spTgt spid="52"/>
                                        </p:tgtEl>
                                        <p:attrNameLst>
                                          <p:attrName>style.visibility</p:attrName>
                                        </p:attrNameLst>
                                      </p:cBhvr>
                                      <p:to>
                                        <p:strVal val="visible"/>
                                      </p:to>
                                    </p:set>
                                    <p:animEffect transition="in" filter="dissolve">
                                      <p:cBhvr>
                                        <p:cTn id="31" dur="500"/>
                                        <p:tgtEl>
                                          <p:spTgt spid="52"/>
                                        </p:tgtEl>
                                      </p:cBhvr>
                                    </p:animEffect>
                                  </p:childTnLst>
                                </p:cTn>
                              </p:par>
                              <p:par>
                                <p:cTn id="32" presetID="9" presetClass="entr" presetSubtype="0" fill="hold" grpId="0" nodeType="withEffect">
                                  <p:stCondLst>
                                    <p:cond delay="2000"/>
                                  </p:stCondLst>
                                  <p:childTnLst>
                                    <p:set>
                                      <p:cBhvr>
                                        <p:cTn id="33" dur="1" fill="hold">
                                          <p:stCondLst>
                                            <p:cond delay="0"/>
                                          </p:stCondLst>
                                        </p:cTn>
                                        <p:tgtEl>
                                          <p:spTgt spid="60"/>
                                        </p:tgtEl>
                                        <p:attrNameLst>
                                          <p:attrName>style.visibility</p:attrName>
                                        </p:attrNameLst>
                                      </p:cBhvr>
                                      <p:to>
                                        <p:strVal val="visible"/>
                                      </p:to>
                                    </p:set>
                                    <p:animEffect transition="in" filter="dissolve">
                                      <p:cBhvr>
                                        <p:cTn id="34" dur="500"/>
                                        <p:tgtEl>
                                          <p:spTgt spid="60"/>
                                        </p:tgtEl>
                                      </p:cBhvr>
                                    </p:animEffect>
                                  </p:childTnLst>
                                </p:cTn>
                              </p:par>
                              <p:par>
                                <p:cTn id="35" presetID="9" presetClass="entr" presetSubtype="0" fill="hold" nodeType="withEffect">
                                  <p:stCondLst>
                                    <p:cond delay="2000"/>
                                  </p:stCondLst>
                                  <p:childTnLst>
                                    <p:set>
                                      <p:cBhvr>
                                        <p:cTn id="36" dur="1" fill="hold">
                                          <p:stCondLst>
                                            <p:cond delay="0"/>
                                          </p:stCondLst>
                                        </p:cTn>
                                        <p:tgtEl>
                                          <p:spTgt spid="59"/>
                                        </p:tgtEl>
                                        <p:attrNameLst>
                                          <p:attrName>style.visibility</p:attrName>
                                        </p:attrNameLst>
                                      </p:cBhvr>
                                      <p:to>
                                        <p:strVal val="visible"/>
                                      </p:to>
                                    </p:set>
                                    <p:animEffect transition="in" filter="dissolve">
                                      <p:cBhvr>
                                        <p:cTn id="37" dur="500"/>
                                        <p:tgtEl>
                                          <p:spTgt spid="59"/>
                                        </p:tgtEl>
                                      </p:cBhvr>
                                    </p:animEffect>
                                  </p:childTnLst>
                                </p:cTn>
                              </p:par>
                              <p:par>
                                <p:cTn id="38" presetID="9" presetClass="entr" presetSubtype="0" fill="hold" nodeType="withEffect">
                                  <p:stCondLst>
                                    <p:cond delay="50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par>
                                <p:cTn id="41" presetID="9" presetClass="entr" presetSubtype="0" fill="hold" nodeType="with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nodeType="withEffect">
                                  <p:stCondLst>
                                    <p:cond delay="2000"/>
                                  </p:stCondLst>
                                  <p:childTnLst>
                                    <p:set>
                                      <p:cBhvr>
                                        <p:cTn id="45" dur="1" fill="hold">
                                          <p:stCondLst>
                                            <p:cond delay="0"/>
                                          </p:stCondLst>
                                        </p:cTn>
                                        <p:tgtEl>
                                          <p:spTgt spid="54"/>
                                        </p:tgtEl>
                                        <p:attrNameLst>
                                          <p:attrName>style.visibility</p:attrName>
                                        </p:attrNameLst>
                                      </p:cBhvr>
                                      <p:to>
                                        <p:strVal val="visible"/>
                                      </p:to>
                                    </p:set>
                                    <p:animEffect transition="in" filter="dissolve">
                                      <p:cBhvr>
                                        <p:cTn id="46" dur="500"/>
                                        <p:tgtEl>
                                          <p:spTgt spid="54"/>
                                        </p:tgtEl>
                                      </p:cBhvr>
                                    </p:animEffect>
                                  </p:childTnLst>
                                </p:cTn>
                              </p:par>
                              <p:par>
                                <p:cTn id="47" presetID="9" presetClass="entr" presetSubtype="0" fill="hold" nodeType="withEffect">
                                  <p:stCondLst>
                                    <p:cond delay="1000"/>
                                  </p:stCondLst>
                                  <p:childTnLst>
                                    <p:set>
                                      <p:cBhvr>
                                        <p:cTn id="48" dur="1" fill="hold">
                                          <p:stCondLst>
                                            <p:cond delay="0"/>
                                          </p:stCondLst>
                                        </p:cTn>
                                        <p:tgtEl>
                                          <p:spTgt spid="55"/>
                                        </p:tgtEl>
                                        <p:attrNameLst>
                                          <p:attrName>style.visibility</p:attrName>
                                        </p:attrNameLst>
                                      </p:cBhvr>
                                      <p:to>
                                        <p:strVal val="visible"/>
                                      </p:to>
                                    </p:set>
                                    <p:animEffect transition="in" filter="dissolve">
                                      <p:cBhvr>
                                        <p:cTn id="49" dur="500"/>
                                        <p:tgtEl>
                                          <p:spTgt spid="55"/>
                                        </p:tgtEl>
                                      </p:cBhvr>
                                    </p:animEffect>
                                  </p:childTnLst>
                                </p:cTn>
                              </p:par>
                              <p:par>
                                <p:cTn id="50" presetID="9" presetClass="entr" presetSubtype="0" fill="hold" nodeType="withEffect">
                                  <p:stCondLst>
                                    <p:cond delay="1500"/>
                                  </p:stCondLst>
                                  <p:childTnLst>
                                    <p:set>
                                      <p:cBhvr>
                                        <p:cTn id="51" dur="1" fill="hold">
                                          <p:stCondLst>
                                            <p:cond delay="0"/>
                                          </p:stCondLst>
                                        </p:cTn>
                                        <p:tgtEl>
                                          <p:spTgt spid="57"/>
                                        </p:tgtEl>
                                        <p:attrNameLst>
                                          <p:attrName>style.visibility</p:attrName>
                                        </p:attrNameLst>
                                      </p:cBhvr>
                                      <p:to>
                                        <p:strVal val="visible"/>
                                      </p:to>
                                    </p:set>
                                    <p:animEffect transition="in" filter="dissolve">
                                      <p:cBhvr>
                                        <p:cTn id="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ssolve">
                                      <p:cBhvr>
                                        <p:cTn id="58" dur="500"/>
                                        <p:tgtEl>
                                          <p:spTgt spid="1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dissolve">
                                      <p:cBhvr>
                                        <p:cTn id="61" dur="500"/>
                                        <p:tgtEl>
                                          <p:spTgt spid="16"/>
                                        </p:tgtEl>
                                      </p:cBhvr>
                                    </p:animEffect>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1" nodeType="clickEffect">
                                  <p:stCondLst>
                                    <p:cond delay="0"/>
                                  </p:stCondLst>
                                  <p:childTnLst>
                                    <p:animEffect transition="out" filter="dissolv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p:bldP spid="47" grpId="0"/>
      <p:bldP spid="50" grpId="0"/>
      <p:bldP spid="51" grpId="0"/>
      <p:bldP spid="56" grpId="0"/>
      <p:bldP spid="60" grpId="0"/>
      <p:bldP spid="16" grpId="0" animBg="1"/>
      <p:bldP spid="16" grpId="1" animBg="1"/>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399" y="799200"/>
            <a:ext cx="5901399" cy="865698"/>
          </a:xfrm>
        </p:spPr>
        <p:txBody>
          <a:bodyPr/>
          <a:lstStyle/>
          <a:p>
            <a:r>
              <a:rPr lang="sv-SE" dirty="0">
                <a:latin typeface="Segoe UI" panose="020B0502040204020203" pitchFamily="34" charset="0"/>
              </a:rPr>
              <a:t>Dragning av </a:t>
            </a:r>
            <a:r>
              <a:rPr lang="sv-SE" dirty="0" err="1">
                <a:latin typeface="Segoe UI" panose="020B0502040204020203" pitchFamily="34" charset="0"/>
              </a:rPr>
              <a:t>slutsiffor</a:t>
            </a:r>
            <a:endParaRPr lang="sv-SE" dirty="0">
              <a:latin typeface="Segoe UI" panose="020B0502040204020203" pitchFamily="34" charset="0"/>
            </a:endParaRP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3911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3"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26" name="textruta 25">
            <a:extLst>
              <a:ext uri="{FF2B5EF4-FFF2-40B4-BE49-F238E27FC236}">
                <a16:creationId xmlns:a16="http://schemas.microsoft.com/office/drawing/2014/main" id="{EB9826CB-CBBB-D282-6B99-9D3C72131BEC}"/>
              </a:ext>
            </a:extLst>
          </p:cNvPr>
          <p:cNvSpPr txBox="1"/>
          <p:nvPr/>
        </p:nvSpPr>
        <p:spPr>
          <a:xfrm>
            <a:off x="515937" y="1922561"/>
            <a:ext cx="3924301" cy="1077218"/>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Dragningar får i regel inte styras på något sätt. Men mindre vinster kan dras på slutsiffror, till exempel de tre sista siffrorna i ett lottnummer.</a:t>
            </a:r>
            <a:endParaRPr lang="sv-SE" sz="1600" dirty="0">
              <a:effectLst/>
              <a:latin typeface="Segoe UI" panose="020B0502040204020203" pitchFamily="34" charset="0"/>
              <a:ea typeface="Arial" panose="020B0604020202020204" pitchFamily="34" charset="0"/>
              <a:cs typeface="Segoe UI" panose="020B0502040204020203" pitchFamily="34" charset="0"/>
            </a:endParaRPr>
          </a:p>
        </p:txBody>
      </p:sp>
      <p:sp>
        <p:nvSpPr>
          <p:cNvPr id="28" name="Rektangel med rundade hörn 27">
            <a:extLst>
              <a:ext uri="{FF2B5EF4-FFF2-40B4-BE49-F238E27FC236}">
                <a16:creationId xmlns:a16="http://schemas.microsoft.com/office/drawing/2014/main" id="{EBC88BD0-59F3-1D93-E193-5FD396A43D35}"/>
              </a:ext>
            </a:extLst>
          </p:cNvPr>
          <p:cNvSpPr/>
          <p:nvPr/>
        </p:nvSpPr>
        <p:spPr>
          <a:xfrm>
            <a:off x="6096000" y="1532189"/>
            <a:ext cx="3472653" cy="387782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1512000" rtlCol="0" anchor="ctr"/>
          <a:lstStyle/>
          <a:p>
            <a:r>
              <a:rPr lang="sv-SE" sz="1400" b="1" dirty="0">
                <a:solidFill>
                  <a:schemeClr val="tx1"/>
                </a:solidFill>
                <a:latin typeface="Segoe UI" panose="020B0502040204020203" pitchFamily="34" charset="0"/>
                <a:cs typeface="Segoe UI" panose="020B0502040204020203" pitchFamily="34" charset="0"/>
              </a:rPr>
              <a:t>Exempel på dragning av slutsiffror</a:t>
            </a:r>
          </a:p>
          <a:p>
            <a:endParaRPr lang="sv-SE" sz="400" dirty="0">
              <a:solidFill>
                <a:schemeClr val="tx1"/>
              </a:solidFill>
              <a:latin typeface="Segoe UI" panose="020B0502040204020203" pitchFamily="34" charset="0"/>
              <a:cs typeface="Segoe UI" panose="020B0502040204020203" pitchFamily="34" charset="0"/>
            </a:endParaRPr>
          </a:p>
          <a:p>
            <a:r>
              <a:rPr lang="sv-SE" sz="1100" dirty="0">
                <a:solidFill>
                  <a:schemeClr val="tx1"/>
                </a:solidFill>
                <a:latin typeface="Segoe UI" panose="020B0502040204020203" pitchFamily="34" charset="0"/>
                <a:cs typeface="Segoe UI" panose="020B0502040204020203" pitchFamily="34" charset="0"/>
              </a:rPr>
              <a:t>I det här exemplet utgår vi från att lotteriet innehåller 10 000 lotter. Det innebär att om du till exempel drar 123 så vinner alla lotter som slutar på 123 – från 0 123 till 9 123. Du kan alltså få fram tio vinnande lottnummer genom att dra tre siffror. </a:t>
            </a:r>
          </a:p>
        </p:txBody>
      </p:sp>
      <p:sp>
        <p:nvSpPr>
          <p:cNvPr id="44" name="Rubrik 1">
            <a:hlinkClick r:id="" action="ppaction://hlinkshowjump?jump=nextslide"/>
            <a:extLst>
              <a:ext uri="{FF2B5EF4-FFF2-40B4-BE49-F238E27FC236}">
                <a16:creationId xmlns:a16="http://schemas.microsoft.com/office/drawing/2014/main" id="{EBFFE5BF-862E-B5DD-AF24-04ACC805E126}"/>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53" name="Platshållare för text 5">
            <a:hlinkClick r:id="" action="ppaction://hlinkshowjump?jump=nextslide"/>
            <a:extLst>
              <a:ext uri="{FF2B5EF4-FFF2-40B4-BE49-F238E27FC236}">
                <a16:creationId xmlns:a16="http://schemas.microsoft.com/office/drawing/2014/main" id="{87AE85B3-9799-A0B3-95D5-8B277B33C71F}"/>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3" name="Rundad rektangulär pratbubbla 2">
            <a:extLst>
              <a:ext uri="{FF2B5EF4-FFF2-40B4-BE49-F238E27FC236}">
                <a16:creationId xmlns:a16="http://schemas.microsoft.com/office/drawing/2014/main" id="{B05E5387-208F-9BCF-3D68-2C9D584ADA19}"/>
              </a:ext>
            </a:extLst>
          </p:cNvPr>
          <p:cNvSpPr/>
          <p:nvPr/>
        </p:nvSpPr>
        <p:spPr>
          <a:xfrm>
            <a:off x="1665141" y="3770265"/>
            <a:ext cx="1734639" cy="1276344"/>
          </a:xfrm>
          <a:prstGeom prst="wedgeRoundRectCallout">
            <a:avLst>
              <a:gd name="adj1" fmla="val 58414"/>
              <a:gd name="adj2" fmla="val 2060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sv-SE" sz="1100" dirty="0">
                <a:latin typeface="Segoe UI" panose="020B0502040204020203" pitchFamily="34" charset="0"/>
                <a:cs typeface="Segoe UI" panose="020B0502040204020203" pitchFamily="34" charset="0"/>
              </a:rPr>
              <a:t>Se till att den här informationen når kontrollanten och den som tillhandahåller lotteriet!</a:t>
            </a:r>
          </a:p>
        </p:txBody>
      </p:sp>
      <p:grpSp>
        <p:nvGrpSpPr>
          <p:cNvPr id="8" name="Grupp 7">
            <a:extLst>
              <a:ext uri="{FF2B5EF4-FFF2-40B4-BE49-F238E27FC236}">
                <a16:creationId xmlns:a16="http://schemas.microsoft.com/office/drawing/2014/main" id="{8877AE53-14F5-AAE0-22D4-242A2A037260}"/>
              </a:ext>
            </a:extLst>
          </p:cNvPr>
          <p:cNvGrpSpPr/>
          <p:nvPr/>
        </p:nvGrpSpPr>
        <p:grpSpPr>
          <a:xfrm>
            <a:off x="7010681" y="2083451"/>
            <a:ext cx="1540870" cy="1039760"/>
            <a:chOff x="4462872" y="3078882"/>
            <a:chExt cx="1540870" cy="1039760"/>
          </a:xfrm>
        </p:grpSpPr>
        <p:pic>
          <p:nvPicPr>
            <p:cNvPr id="5" name="Bildobjekt 4">
              <a:extLst>
                <a:ext uri="{FF2B5EF4-FFF2-40B4-BE49-F238E27FC236}">
                  <a16:creationId xmlns:a16="http://schemas.microsoft.com/office/drawing/2014/main" id="{D26161E6-CECF-4611-0DFC-0AAAFA298CAD}"/>
                </a:ext>
              </a:extLst>
            </p:cNvPr>
            <p:cNvPicPr>
              <a:picLocks noChangeAspect="1"/>
            </p:cNvPicPr>
            <p:nvPr/>
          </p:nvPicPr>
          <p:blipFill>
            <a:blip r:embed="rId4"/>
            <a:stretch>
              <a:fillRect/>
            </a:stretch>
          </p:blipFill>
          <p:spPr>
            <a:xfrm>
              <a:off x="4646209" y="3080281"/>
              <a:ext cx="1146524" cy="1038361"/>
            </a:xfrm>
            <a:prstGeom prst="rect">
              <a:avLst/>
            </a:prstGeom>
          </p:spPr>
        </p:pic>
        <p:sp>
          <p:nvSpPr>
            <p:cNvPr id="6" name="textruta 5">
              <a:extLst>
                <a:ext uri="{FF2B5EF4-FFF2-40B4-BE49-F238E27FC236}">
                  <a16:creationId xmlns:a16="http://schemas.microsoft.com/office/drawing/2014/main" id="{BC2A1A1B-C6F8-0F6E-4873-A523331C3B92}"/>
                </a:ext>
              </a:extLst>
            </p:cNvPr>
            <p:cNvSpPr txBox="1"/>
            <p:nvPr/>
          </p:nvSpPr>
          <p:spPr>
            <a:xfrm rot="1579553">
              <a:off x="4462872" y="3078882"/>
              <a:ext cx="1127021" cy="480581"/>
            </a:xfrm>
            <a:prstGeom prst="rect">
              <a:avLst/>
            </a:prstGeom>
            <a:noFill/>
          </p:spPr>
          <p:txBody>
            <a:bodyPr wrap="square">
              <a:spAutoFit/>
            </a:bodyPr>
            <a:lstStyle/>
            <a:p>
              <a:pPr algn="ctr">
                <a:lnSpc>
                  <a:spcPct val="115000"/>
                </a:lnSpc>
              </a:pPr>
              <a:r>
                <a:rPr lang="sv-SE" sz="2400" b="1" dirty="0">
                  <a:latin typeface="Segoe UI" panose="020B0502040204020203" pitchFamily="34" charset="0"/>
                  <a:ea typeface="Arial" panose="020B0604020202020204" pitchFamily="34" charset="0"/>
                  <a:cs typeface="Segoe UI" panose="020B0502040204020203" pitchFamily="34" charset="0"/>
                </a:rPr>
                <a:t>1</a:t>
              </a:r>
              <a:endParaRPr lang="sv-SE" sz="2400" b="1" dirty="0">
                <a:effectLst/>
                <a:latin typeface="Segoe UI" panose="020B0502040204020203" pitchFamily="34" charset="0"/>
                <a:ea typeface="Arial" panose="020B0604020202020204" pitchFamily="34" charset="0"/>
                <a:cs typeface="Segoe UI" panose="020B0502040204020203" pitchFamily="34" charset="0"/>
              </a:endParaRPr>
            </a:p>
          </p:txBody>
        </p:sp>
        <p:sp>
          <p:nvSpPr>
            <p:cNvPr id="7" name="textruta 6">
              <a:extLst>
                <a:ext uri="{FF2B5EF4-FFF2-40B4-BE49-F238E27FC236}">
                  <a16:creationId xmlns:a16="http://schemas.microsoft.com/office/drawing/2014/main" id="{81D87D28-0B42-678C-5625-4338C9466F68}"/>
                </a:ext>
              </a:extLst>
            </p:cNvPr>
            <p:cNvSpPr txBox="1"/>
            <p:nvPr/>
          </p:nvSpPr>
          <p:spPr>
            <a:xfrm rot="535892">
              <a:off x="4876721" y="3495139"/>
              <a:ext cx="1127021" cy="480581"/>
            </a:xfrm>
            <a:prstGeom prst="rect">
              <a:avLst/>
            </a:prstGeom>
            <a:noFill/>
          </p:spPr>
          <p:txBody>
            <a:bodyPr wrap="square">
              <a:spAutoFit/>
            </a:bodyPr>
            <a:lstStyle/>
            <a:p>
              <a:pPr algn="ctr">
                <a:lnSpc>
                  <a:spcPct val="115000"/>
                </a:lnSpc>
              </a:pPr>
              <a:r>
                <a:rPr lang="sv-SE" sz="2400" b="1" dirty="0">
                  <a:latin typeface="Segoe UI" panose="020B0502040204020203" pitchFamily="34" charset="0"/>
                  <a:ea typeface="Arial" panose="020B0604020202020204" pitchFamily="34" charset="0"/>
                  <a:cs typeface="Segoe UI" panose="020B0502040204020203" pitchFamily="34" charset="0"/>
                </a:rPr>
                <a:t>23</a:t>
              </a:r>
              <a:endParaRPr lang="sv-SE" sz="2400" b="1" dirty="0">
                <a:effectLst/>
                <a:latin typeface="Segoe UI" panose="020B0502040204020203" pitchFamily="34" charset="0"/>
                <a:ea typeface="Arial" panose="020B0604020202020204" pitchFamily="34" charset="0"/>
                <a:cs typeface="Segoe UI" panose="020B0502040204020203" pitchFamily="34" charset="0"/>
              </a:endParaRPr>
            </a:p>
          </p:txBody>
        </p:sp>
      </p:grpSp>
      <p:pic>
        <p:nvPicPr>
          <p:cNvPr id="9" name="Bildobjekt 8">
            <a:extLst>
              <a:ext uri="{FF2B5EF4-FFF2-40B4-BE49-F238E27FC236}">
                <a16:creationId xmlns:a16="http://schemas.microsoft.com/office/drawing/2014/main" id="{0AA652BA-E576-0C46-86BE-A6AE98769618}"/>
              </a:ext>
            </a:extLst>
          </p:cNvPr>
          <p:cNvPicPr>
            <a:picLocks noChangeAspect="1"/>
          </p:cNvPicPr>
          <p:nvPr/>
        </p:nvPicPr>
        <p:blipFill>
          <a:blip r:embed="rId5"/>
          <a:stretch>
            <a:fillRect/>
          </a:stretch>
        </p:blipFill>
        <p:spPr>
          <a:xfrm>
            <a:off x="3588865" y="4453555"/>
            <a:ext cx="591295" cy="851465"/>
          </a:xfrm>
          <a:prstGeom prst="rect">
            <a:avLst/>
          </a:prstGeom>
        </p:spPr>
      </p:pic>
      <p:sp>
        <p:nvSpPr>
          <p:cNvPr id="10" name="V-form 9">
            <a:hlinkClick r:id="rId6" action="ppaction://hlinksldjump"/>
            <a:extLst>
              <a:ext uri="{FF2B5EF4-FFF2-40B4-BE49-F238E27FC236}">
                <a16:creationId xmlns:a16="http://schemas.microsoft.com/office/drawing/2014/main" id="{04B9246B-C0C9-C242-1D1E-EE42B267133A}"/>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11" name="V-form 10">
            <a:hlinkClick r:id="rId7" action="ppaction://hlinksldjump"/>
            <a:extLst>
              <a:ext uri="{FF2B5EF4-FFF2-40B4-BE49-F238E27FC236}">
                <a16:creationId xmlns:a16="http://schemas.microsoft.com/office/drawing/2014/main" id="{020FE3F6-3185-3A35-8857-4A01C3392CD2}"/>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15" name="Femhörning 14">
            <a:hlinkClick r:id="rId8" action="ppaction://hlinksldjump"/>
            <a:extLst>
              <a:ext uri="{FF2B5EF4-FFF2-40B4-BE49-F238E27FC236}">
                <a16:creationId xmlns:a16="http://schemas.microsoft.com/office/drawing/2014/main" id="{32B44D0A-92EF-9A55-A41D-F5306BACB788}"/>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16" name="V-form 34">
            <a:hlinkClick r:id="rId9" action="ppaction://hlinksldjump"/>
            <a:extLst>
              <a:ext uri="{FF2B5EF4-FFF2-40B4-BE49-F238E27FC236}">
                <a16:creationId xmlns:a16="http://schemas.microsoft.com/office/drawing/2014/main" id="{D9892178-F56D-BE52-6193-E017B82F911C}"/>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17" name="V-form 16">
            <a:hlinkClick r:id="rId10" action="ppaction://hlinksldjump"/>
            <a:extLst>
              <a:ext uri="{FF2B5EF4-FFF2-40B4-BE49-F238E27FC236}">
                <a16:creationId xmlns:a16="http://schemas.microsoft.com/office/drawing/2014/main" id="{F609E3EE-77C1-6146-7353-F4746EB63025}"/>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18" name="V-form 17">
            <a:hlinkClick r:id="rId11" action="ppaction://hlinksldjump"/>
            <a:extLst>
              <a:ext uri="{FF2B5EF4-FFF2-40B4-BE49-F238E27FC236}">
                <a16:creationId xmlns:a16="http://schemas.microsoft.com/office/drawing/2014/main" id="{09E23A87-814C-5A1E-6B4D-FA89D7680F74}"/>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19" name="V-form 18">
            <a:hlinkClick r:id="rId12" action="ppaction://hlinksldjump"/>
            <a:extLst>
              <a:ext uri="{FF2B5EF4-FFF2-40B4-BE49-F238E27FC236}">
                <a16:creationId xmlns:a16="http://schemas.microsoft.com/office/drawing/2014/main" id="{B8E2B880-F325-A1A1-E060-1F9E4D25FD63}"/>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20" name="V-form 19">
            <a:hlinkClick r:id="rId13" action="ppaction://hlinksldjump"/>
            <a:extLst>
              <a:ext uri="{FF2B5EF4-FFF2-40B4-BE49-F238E27FC236}">
                <a16:creationId xmlns:a16="http://schemas.microsoft.com/office/drawing/2014/main" id="{9354D858-8275-07B6-5111-633F83C5D463}"/>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21" name="V-form 20">
            <a:hlinkClick r:id="rId14" action="ppaction://hlinksldjump"/>
            <a:extLst>
              <a:ext uri="{FF2B5EF4-FFF2-40B4-BE49-F238E27FC236}">
                <a16:creationId xmlns:a16="http://schemas.microsoft.com/office/drawing/2014/main" id="{BA152B14-B849-6729-A8A6-CF2E8E94DA84}"/>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22" name="V-form 21">
            <a:hlinkClick r:id="rId15" action="ppaction://hlinksldjump"/>
            <a:extLst>
              <a:ext uri="{FF2B5EF4-FFF2-40B4-BE49-F238E27FC236}">
                <a16:creationId xmlns:a16="http://schemas.microsoft.com/office/drawing/2014/main" id="{700A6AE2-3A2D-9140-A3FC-904BE6C36929}"/>
              </a:ext>
            </a:extLst>
          </p:cNvPr>
          <p:cNvSpPr/>
          <p:nvPr/>
        </p:nvSpPr>
        <p:spPr>
          <a:xfrm>
            <a:off x="7960529"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9</a:t>
            </a:r>
          </a:p>
        </p:txBody>
      </p:sp>
      <p:sp>
        <p:nvSpPr>
          <p:cNvPr id="23" name="V-form 22">
            <a:hlinkClick r:id="rId16" action="ppaction://hlinksldjump"/>
            <a:extLst>
              <a:ext uri="{FF2B5EF4-FFF2-40B4-BE49-F238E27FC236}">
                <a16:creationId xmlns:a16="http://schemas.microsoft.com/office/drawing/2014/main" id="{1F578867-7EEA-D643-09DD-C65E1AF6A90F}"/>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
        <p:nvSpPr>
          <p:cNvPr id="4" name="Rubrik 1">
            <a:hlinkClick r:id="" action="ppaction://hlinkshowjump?jump=lastslideviewed"/>
            <a:extLst>
              <a:ext uri="{FF2B5EF4-FFF2-40B4-BE49-F238E27FC236}">
                <a16:creationId xmlns:a16="http://schemas.microsoft.com/office/drawing/2014/main" id="{3814CA4D-34EC-61FA-7D7D-065004D6112E}"/>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4" name="Platshållare för text 5">
            <a:hlinkClick r:id="" action="ppaction://hlinkshowjump?jump=lastslideviewed"/>
            <a:extLst>
              <a:ext uri="{FF2B5EF4-FFF2-40B4-BE49-F238E27FC236}">
                <a16:creationId xmlns:a16="http://schemas.microsoft.com/office/drawing/2014/main" id="{444FCFA6-775C-2F85-8EE0-F0002ADD733E}"/>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31873636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26" presetClass="emph" presetSubtype="0" repeatCount="4000" fill="hold" grpId="1" nodeType="withEffect">
                                  <p:stCondLst>
                                    <p:cond delay="150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9" presetClass="entr" presetSubtype="0"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15" name="Bildobjekt 14">
            <a:extLst>
              <a:ext uri="{FF2B5EF4-FFF2-40B4-BE49-F238E27FC236}">
                <a16:creationId xmlns:a16="http://schemas.microsoft.com/office/drawing/2014/main" id="{D1B986A5-3362-668C-B769-7367A057549B}"/>
              </a:ext>
            </a:extLst>
          </p:cNvPr>
          <p:cNvPicPr>
            <a:picLocks noChangeAspect="1"/>
          </p:cNvPicPr>
          <p:nvPr/>
        </p:nvPicPr>
        <p:blipFill>
          <a:blip r:embed="rId3"/>
          <a:stretch>
            <a:fillRect/>
          </a:stretch>
        </p:blipFill>
        <p:spPr>
          <a:xfrm>
            <a:off x="1554122" y="5010171"/>
            <a:ext cx="965200" cy="736600"/>
          </a:xfrm>
          <a:prstGeom prst="rect">
            <a:avLst/>
          </a:prstGeom>
        </p:spPr>
      </p:pic>
      <p:pic>
        <p:nvPicPr>
          <p:cNvPr id="14" name="Bildobjekt 13">
            <a:extLst>
              <a:ext uri="{FF2B5EF4-FFF2-40B4-BE49-F238E27FC236}">
                <a16:creationId xmlns:a16="http://schemas.microsoft.com/office/drawing/2014/main" id="{46665325-350C-E3C4-4DAD-D07648061F14}"/>
              </a:ext>
            </a:extLst>
          </p:cNvPr>
          <p:cNvPicPr>
            <a:picLocks noChangeAspect="1"/>
          </p:cNvPicPr>
          <p:nvPr/>
        </p:nvPicPr>
        <p:blipFill>
          <a:blip r:embed="rId4"/>
          <a:stretch>
            <a:fillRect/>
          </a:stretch>
        </p:blipFill>
        <p:spPr>
          <a:xfrm>
            <a:off x="2543727" y="4391620"/>
            <a:ext cx="508000" cy="698500"/>
          </a:xfrm>
          <a:prstGeom prst="rect">
            <a:avLst/>
          </a:prstGeom>
        </p:spPr>
      </p:pic>
      <p:pic>
        <p:nvPicPr>
          <p:cNvPr id="33" name="Bildobjekt 32">
            <a:extLst>
              <a:ext uri="{FF2B5EF4-FFF2-40B4-BE49-F238E27FC236}">
                <a16:creationId xmlns:a16="http://schemas.microsoft.com/office/drawing/2014/main" id="{6306D939-CD18-437C-160D-8B96A56A4EBE}"/>
              </a:ext>
            </a:extLst>
          </p:cNvPr>
          <p:cNvPicPr>
            <a:picLocks noChangeAspect="1"/>
          </p:cNvPicPr>
          <p:nvPr/>
        </p:nvPicPr>
        <p:blipFill>
          <a:blip r:embed="rId5"/>
          <a:stretch>
            <a:fillRect/>
          </a:stretch>
        </p:blipFill>
        <p:spPr>
          <a:xfrm>
            <a:off x="901372" y="4481797"/>
            <a:ext cx="609600" cy="635000"/>
          </a:xfrm>
          <a:prstGeom prst="rect">
            <a:avLst/>
          </a:prstGeom>
        </p:spPr>
      </p:pic>
      <p:sp>
        <p:nvSpPr>
          <p:cNvPr id="873" name="Google Shape;873;p23"/>
          <p:cNvSpPr/>
          <p:nvPr/>
        </p:nvSpPr>
        <p:spPr>
          <a:xfrm>
            <a:off x="0" y="6121831"/>
            <a:ext cx="12192000" cy="7361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panose="020B0502040204020203" pitchFamily="34" charset="0"/>
              <a:ea typeface="Quattrocento Sans"/>
              <a:cs typeface="Segoe UI" panose="020B0502040204020203" pitchFamily="34" charset="0"/>
              <a:sym typeface="Quattrocento Sans"/>
            </a:endParaRPr>
          </a:p>
        </p:txBody>
      </p:sp>
      <p:sp>
        <p:nvSpPr>
          <p:cNvPr id="874" name="Google Shape;874;p23"/>
          <p:cNvSpPr txBox="1"/>
          <p:nvPr/>
        </p:nvSpPr>
        <p:spPr>
          <a:xfrm>
            <a:off x="446400" y="645311"/>
            <a:ext cx="610076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400" b="1" dirty="0">
                <a:solidFill>
                  <a:schemeClr val="dk1"/>
                </a:solidFill>
                <a:latin typeface="Segoe UI" panose="020B0502040204020203" pitchFamily="34" charset="0"/>
                <a:ea typeface="Quattrocento Sans"/>
                <a:cs typeface="Segoe UI" panose="020B0502040204020203" pitchFamily="34" charset="0"/>
                <a:sym typeface="Quattrocento Sans"/>
              </a:rPr>
              <a:t>Kapitel 4: </a:t>
            </a:r>
            <a:r>
              <a:rPr lang="sv-SE" dirty="0">
                <a:solidFill>
                  <a:schemeClr val="dk1"/>
                </a:solidFill>
                <a:latin typeface="Segoe UI" panose="020B0502040204020203" pitchFamily="34" charset="0"/>
                <a:ea typeface="Quattrocento Sans"/>
                <a:cs typeface="Segoe UI" panose="020B0502040204020203" pitchFamily="34" charset="0"/>
                <a:sym typeface="Quattrocento Sans"/>
              </a:rPr>
              <a:t>När lotteriet avslutas</a:t>
            </a:r>
            <a:endParaRPr dirty="0">
              <a:latin typeface="Segoe UI" panose="020B0502040204020203" pitchFamily="34" charset="0"/>
              <a:cs typeface="Segoe UI" panose="020B0502040204020203" pitchFamily="34" charset="0"/>
            </a:endParaRPr>
          </a:p>
        </p:txBody>
      </p:sp>
      <p:sp>
        <p:nvSpPr>
          <p:cNvPr id="876" name="Google Shape;876;p23"/>
          <p:cNvSpPr txBox="1">
            <a:spLocks noGrp="1"/>
          </p:cNvSpPr>
          <p:nvPr>
            <p:ph type="title"/>
          </p:nvPr>
        </p:nvSpPr>
        <p:spPr>
          <a:xfrm>
            <a:off x="446400" y="799200"/>
            <a:ext cx="6302270" cy="8656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Quattrocento Sans"/>
              <a:buNone/>
            </a:pPr>
            <a:r>
              <a:rPr lang="sv-SE" dirty="0">
                <a:latin typeface="Segoe UI" panose="020B0502040204020203" pitchFamily="34" charset="0"/>
                <a:cs typeface="Segoe UI" panose="020B0502040204020203" pitchFamily="34" charset="0"/>
              </a:rPr>
              <a:t>Det här ska göras när lotteriet avslutas</a:t>
            </a:r>
            <a:endParaRPr dirty="0">
              <a:latin typeface="Segoe UI" panose="020B0502040204020203" pitchFamily="34" charset="0"/>
              <a:cs typeface="Segoe UI" panose="020B0502040204020203" pitchFamily="34" charset="0"/>
            </a:endParaRPr>
          </a:p>
        </p:txBody>
      </p:sp>
      <p:cxnSp>
        <p:nvCxnSpPr>
          <p:cNvPr id="877" name="Google Shape;877;p23"/>
          <p:cNvCxnSpPr>
            <a:cxnSpLocks/>
          </p:cNvCxnSpPr>
          <p:nvPr/>
        </p:nvCxnSpPr>
        <p:spPr>
          <a:xfrm>
            <a:off x="528638" y="1664898"/>
            <a:ext cx="6220032" cy="0"/>
          </a:xfrm>
          <a:prstGeom prst="straightConnector1">
            <a:avLst/>
          </a:prstGeom>
          <a:noFill/>
          <a:ln w="76200" cap="flat" cmpd="sng">
            <a:solidFill>
              <a:schemeClr val="accent1"/>
            </a:solidFill>
            <a:prstDash val="solid"/>
            <a:miter lim="800000"/>
            <a:headEnd type="none" w="sm" len="sm"/>
            <a:tailEnd type="none" w="sm" len="sm"/>
          </a:ln>
        </p:spPr>
      </p:cxnSp>
      <p:sp>
        <p:nvSpPr>
          <p:cNvPr id="879" name="Google Shape;879;p23">
            <a:hlinkClick r:id="rId6" action="ppaction://hlinksldjump"/>
          </p:cNvPr>
          <p:cNvSpPr/>
          <p:nvPr/>
        </p:nvSpPr>
        <p:spPr>
          <a:xfrm>
            <a:off x="8072437" y="0"/>
            <a:ext cx="1128713" cy="4143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200">
                <a:solidFill>
                  <a:schemeClr val="lt1"/>
                </a:solidFill>
                <a:latin typeface="Segoe UI" panose="020B0502040204020203" pitchFamily="34" charset="0"/>
                <a:ea typeface="Quattrocento Sans"/>
                <a:cs typeface="Segoe UI" panose="020B0502040204020203" pitchFamily="34" charset="0"/>
                <a:sym typeface="Quattrocento Sans"/>
              </a:rPr>
              <a:t>Huvudmeny</a:t>
            </a:r>
            <a:endParaRPr>
              <a:latin typeface="Segoe UI" panose="020B0502040204020203" pitchFamily="34" charset="0"/>
              <a:cs typeface="Segoe UI" panose="020B0502040204020203" pitchFamily="34" charset="0"/>
            </a:endParaRPr>
          </a:p>
        </p:txBody>
      </p:sp>
      <p:sp>
        <p:nvSpPr>
          <p:cNvPr id="880" name="Google Shape;880;p23">
            <a:hlinkClick r:id="" action="ppaction://hlinkshowjump?jump=nextslide"/>
          </p:cNvPr>
          <p:cNvSpPr txBox="1"/>
          <p:nvPr/>
        </p:nvSpPr>
        <p:spPr>
          <a:xfrm>
            <a:off x="11531561" y="6234545"/>
            <a:ext cx="623833" cy="45067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000"/>
              <a:buFont typeface="Quattrocento Sans"/>
              <a:buNone/>
            </a:pPr>
            <a:r>
              <a:rPr lang="sv-SE" sz="4000" b="1" i="0" u="none" strike="noStrike" cap="none">
                <a:solidFill>
                  <a:schemeClr val="lt1"/>
                </a:solidFill>
                <a:latin typeface="Segoe UI" panose="020B0502040204020203" pitchFamily="34" charset="0"/>
                <a:ea typeface="Quattrocento Sans"/>
                <a:cs typeface="Segoe UI" panose="020B0502040204020203" pitchFamily="34" charset="0"/>
                <a:sym typeface="Quattrocento Sans"/>
              </a:rPr>
              <a:t>&gt;</a:t>
            </a:r>
            <a:endParaRPr>
              <a:latin typeface="Segoe UI" panose="020B0502040204020203" pitchFamily="34" charset="0"/>
              <a:cs typeface="Segoe UI" panose="020B0502040204020203" pitchFamily="34" charset="0"/>
            </a:endParaRPr>
          </a:p>
        </p:txBody>
      </p:sp>
      <p:sp>
        <p:nvSpPr>
          <p:cNvPr id="881" name="Google Shape;881;p23">
            <a:hlinkClick r:id="" action="ppaction://hlinkshowjump?jump=nextslide"/>
          </p:cNvPr>
          <p:cNvSpPr txBox="1"/>
          <p:nvPr/>
        </p:nvSpPr>
        <p:spPr>
          <a:xfrm>
            <a:off x="10845241" y="6382199"/>
            <a:ext cx="948470" cy="3538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Quattrocento Sans"/>
              <a:buNone/>
            </a:pPr>
            <a:r>
              <a:rPr lang="sv-SE" sz="900" b="1"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rPr>
              <a:t>Nästa kapitel</a:t>
            </a:r>
            <a:endParaRPr sz="900" b="0"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endParaRPr>
          </a:p>
        </p:txBody>
      </p:sp>
      <p:sp>
        <p:nvSpPr>
          <p:cNvPr id="3" name="textruta 2">
            <a:extLst>
              <a:ext uri="{FF2B5EF4-FFF2-40B4-BE49-F238E27FC236}">
                <a16:creationId xmlns:a16="http://schemas.microsoft.com/office/drawing/2014/main" id="{D159CC86-398A-E3D7-81EA-969368E0F9C7}"/>
              </a:ext>
            </a:extLst>
          </p:cNvPr>
          <p:cNvSpPr txBox="1"/>
          <p:nvPr/>
        </p:nvSpPr>
        <p:spPr>
          <a:xfrm>
            <a:off x="5307564" y="2270163"/>
            <a:ext cx="5529746" cy="3172600"/>
          </a:xfrm>
          <a:prstGeom prst="rect">
            <a:avLst/>
          </a:prstGeom>
          <a:noFill/>
        </p:spPr>
        <p:txBody>
          <a:bodyPr wrap="square">
            <a:spAutoFit/>
          </a:bodyPr>
          <a:lstStyle/>
          <a:p>
            <a:pPr>
              <a:lnSpc>
                <a:spcPct val="115000"/>
              </a:lnSpc>
            </a:pPr>
            <a:r>
              <a:rPr lang="sv-SE" sz="1100" dirty="0">
                <a:solidFill>
                  <a:schemeClr val="dk1"/>
                </a:solidFill>
                <a:latin typeface="Segoe UI" panose="020B0502040204020203" pitchFamily="34" charset="0"/>
                <a:cs typeface="Segoe UI" panose="020B0502040204020203" pitchFamily="34" charset="0"/>
              </a:rPr>
              <a:t>Upptagna kostnader ska vara verifierade och hänförliga till lotteriet.</a:t>
            </a: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r>
              <a:rPr lang="sv-SE" sz="1100" dirty="0">
                <a:solidFill>
                  <a:schemeClr val="dk1"/>
                </a:solidFill>
                <a:latin typeface="Segoe UI" panose="020B0502040204020203" pitchFamily="34" charset="0"/>
                <a:cs typeface="Segoe UI" panose="020B0502040204020203" pitchFamily="34" charset="0"/>
              </a:rPr>
              <a:t>Skänkta vinster ska redovisas under rabatter i redovisningsblanketten.</a:t>
            </a: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r>
              <a:rPr lang="sv-SE" sz="1100" dirty="0">
                <a:solidFill>
                  <a:schemeClr val="dk1"/>
                </a:solidFill>
                <a:latin typeface="Segoe UI" panose="020B0502040204020203" pitchFamily="34" charset="0"/>
                <a:cs typeface="Segoe UI" panose="020B0502040204020203" pitchFamily="34" charset="0"/>
              </a:rPr>
              <a:t>Alla vinstlotter ska sparas vid vinstutlämningen. De ska sedan granskas av kontrollanten i samband med att räkenskaperna gås igenom.</a:t>
            </a: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r>
              <a:rPr lang="sv-SE" sz="1100" dirty="0">
                <a:solidFill>
                  <a:schemeClr val="dk1"/>
                </a:solidFill>
                <a:latin typeface="Segoe UI" panose="020B0502040204020203" pitchFamily="34" charset="0"/>
                <a:cs typeface="Segoe UI" panose="020B0502040204020203" pitchFamily="34" charset="0"/>
              </a:rPr>
              <a:t>Alla lotterier som anordnats inom en registrering under ett kalender år ska redovisas till kontrollant senast 15 februari året efter. </a:t>
            </a: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r>
              <a:rPr lang="sv-SE" sz="1100" dirty="0">
                <a:solidFill>
                  <a:schemeClr val="dk1"/>
                </a:solidFill>
                <a:latin typeface="Segoe UI" panose="020B0502040204020203" pitchFamily="34" charset="0"/>
                <a:cs typeface="Segoe UI" panose="020B0502040204020203" pitchFamily="34" charset="0"/>
              </a:rPr>
              <a:t>Kommunen ska endast lämna redovisning till Spelinspektionen vid begäran.</a:t>
            </a: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r>
              <a:rPr lang="sv-SE" sz="1100" dirty="0">
                <a:solidFill>
                  <a:schemeClr val="dk1"/>
                </a:solidFill>
                <a:latin typeface="Segoe UI" panose="020B0502040204020203" pitchFamily="34" charset="0"/>
                <a:cs typeface="Segoe UI" panose="020B0502040204020203" pitchFamily="34" charset="0"/>
              </a:rPr>
              <a:t>Kontrollanten ska underteckna redovisningen när den är färdig. </a:t>
            </a: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r>
              <a:rPr lang="sv-SE" sz="1100" dirty="0">
                <a:solidFill>
                  <a:schemeClr val="dk1"/>
                </a:solidFill>
                <a:latin typeface="Segoe UI" panose="020B0502040204020203" pitchFamily="34" charset="0"/>
                <a:cs typeface="Segoe UI" panose="020B0502040204020203" pitchFamily="34" charset="0"/>
              </a:rPr>
              <a:t>Senast 1 april varje år ska kontrollanten lämna uppgifter till kommunen om insatsernas sammanlagda belopp i de lotterier som tillhandahållits under perioden. </a:t>
            </a:r>
          </a:p>
          <a:p>
            <a:pPr>
              <a:lnSpc>
                <a:spcPct val="115000"/>
              </a:lnSpc>
            </a:pPr>
            <a:endParaRPr lang="sv-SE" sz="400" dirty="0">
              <a:solidFill>
                <a:schemeClr val="dk1"/>
              </a:solidFill>
              <a:latin typeface="Segoe UI" panose="020B0502040204020203" pitchFamily="34" charset="0"/>
              <a:cs typeface="Segoe UI" panose="020B0502040204020203" pitchFamily="34" charset="0"/>
            </a:endParaRPr>
          </a:p>
          <a:p>
            <a:pPr>
              <a:lnSpc>
                <a:spcPct val="115000"/>
              </a:lnSpc>
            </a:pPr>
            <a:r>
              <a:rPr lang="sv-SE" sz="1100" dirty="0">
                <a:solidFill>
                  <a:schemeClr val="dk1"/>
                </a:solidFill>
                <a:latin typeface="Segoe UI" panose="020B0502040204020203" pitchFamily="34" charset="0"/>
                <a:cs typeface="Segoe UI" panose="020B0502040204020203" pitchFamily="34" charset="0"/>
              </a:rPr>
              <a:t>Senast två månader efter sista försäljningsdag ska kontrollanten kräva in redovisning för registreringslotteriet. Sedan ska hen granska lotteriredovisningen.</a:t>
            </a:r>
          </a:p>
          <a:p>
            <a:pPr>
              <a:lnSpc>
                <a:spcPct val="115000"/>
              </a:lnSpc>
            </a:pPr>
            <a:endParaRPr lang="sv-SE" sz="1100" dirty="0">
              <a:solidFill>
                <a:schemeClr val="dk1"/>
              </a:solidFill>
              <a:latin typeface="Segoe UI" panose="020B0502040204020203" pitchFamily="34" charset="0"/>
              <a:cs typeface="Segoe UI" panose="020B0502040204020203" pitchFamily="34" charset="0"/>
            </a:endParaRPr>
          </a:p>
        </p:txBody>
      </p:sp>
      <p:sp>
        <p:nvSpPr>
          <p:cNvPr id="4" name="Google Shape;1304;p36">
            <a:extLst>
              <a:ext uri="{FF2B5EF4-FFF2-40B4-BE49-F238E27FC236}">
                <a16:creationId xmlns:a16="http://schemas.microsoft.com/office/drawing/2014/main" id="{4AEDD496-9423-B227-DEC0-BC5BC0ED8D62}"/>
              </a:ext>
            </a:extLst>
          </p:cNvPr>
          <p:cNvSpPr txBox="1"/>
          <p:nvPr/>
        </p:nvSpPr>
        <p:spPr>
          <a:xfrm>
            <a:off x="515937" y="1922561"/>
            <a:ext cx="3924301" cy="1569620"/>
          </a:xfrm>
          <a:prstGeom prst="rect">
            <a:avLst/>
          </a:prstGeom>
          <a:noFill/>
          <a:ln>
            <a:noFill/>
          </a:ln>
        </p:spPr>
        <p:txBody>
          <a:bodyPr spcFirstLastPara="1" wrap="square" lIns="91425" tIns="45700" rIns="91425" bIns="45700" anchor="t" anchorCtr="0">
            <a:spAutoFit/>
          </a:bodyPr>
          <a:lstStyle/>
          <a:p>
            <a:r>
              <a:rPr lang="sv-SE" sz="1600" dirty="0">
                <a:solidFill>
                  <a:schemeClr val="dk1"/>
                </a:solidFill>
                <a:latin typeface="Segoe UI" panose="020B0502040204020203" pitchFamily="34" charset="0"/>
                <a:cs typeface="Segoe UI" panose="020B0502040204020203" pitchFamily="34" charset="0"/>
              </a:rPr>
              <a:t>Det ligger inom ramen för kontrollantens uppdrag att kontrollera att vissa saker åtgärdas när lotteriet avslutas. Kontrollanten bör tillse att redovisningen av lotteriet kommer kommunen tillhanda. Läs mer om kontrollantens uppdrag:</a:t>
            </a:r>
          </a:p>
        </p:txBody>
      </p:sp>
      <p:grpSp>
        <p:nvGrpSpPr>
          <p:cNvPr id="2" name="Grupp 1">
            <a:extLst>
              <a:ext uri="{FF2B5EF4-FFF2-40B4-BE49-F238E27FC236}">
                <a16:creationId xmlns:a16="http://schemas.microsoft.com/office/drawing/2014/main" id="{44A4995A-61FA-9191-C70F-A420A2081C73}"/>
              </a:ext>
            </a:extLst>
          </p:cNvPr>
          <p:cNvGrpSpPr/>
          <p:nvPr/>
        </p:nvGrpSpPr>
        <p:grpSpPr>
          <a:xfrm>
            <a:off x="4244018" y="2932225"/>
            <a:ext cx="185737" cy="215444"/>
            <a:chOff x="7536949" y="5259991"/>
            <a:chExt cx="185737" cy="215444"/>
          </a:xfrm>
        </p:grpSpPr>
        <p:sp>
          <p:nvSpPr>
            <p:cNvPr id="9" name="Ellips 8">
              <a:extLst>
                <a:ext uri="{FF2B5EF4-FFF2-40B4-BE49-F238E27FC236}">
                  <a16:creationId xmlns:a16="http://schemas.microsoft.com/office/drawing/2014/main" id="{2C38F00D-E977-0EEA-BC06-D20D9F0FC7AC}"/>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0" name="textruta 9">
              <a:extLst>
                <a:ext uri="{FF2B5EF4-FFF2-40B4-BE49-F238E27FC236}">
                  <a16:creationId xmlns:a16="http://schemas.microsoft.com/office/drawing/2014/main" id="{1964A7A8-16D0-BDDF-F4FD-2F0209A4C401}"/>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16" name="Rektangel 15">
            <a:extLst>
              <a:ext uri="{FF2B5EF4-FFF2-40B4-BE49-F238E27FC236}">
                <a16:creationId xmlns:a16="http://schemas.microsoft.com/office/drawing/2014/main" id="{CB838C1A-FD77-772F-B902-F4ECD04B57A6}"/>
              </a:ext>
            </a:extLst>
          </p:cNvPr>
          <p:cNvSpPr/>
          <p:nvPr/>
        </p:nvSpPr>
        <p:spPr>
          <a:xfrm>
            <a:off x="5202017" y="2361063"/>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7" name="textruta 16">
            <a:extLst>
              <a:ext uri="{FF2B5EF4-FFF2-40B4-BE49-F238E27FC236}">
                <a16:creationId xmlns:a16="http://schemas.microsoft.com/office/drawing/2014/main" id="{D5E9A030-54AD-1F56-A37C-26C864E3F177}"/>
              </a:ext>
            </a:extLst>
          </p:cNvPr>
          <p:cNvSpPr txBox="1"/>
          <p:nvPr/>
        </p:nvSpPr>
        <p:spPr>
          <a:xfrm>
            <a:off x="5143094" y="2262604"/>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18" name="Rektangel 17">
            <a:extLst>
              <a:ext uri="{FF2B5EF4-FFF2-40B4-BE49-F238E27FC236}">
                <a16:creationId xmlns:a16="http://schemas.microsoft.com/office/drawing/2014/main" id="{D2DC9017-1BD1-9080-3C67-1B33070AE9EF}"/>
              </a:ext>
            </a:extLst>
          </p:cNvPr>
          <p:cNvSpPr/>
          <p:nvPr/>
        </p:nvSpPr>
        <p:spPr>
          <a:xfrm>
            <a:off x="5202017" y="2622420"/>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9" name="textruta 18">
            <a:extLst>
              <a:ext uri="{FF2B5EF4-FFF2-40B4-BE49-F238E27FC236}">
                <a16:creationId xmlns:a16="http://schemas.microsoft.com/office/drawing/2014/main" id="{BA134E61-C20B-5267-8982-DF977369AF12}"/>
              </a:ext>
            </a:extLst>
          </p:cNvPr>
          <p:cNvSpPr txBox="1"/>
          <p:nvPr/>
        </p:nvSpPr>
        <p:spPr>
          <a:xfrm>
            <a:off x="5143094" y="2523961"/>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0" name="Rektangel 19">
            <a:extLst>
              <a:ext uri="{FF2B5EF4-FFF2-40B4-BE49-F238E27FC236}">
                <a16:creationId xmlns:a16="http://schemas.microsoft.com/office/drawing/2014/main" id="{970589D0-5730-6015-1486-8856E266EB39}"/>
              </a:ext>
            </a:extLst>
          </p:cNvPr>
          <p:cNvSpPr/>
          <p:nvPr/>
        </p:nvSpPr>
        <p:spPr>
          <a:xfrm>
            <a:off x="5206730" y="2993242"/>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1" name="textruta 20">
            <a:extLst>
              <a:ext uri="{FF2B5EF4-FFF2-40B4-BE49-F238E27FC236}">
                <a16:creationId xmlns:a16="http://schemas.microsoft.com/office/drawing/2014/main" id="{5AD5573C-31B6-C261-54DC-9C7C24C82448}"/>
              </a:ext>
            </a:extLst>
          </p:cNvPr>
          <p:cNvSpPr txBox="1"/>
          <p:nvPr/>
        </p:nvSpPr>
        <p:spPr>
          <a:xfrm>
            <a:off x="5147807" y="2894309"/>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2" name="Rektangel 21">
            <a:extLst>
              <a:ext uri="{FF2B5EF4-FFF2-40B4-BE49-F238E27FC236}">
                <a16:creationId xmlns:a16="http://schemas.microsoft.com/office/drawing/2014/main" id="{86769423-CBCF-6300-3374-E743776486EE}"/>
              </a:ext>
            </a:extLst>
          </p:cNvPr>
          <p:cNvSpPr/>
          <p:nvPr/>
        </p:nvSpPr>
        <p:spPr>
          <a:xfrm>
            <a:off x="5202016" y="3415837"/>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3" name="textruta 22">
            <a:extLst>
              <a:ext uri="{FF2B5EF4-FFF2-40B4-BE49-F238E27FC236}">
                <a16:creationId xmlns:a16="http://schemas.microsoft.com/office/drawing/2014/main" id="{DAC04A04-50E1-0EBC-70A8-2FC81435F285}"/>
              </a:ext>
            </a:extLst>
          </p:cNvPr>
          <p:cNvSpPr txBox="1"/>
          <p:nvPr/>
        </p:nvSpPr>
        <p:spPr>
          <a:xfrm>
            <a:off x="5143093" y="3316904"/>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4" name="Rektangel 23">
            <a:extLst>
              <a:ext uri="{FF2B5EF4-FFF2-40B4-BE49-F238E27FC236}">
                <a16:creationId xmlns:a16="http://schemas.microsoft.com/office/drawing/2014/main" id="{6A8461C3-AA8D-8D50-DB01-79C8E3FBC22D}"/>
              </a:ext>
            </a:extLst>
          </p:cNvPr>
          <p:cNvSpPr/>
          <p:nvPr/>
        </p:nvSpPr>
        <p:spPr>
          <a:xfrm>
            <a:off x="5200319" y="3882908"/>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5" name="textruta 24">
            <a:extLst>
              <a:ext uri="{FF2B5EF4-FFF2-40B4-BE49-F238E27FC236}">
                <a16:creationId xmlns:a16="http://schemas.microsoft.com/office/drawing/2014/main" id="{DBE45411-404E-1E9B-711B-A08FE00020DF}"/>
              </a:ext>
            </a:extLst>
          </p:cNvPr>
          <p:cNvSpPr txBox="1"/>
          <p:nvPr/>
        </p:nvSpPr>
        <p:spPr>
          <a:xfrm>
            <a:off x="5141396" y="3783975"/>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6" name="Rektangel 25">
            <a:extLst>
              <a:ext uri="{FF2B5EF4-FFF2-40B4-BE49-F238E27FC236}">
                <a16:creationId xmlns:a16="http://schemas.microsoft.com/office/drawing/2014/main" id="{FF1069AD-804D-7B91-C374-68D3630FFDCD}"/>
              </a:ext>
            </a:extLst>
          </p:cNvPr>
          <p:cNvSpPr/>
          <p:nvPr/>
        </p:nvSpPr>
        <p:spPr>
          <a:xfrm>
            <a:off x="5203494" y="4137677"/>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7" name="textruta 26">
            <a:extLst>
              <a:ext uri="{FF2B5EF4-FFF2-40B4-BE49-F238E27FC236}">
                <a16:creationId xmlns:a16="http://schemas.microsoft.com/office/drawing/2014/main" id="{6314B1C8-8097-7E06-680D-8C8CED10916C}"/>
              </a:ext>
            </a:extLst>
          </p:cNvPr>
          <p:cNvSpPr txBox="1"/>
          <p:nvPr/>
        </p:nvSpPr>
        <p:spPr>
          <a:xfrm>
            <a:off x="5144571" y="4027861"/>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28" name="Rektangel 27">
            <a:extLst>
              <a:ext uri="{FF2B5EF4-FFF2-40B4-BE49-F238E27FC236}">
                <a16:creationId xmlns:a16="http://schemas.microsoft.com/office/drawing/2014/main" id="{8CF10F43-41A4-66D7-3EAB-9B64F23EBF7C}"/>
              </a:ext>
            </a:extLst>
          </p:cNvPr>
          <p:cNvSpPr/>
          <p:nvPr/>
        </p:nvSpPr>
        <p:spPr>
          <a:xfrm>
            <a:off x="5203494" y="4404951"/>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9" name="textruta 28">
            <a:extLst>
              <a:ext uri="{FF2B5EF4-FFF2-40B4-BE49-F238E27FC236}">
                <a16:creationId xmlns:a16="http://schemas.microsoft.com/office/drawing/2014/main" id="{A41EAC72-910E-A6EE-6B0E-2A7973917A2B}"/>
              </a:ext>
            </a:extLst>
          </p:cNvPr>
          <p:cNvSpPr txBox="1"/>
          <p:nvPr/>
        </p:nvSpPr>
        <p:spPr>
          <a:xfrm>
            <a:off x="5144571" y="4306017"/>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30" name="Rektangel 29">
            <a:extLst>
              <a:ext uri="{FF2B5EF4-FFF2-40B4-BE49-F238E27FC236}">
                <a16:creationId xmlns:a16="http://schemas.microsoft.com/office/drawing/2014/main" id="{CAB7EB45-2235-4469-2E6C-442AD735BB18}"/>
              </a:ext>
            </a:extLst>
          </p:cNvPr>
          <p:cNvSpPr/>
          <p:nvPr/>
        </p:nvSpPr>
        <p:spPr>
          <a:xfrm>
            <a:off x="5206669" y="4863036"/>
            <a:ext cx="82840" cy="87329"/>
          </a:xfrm>
          <a:prstGeom prst="rect">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1" name="textruta 30">
            <a:extLst>
              <a:ext uri="{FF2B5EF4-FFF2-40B4-BE49-F238E27FC236}">
                <a16:creationId xmlns:a16="http://schemas.microsoft.com/office/drawing/2014/main" id="{274A1827-36A2-98E8-F20F-21836CA412E1}"/>
              </a:ext>
            </a:extLst>
          </p:cNvPr>
          <p:cNvSpPr txBox="1"/>
          <p:nvPr/>
        </p:nvSpPr>
        <p:spPr>
          <a:xfrm>
            <a:off x="5147746" y="4764103"/>
            <a:ext cx="121240" cy="261610"/>
          </a:xfrm>
          <a:prstGeom prst="rect">
            <a:avLst/>
          </a:prstGeom>
          <a:noFill/>
        </p:spPr>
        <p:txBody>
          <a:bodyPr wrap="square">
            <a:spAutoFit/>
          </a:bodyPr>
          <a:lstStyle/>
          <a:p>
            <a:r>
              <a:rPr lang="sv-SE" sz="1100" b="1" i="0" dirty="0">
                <a:solidFill>
                  <a:schemeClr val="tx2"/>
                </a:solidFill>
                <a:effectLst/>
                <a:latin typeface="Segoe UI" panose="020B0502040204020203" pitchFamily="34" charset="0"/>
                <a:cs typeface="Segoe UI" panose="020B0502040204020203" pitchFamily="34" charset="0"/>
              </a:rPr>
              <a:t>✓</a:t>
            </a:r>
            <a:endParaRPr lang="sv-SE" sz="1100" b="1" dirty="0">
              <a:solidFill>
                <a:schemeClr val="tx2"/>
              </a:solidFill>
              <a:latin typeface="Segoe UI" panose="020B0502040204020203" pitchFamily="34" charset="0"/>
              <a:cs typeface="Segoe UI" panose="020B0502040204020203" pitchFamily="34" charset="0"/>
            </a:endParaRPr>
          </a:p>
        </p:txBody>
      </p:sp>
      <p:sp>
        <p:nvSpPr>
          <p:cNvPr id="36" name="Femhörning 35">
            <a:hlinkClick r:id="rId7" action="ppaction://hlinksldjump"/>
            <a:extLst>
              <a:ext uri="{FF2B5EF4-FFF2-40B4-BE49-F238E27FC236}">
                <a16:creationId xmlns:a16="http://schemas.microsoft.com/office/drawing/2014/main" id="{22AA8151-E83E-2D0A-9DFD-F713C4925EBA}"/>
              </a:ext>
            </a:extLst>
          </p:cNvPr>
          <p:cNvSpPr/>
          <p:nvPr/>
        </p:nvSpPr>
        <p:spPr>
          <a:xfrm>
            <a:off x="623638" y="3571239"/>
            <a:ext cx="1205162" cy="37577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bg1"/>
                </a:solidFill>
                <a:latin typeface="Segoe UI" panose="020B0502040204020203" pitchFamily="34" charset="0"/>
                <a:cs typeface="Segoe UI" panose="020B0502040204020203" pitchFamily="34" charset="0"/>
              </a:rPr>
              <a:t>Klicka här</a:t>
            </a:r>
          </a:p>
        </p:txBody>
      </p:sp>
      <p:sp>
        <p:nvSpPr>
          <p:cNvPr id="11" name="Rundad rektangulär pratbubbla 10">
            <a:extLst>
              <a:ext uri="{FF2B5EF4-FFF2-40B4-BE49-F238E27FC236}">
                <a16:creationId xmlns:a16="http://schemas.microsoft.com/office/drawing/2014/main" id="{76C806F1-56A0-291F-3E15-CB824C5D8853}"/>
              </a:ext>
            </a:extLst>
          </p:cNvPr>
          <p:cNvSpPr/>
          <p:nvPr/>
        </p:nvSpPr>
        <p:spPr>
          <a:xfrm>
            <a:off x="3612853" y="1500716"/>
            <a:ext cx="2541929" cy="1257359"/>
          </a:xfrm>
          <a:prstGeom prst="wedgeRoundRectCallout">
            <a:avLst>
              <a:gd name="adj1" fmla="val -20765"/>
              <a:gd name="adj2" fmla="val 6504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Spelinspektionen har tagit fram ett förslag på redovisningsblankett.</a:t>
            </a:r>
            <a:endParaRPr lang="sv-SE" sz="1100" dirty="0">
              <a:solidFill>
                <a:schemeClr val="bg1"/>
              </a:solidFill>
              <a:latin typeface="Segoe UI" panose="020B0502040204020203" pitchFamily="34" charset="0"/>
              <a:cs typeface="Segoe UI" panose="020B0502040204020203" pitchFamily="34" charset="0"/>
            </a:endParaRPr>
          </a:p>
        </p:txBody>
      </p:sp>
      <p:sp>
        <p:nvSpPr>
          <p:cNvPr id="12" name="Multiplikation 11">
            <a:extLst>
              <a:ext uri="{FF2B5EF4-FFF2-40B4-BE49-F238E27FC236}">
                <a16:creationId xmlns:a16="http://schemas.microsoft.com/office/drawing/2014/main" id="{58F32DE2-92CC-D5C9-9735-290D020CD522}"/>
              </a:ext>
            </a:extLst>
          </p:cNvPr>
          <p:cNvSpPr/>
          <p:nvPr/>
        </p:nvSpPr>
        <p:spPr>
          <a:xfrm>
            <a:off x="5846642" y="240107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3" name="Femhörning 12">
            <a:hlinkClick r:id="rId8" action="ppaction://hlinksldjump"/>
            <a:extLst>
              <a:ext uri="{FF2B5EF4-FFF2-40B4-BE49-F238E27FC236}">
                <a16:creationId xmlns:a16="http://schemas.microsoft.com/office/drawing/2014/main" id="{358E3427-5885-CCAA-6785-EAF367645A35}"/>
              </a:ext>
            </a:extLst>
          </p:cNvPr>
          <p:cNvSpPr/>
          <p:nvPr/>
        </p:nvSpPr>
        <p:spPr>
          <a:xfrm>
            <a:off x="3776736" y="2154206"/>
            <a:ext cx="1032633" cy="37577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5" name="V-form 4">
            <a:hlinkClick r:id="rId9" action="ppaction://hlinksldjump"/>
            <a:extLst>
              <a:ext uri="{FF2B5EF4-FFF2-40B4-BE49-F238E27FC236}">
                <a16:creationId xmlns:a16="http://schemas.microsoft.com/office/drawing/2014/main" id="{51A3BA66-4901-DE4A-F0F7-0440C523AE27}"/>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6" name="V-form 5">
            <a:hlinkClick r:id="rId10" action="ppaction://hlinksldjump"/>
            <a:extLst>
              <a:ext uri="{FF2B5EF4-FFF2-40B4-BE49-F238E27FC236}">
                <a16:creationId xmlns:a16="http://schemas.microsoft.com/office/drawing/2014/main" id="{8FC7D6FD-42F9-52C5-AC2A-5A062D13969B}"/>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7" name="Femhörning 6">
            <a:hlinkClick r:id="rId7" action="ppaction://hlinksldjump"/>
            <a:extLst>
              <a:ext uri="{FF2B5EF4-FFF2-40B4-BE49-F238E27FC236}">
                <a16:creationId xmlns:a16="http://schemas.microsoft.com/office/drawing/2014/main" id="{40EE1A46-785D-6B9C-0B71-37F8E6D6DEAD}"/>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8" name="V-form 34">
            <a:hlinkClick r:id="rId11" action="ppaction://hlinksldjump"/>
            <a:extLst>
              <a:ext uri="{FF2B5EF4-FFF2-40B4-BE49-F238E27FC236}">
                <a16:creationId xmlns:a16="http://schemas.microsoft.com/office/drawing/2014/main" id="{3FFFDD7E-3C99-6C12-E1E4-6F50E020F5D5}"/>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11</a:t>
            </a:r>
          </a:p>
        </p:txBody>
      </p:sp>
      <p:sp>
        <p:nvSpPr>
          <p:cNvPr id="32" name="V-form 31">
            <a:hlinkClick r:id="rId12" action="ppaction://hlinksldjump"/>
            <a:extLst>
              <a:ext uri="{FF2B5EF4-FFF2-40B4-BE49-F238E27FC236}">
                <a16:creationId xmlns:a16="http://schemas.microsoft.com/office/drawing/2014/main" id="{E4BE6B76-8D7F-75E7-F7AD-C6A3C335777F}"/>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34" name="V-form 33">
            <a:hlinkClick r:id="rId13" action="ppaction://hlinksldjump"/>
            <a:extLst>
              <a:ext uri="{FF2B5EF4-FFF2-40B4-BE49-F238E27FC236}">
                <a16:creationId xmlns:a16="http://schemas.microsoft.com/office/drawing/2014/main" id="{13EF753D-88B1-DDB9-9EA9-404F96B9E616}"/>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35" name="V-form 34">
            <a:hlinkClick r:id="rId14" action="ppaction://hlinksldjump"/>
            <a:extLst>
              <a:ext uri="{FF2B5EF4-FFF2-40B4-BE49-F238E27FC236}">
                <a16:creationId xmlns:a16="http://schemas.microsoft.com/office/drawing/2014/main" id="{4DEDCA6F-44E6-419A-A500-02A8085B3106}"/>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37" name="V-form 36">
            <a:hlinkClick r:id="rId15" action="ppaction://hlinksldjump"/>
            <a:extLst>
              <a:ext uri="{FF2B5EF4-FFF2-40B4-BE49-F238E27FC236}">
                <a16:creationId xmlns:a16="http://schemas.microsoft.com/office/drawing/2014/main" id="{FCBEB451-A529-162F-CE8E-4EF9F968057C}"/>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38" name="V-form 37">
            <a:hlinkClick r:id="rId16" action="ppaction://hlinksldjump"/>
            <a:extLst>
              <a:ext uri="{FF2B5EF4-FFF2-40B4-BE49-F238E27FC236}">
                <a16:creationId xmlns:a16="http://schemas.microsoft.com/office/drawing/2014/main" id="{808E4488-F071-0AEC-CA88-DF116687690F}"/>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39" name="V-form 38">
            <a:hlinkClick r:id="rId17" action="ppaction://hlinksldjump"/>
            <a:extLst>
              <a:ext uri="{FF2B5EF4-FFF2-40B4-BE49-F238E27FC236}">
                <a16:creationId xmlns:a16="http://schemas.microsoft.com/office/drawing/2014/main" id="{909B8CD2-09C4-6B58-8E32-AFED5BB32BFF}"/>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40" name="V-form 39">
            <a:hlinkClick r:id="rId18" action="ppaction://hlinksldjump"/>
            <a:extLst>
              <a:ext uri="{FF2B5EF4-FFF2-40B4-BE49-F238E27FC236}">
                <a16:creationId xmlns:a16="http://schemas.microsoft.com/office/drawing/2014/main" id="{641B8EBF-7152-EA5C-DD92-421CFDFCFAE4}"/>
              </a:ext>
            </a:extLst>
          </p:cNvPr>
          <p:cNvSpPr/>
          <p:nvPr/>
        </p:nvSpPr>
        <p:spPr>
          <a:xfrm>
            <a:off x="8745939"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10</a:t>
            </a:r>
          </a:p>
        </p:txBody>
      </p:sp>
      <p:sp>
        <p:nvSpPr>
          <p:cNvPr id="41" name="Rubrik 1">
            <a:hlinkClick r:id="" action="ppaction://hlinkshowjump?jump=lastslideviewed"/>
            <a:extLst>
              <a:ext uri="{FF2B5EF4-FFF2-40B4-BE49-F238E27FC236}">
                <a16:creationId xmlns:a16="http://schemas.microsoft.com/office/drawing/2014/main" id="{BECB7B43-0F5E-7B71-3D24-B3370BE6A3B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42" name="Platshållare för text 5">
            <a:hlinkClick r:id="" action="ppaction://hlinkshowjump?jump=lastslideviewed"/>
            <a:extLst>
              <a:ext uri="{FF2B5EF4-FFF2-40B4-BE49-F238E27FC236}">
                <a16:creationId xmlns:a16="http://schemas.microsoft.com/office/drawing/2014/main" id="{92F25BCE-1684-94CC-60F7-FB8056B5A7B6}"/>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34537840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grpId="0" nodeType="withEffect">
                                  <p:stCondLst>
                                    <p:cond delay="100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par>
                                <p:cTn id="23" presetID="9" presetClass="entr" presetSubtype="0" fill="hold" grpId="0" nodeType="withEffect">
                                  <p:stCondLst>
                                    <p:cond delay="1000"/>
                                  </p:stCondLst>
                                  <p:childTnLst>
                                    <p:set>
                                      <p:cBhvr>
                                        <p:cTn id="24" dur="1" fill="hold">
                                          <p:stCondLst>
                                            <p:cond delay="0"/>
                                          </p:stCondLst>
                                        </p:cTn>
                                        <p:tgtEl>
                                          <p:spTgt spid="26"/>
                                        </p:tgtEl>
                                        <p:attrNameLst>
                                          <p:attrName>style.visibility</p:attrName>
                                        </p:attrNameLst>
                                      </p:cBhvr>
                                      <p:to>
                                        <p:strVal val="visible"/>
                                      </p:to>
                                    </p:set>
                                    <p:animEffect transition="in" filter="dissolve">
                                      <p:cBhvr>
                                        <p:cTn id="25" dur="500"/>
                                        <p:tgtEl>
                                          <p:spTgt spid="26"/>
                                        </p:tgtEl>
                                      </p:cBhvr>
                                    </p:animEffect>
                                  </p:childTnLst>
                                </p:cTn>
                              </p:par>
                              <p:par>
                                <p:cTn id="26" presetID="9" presetClass="entr" presetSubtype="0" fill="hold" grpId="0" nodeType="withEffect">
                                  <p:stCondLst>
                                    <p:cond delay="100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par>
                                <p:cTn id="29" presetID="9" presetClass="entr" presetSubtype="0" fill="hold" grpId="0" nodeType="withEffect">
                                  <p:stCondLst>
                                    <p:cond delay="1000"/>
                                  </p:stCondLst>
                                  <p:childTnLst>
                                    <p:set>
                                      <p:cBhvr>
                                        <p:cTn id="30" dur="1" fill="hold">
                                          <p:stCondLst>
                                            <p:cond delay="0"/>
                                          </p:stCondLst>
                                        </p:cTn>
                                        <p:tgtEl>
                                          <p:spTgt spid="30"/>
                                        </p:tgtEl>
                                        <p:attrNameLst>
                                          <p:attrName>style.visibility</p:attrName>
                                        </p:attrNameLst>
                                      </p:cBhvr>
                                      <p:to>
                                        <p:strVal val="visible"/>
                                      </p:to>
                                    </p:set>
                                    <p:animEffect transition="in" filter="dissolve">
                                      <p:cBhvr>
                                        <p:cTn id="31" dur="500"/>
                                        <p:tgtEl>
                                          <p:spTgt spid="30"/>
                                        </p:tgtEl>
                                      </p:cBhvr>
                                    </p:animEffect>
                                  </p:childTnLst>
                                </p:cTn>
                              </p:par>
                              <p:par>
                                <p:cTn id="32" presetID="2" presetClass="entr" presetSubtype="8" fill="hold" nodeType="withEffect">
                                  <p:stCondLst>
                                    <p:cond delay="100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p:tgtEl>
                                          <p:spTgt spid="33"/>
                                        </p:tgtEl>
                                        <p:attrNameLst>
                                          <p:attrName>ppt_x</p:attrName>
                                        </p:attrNameLst>
                                      </p:cBhvr>
                                      <p:tavLst>
                                        <p:tav tm="0">
                                          <p:val>
                                            <p:strVal val="#ppt_x-1"/>
                                          </p:val>
                                        </p:tav>
                                        <p:tav tm="100000">
                                          <p:val>
                                            <p:strVal val="#ppt_x"/>
                                          </p:val>
                                        </p:tav>
                                      </p:tavLst>
                                    </p:anim>
                                  </p:childTnLst>
                                </p:cTn>
                              </p:par>
                              <p:par>
                                <p:cTn id="35" presetID="2" presetClass="entr" presetSubtype="8" fill="hold" nodeType="withEffect">
                                  <p:stCondLst>
                                    <p:cond delay="16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ppt_x</p:attrName>
                                        </p:attrNameLst>
                                      </p:cBhvr>
                                      <p:tavLst>
                                        <p:tav tm="0">
                                          <p:val>
                                            <p:strVal val="#ppt_x-1"/>
                                          </p:val>
                                        </p:tav>
                                        <p:tav tm="100000">
                                          <p:val>
                                            <p:strVal val="#ppt_x"/>
                                          </p:val>
                                        </p:tav>
                                      </p:tavLst>
                                    </p:anim>
                                  </p:childTnLst>
                                </p:cTn>
                              </p:par>
                              <p:par>
                                <p:cTn id="38" presetID="2" presetClass="entr" presetSubtype="8" fill="hold" nodeType="withEffect">
                                  <p:stCondLst>
                                    <p:cond delay="120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childTnLst>
              </p:cTn>
              <p:nextCondLst>
                <p:cond evt="onClick" delay="0">
                  <p:tgtEl>
                    <p:spTgt spid="2"/>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9" presetClass="exit" presetSubtype="0" fill="hold" grpId="1" nodeType="clickEffect">
                                  <p:stCondLst>
                                    <p:cond delay="0"/>
                                  </p:stCondLst>
                                  <p:childTnLst>
                                    <p:animEffect transition="out" filter="dissolv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dissolve">
                                      <p:cBhvr>
                                        <p:cTn id="70" dur="500"/>
                                        <p:tgtEl>
                                          <p:spTgt spid="17"/>
                                        </p:tgtEl>
                                      </p:cBhvr>
                                    </p:animEffect>
                                  </p:childTnLst>
                                </p:cTn>
                              </p:par>
                            </p:childTnLst>
                          </p:cTn>
                        </p:par>
                      </p:childTnLst>
                    </p:cTn>
                  </p:par>
                </p:childTnLst>
              </p:cTn>
              <p:nextCondLst>
                <p:cond evt="onClick" delay="0">
                  <p:tgtEl>
                    <p:spTgt spid="16"/>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dissolve">
                                      <p:cBhvr>
                                        <p:cTn id="76" dur="500"/>
                                        <p:tgtEl>
                                          <p:spTgt spid="19"/>
                                        </p:tgtEl>
                                      </p:cBhvr>
                                    </p:animEffect>
                                  </p:childTnLst>
                                </p:cTn>
                              </p:par>
                            </p:childTnLst>
                          </p:cTn>
                        </p:par>
                      </p:childTnLst>
                    </p:cTn>
                  </p:par>
                </p:childTnLst>
              </p:cTn>
              <p:nextCondLst>
                <p:cond evt="onClick" delay="0">
                  <p:tgtEl>
                    <p:spTgt spid="18"/>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dissolve">
                                      <p:cBhvr>
                                        <p:cTn id="82" dur="500"/>
                                        <p:tgtEl>
                                          <p:spTgt spid="21"/>
                                        </p:tgtEl>
                                      </p:cBhvr>
                                    </p:animEffect>
                                  </p:childTnLst>
                                </p:cTn>
                              </p:par>
                            </p:childTnLst>
                          </p:cTn>
                        </p:par>
                      </p:childTnLst>
                    </p:cTn>
                  </p:par>
                </p:childTnLst>
              </p:cTn>
              <p:nextCondLst>
                <p:cond evt="onClick" delay="0">
                  <p:tgtEl>
                    <p:spTgt spid="20"/>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childTnLst>
                          </p:cTn>
                        </p:par>
                      </p:childTnLst>
                    </p:cTn>
                  </p:par>
                </p:childTnLst>
              </p:cTn>
              <p:nextCondLst>
                <p:cond evt="onClick" delay="0">
                  <p:tgtEl>
                    <p:spTgt spid="22"/>
                  </p:tgtEl>
                </p:cond>
              </p:nextCondLst>
            </p:seq>
            <p:seq concurrent="1" nextAc="seek">
              <p:cTn id="89" restart="whenNotActive" fill="hold" evtFilter="cancelBubble" nodeType="interactiveSeq">
                <p:stCondLst>
                  <p:cond evt="onClick" delay="0">
                    <p:tgtEl>
                      <p:spTgt spid="24"/>
                    </p:tgtEl>
                  </p:cond>
                </p:stCondLst>
                <p:endSync evt="end" delay="0">
                  <p:rtn val="all"/>
                </p:endSync>
                <p:childTnLst>
                  <p:par>
                    <p:cTn id="90" fill="hold">
                      <p:stCondLst>
                        <p:cond delay="0"/>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dissolve">
                                      <p:cBhvr>
                                        <p:cTn id="94" dur="500"/>
                                        <p:tgtEl>
                                          <p:spTgt spid="25"/>
                                        </p:tgtEl>
                                      </p:cBhvr>
                                    </p:animEffect>
                                  </p:childTnLst>
                                </p:cTn>
                              </p:par>
                            </p:childTnLst>
                          </p:cTn>
                        </p:par>
                      </p:childTnLst>
                    </p:cTn>
                  </p:par>
                </p:childTnLst>
              </p:cTn>
              <p:nextCondLst>
                <p:cond evt="onClick" delay="0">
                  <p:tgtEl>
                    <p:spTgt spid="24"/>
                  </p:tgtEl>
                </p:cond>
              </p:nextCondLst>
            </p:seq>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dissolve">
                                      <p:cBhvr>
                                        <p:cTn id="100" dur="500"/>
                                        <p:tgtEl>
                                          <p:spTgt spid="27"/>
                                        </p:tgtEl>
                                      </p:cBhvr>
                                    </p:animEffec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dissolve">
                                      <p:cBhvr>
                                        <p:cTn id="106" dur="500"/>
                                        <p:tgtEl>
                                          <p:spTgt spid="29"/>
                                        </p:tgtEl>
                                      </p:cBhvr>
                                    </p:animEffect>
                                  </p:childTnLst>
                                </p:cTn>
                              </p:par>
                            </p:childTnLst>
                          </p:cTn>
                        </p:par>
                      </p:childTnLst>
                    </p:cTn>
                  </p:par>
                </p:childTnLst>
              </p:cTn>
              <p:nextCondLst>
                <p:cond evt="onClick" delay="0">
                  <p:tgtEl>
                    <p:spTgt spid="28"/>
                  </p:tgtEl>
                </p:cond>
              </p:nextCondLst>
            </p:seq>
            <p:seq concurrent="1" nextAc="seek">
              <p:cTn id="107" restart="whenNotActive" fill="hold" evtFilter="cancelBubble" nodeType="interactiveSeq">
                <p:stCondLst>
                  <p:cond evt="onClick" delay="0">
                    <p:tgtEl>
                      <p:spTgt spid="30"/>
                    </p:tgtEl>
                  </p:cond>
                </p:stCondLst>
                <p:endSync evt="end" delay="0">
                  <p:rtn val="all"/>
                </p:endSync>
                <p:childTnLst>
                  <p:par>
                    <p:cTn id="108" fill="hold">
                      <p:stCondLst>
                        <p:cond delay="0"/>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dissolve">
                                      <p:cBhvr>
                                        <p:cTn id="112" dur="500"/>
                                        <p:tgtEl>
                                          <p:spTgt spid="31"/>
                                        </p:tgtEl>
                                      </p:cBhvr>
                                    </p:animEffect>
                                  </p:childTnLst>
                                </p:cTn>
                              </p:par>
                            </p:childTnLst>
                          </p:cTn>
                        </p:par>
                      </p:childTnLst>
                    </p:cTn>
                  </p:par>
                </p:childTnLst>
              </p:cTn>
              <p:nextCondLst>
                <p:cond evt="onClick" delay="0">
                  <p:tgtEl>
                    <p:spTgt spid="30"/>
                  </p:tgtEl>
                </p:cond>
              </p:nextCondLst>
            </p:seq>
          </p:childTnLst>
        </p:cTn>
      </p:par>
    </p:tnLst>
    <p:bldLst>
      <p:bldP spid="3" grpId="0"/>
      <p:bldP spid="16"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P spid="28" grpId="0" animBg="1"/>
      <p:bldP spid="29" grpId="0"/>
      <p:bldP spid="30" grpId="0" animBg="1"/>
      <p:bldP spid="31" grpId="0"/>
      <p:bldP spid="11" grpId="0" animBg="1"/>
      <p:bldP spid="11" grpId="1" animBg="1"/>
      <p:bldP spid="12" grpId="0" animBg="1"/>
      <p:bldP spid="12" grpId="1" animBg="1"/>
      <p:bldP spid="13" grpId="0" animBg="1"/>
      <p:bldP spid="1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4: </a:t>
            </a:r>
            <a:r>
              <a:rPr lang="sv-SE" sz="1400" dirty="0">
                <a:latin typeface="Segoe UI" panose="020B0502040204020203" pitchFamily="34" charset="0"/>
                <a:cs typeface="Segoe UI" panose="020B0502040204020203" pitchFamily="34" charset="0"/>
              </a:rPr>
              <a:t>Tillsyn av lotteriet</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399" y="799200"/>
            <a:ext cx="5901399" cy="865698"/>
          </a:xfrm>
        </p:spPr>
        <p:txBody>
          <a:bodyPr/>
          <a:lstStyle/>
          <a:p>
            <a:r>
              <a:rPr lang="sv-SE" dirty="0">
                <a:latin typeface="Segoe UI" panose="020B0502040204020203" pitchFamily="34" charset="0"/>
              </a:rPr>
              <a:t>Kommer du ihåg?</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323596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A20EB9D0-08F4-BCED-E12D-551429D35ED5}"/>
              </a:ext>
            </a:extLst>
          </p:cNvPr>
          <p:cNvSpPr txBox="1">
            <a:spLocks/>
          </p:cNvSpPr>
          <p:nvPr/>
        </p:nvSpPr>
        <p:spPr>
          <a:xfrm>
            <a:off x="108350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kapitel</a:t>
            </a:r>
            <a:endParaRPr lang="sv-SE" sz="900" dirty="0">
              <a:solidFill>
                <a:schemeClr val="bg1"/>
              </a:solidFill>
              <a:latin typeface="Segoe UI" panose="020B0502040204020203" pitchFamily="34" charset="0"/>
            </a:endParaRPr>
          </a:p>
        </p:txBody>
      </p:sp>
      <p:sp>
        <p:nvSpPr>
          <p:cNvPr id="26" name="textruta 25">
            <a:extLst>
              <a:ext uri="{FF2B5EF4-FFF2-40B4-BE49-F238E27FC236}">
                <a16:creationId xmlns:a16="http://schemas.microsoft.com/office/drawing/2014/main" id="{EB9826CB-CBBB-D282-6B99-9D3C72131BEC}"/>
              </a:ext>
            </a:extLst>
          </p:cNvPr>
          <p:cNvSpPr txBox="1"/>
          <p:nvPr/>
        </p:nvSpPr>
        <p:spPr>
          <a:xfrm>
            <a:off x="515937" y="1922561"/>
            <a:ext cx="3924301" cy="1077218"/>
          </a:xfrm>
          <a:prstGeom prst="rect">
            <a:avLst/>
          </a:prstGeom>
          <a:noFill/>
        </p:spPr>
        <p:txBody>
          <a:bodyPr wrap="square">
            <a:spAutoFit/>
          </a:bodyPr>
          <a:lstStyle/>
          <a:p>
            <a:r>
              <a:rPr lang="sv-SE" sz="1600" dirty="0">
                <a:latin typeface="Segoe UI" panose="020B0502040204020203" pitchFamily="34" charset="0"/>
                <a:cs typeface="Segoe UI" panose="020B0502040204020203" pitchFamily="34" charset="0"/>
              </a:rPr>
              <a:t>Här kan du testa hur mycket du lagt på minnet från det här kapitlet. Fundera över frågorna och klicka sedan på dem för att få fram svaret. </a:t>
            </a:r>
            <a:endParaRPr lang="sv-SE" sz="1600" dirty="0">
              <a:effectLst/>
              <a:latin typeface="Segoe UI" panose="020B0502040204020203" pitchFamily="34" charset="0"/>
              <a:ea typeface="Arial" panose="020B0604020202020204" pitchFamily="34" charset="0"/>
              <a:cs typeface="Segoe UI" panose="020B0502040204020203" pitchFamily="34" charset="0"/>
            </a:endParaRPr>
          </a:p>
        </p:txBody>
      </p:sp>
      <p:grpSp>
        <p:nvGrpSpPr>
          <p:cNvPr id="8" name="Grupp 7">
            <a:extLst>
              <a:ext uri="{FF2B5EF4-FFF2-40B4-BE49-F238E27FC236}">
                <a16:creationId xmlns:a16="http://schemas.microsoft.com/office/drawing/2014/main" id="{EC5FD747-5899-1E9D-0349-0C2EBBB05FEF}"/>
              </a:ext>
            </a:extLst>
          </p:cNvPr>
          <p:cNvGrpSpPr/>
          <p:nvPr/>
        </p:nvGrpSpPr>
        <p:grpSpPr>
          <a:xfrm>
            <a:off x="4968979" y="1596056"/>
            <a:ext cx="1723061" cy="1723060"/>
            <a:chOff x="4968979" y="1061031"/>
            <a:chExt cx="1723061" cy="1723060"/>
          </a:xfrm>
        </p:grpSpPr>
        <p:sp>
          <p:nvSpPr>
            <p:cNvPr id="3" name="Ellips 2">
              <a:extLst>
                <a:ext uri="{FF2B5EF4-FFF2-40B4-BE49-F238E27FC236}">
                  <a16:creationId xmlns:a16="http://schemas.microsoft.com/office/drawing/2014/main" id="{1FBF3097-D44F-24CF-113D-5C01D42A5BF5}"/>
                </a:ext>
              </a:extLst>
            </p:cNvPr>
            <p:cNvSpPr/>
            <p:nvPr/>
          </p:nvSpPr>
          <p:spPr>
            <a:xfrm>
              <a:off x="4968980" y="1061031"/>
              <a:ext cx="1723060" cy="17230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7" name="textruta 6">
              <a:extLst>
                <a:ext uri="{FF2B5EF4-FFF2-40B4-BE49-F238E27FC236}">
                  <a16:creationId xmlns:a16="http://schemas.microsoft.com/office/drawing/2014/main" id="{431724CC-A314-0AE9-31E3-4AD8F61A47E9}"/>
                </a:ext>
              </a:extLst>
            </p:cNvPr>
            <p:cNvSpPr txBox="1"/>
            <p:nvPr/>
          </p:nvSpPr>
          <p:spPr>
            <a:xfrm>
              <a:off x="4968979" y="1226316"/>
              <a:ext cx="1723061" cy="1046440"/>
            </a:xfrm>
            <a:prstGeom prst="rect">
              <a:avLst/>
            </a:prstGeom>
            <a:noFill/>
          </p:spPr>
          <p:txBody>
            <a:bodyPr wrap="square" rtlCol="0">
              <a:spAutoFit/>
            </a:bodyPr>
            <a:lstStyle/>
            <a:p>
              <a:pPr algn="ctr"/>
              <a:r>
                <a:rPr lang="sv-SE" sz="4000" b="1" dirty="0">
                  <a:solidFill>
                    <a:schemeClr val="bg1"/>
                  </a:solidFill>
                  <a:latin typeface="Segoe UI" panose="020B0502040204020203" pitchFamily="34" charset="0"/>
                  <a:cs typeface="Segoe UI" panose="020B0502040204020203" pitchFamily="34" charset="0"/>
                </a:rPr>
                <a:t>1.</a:t>
              </a:r>
            </a:p>
            <a:p>
              <a:pPr algn="ctr"/>
              <a:r>
                <a:rPr lang="sv-SE" sz="1100" dirty="0">
                  <a:solidFill>
                    <a:schemeClr val="bg1"/>
                  </a:solidFill>
                  <a:latin typeface="Segoe UI" panose="020B0502040204020203" pitchFamily="34" charset="0"/>
                  <a:cs typeface="Segoe UI" panose="020B0502040204020203" pitchFamily="34" charset="0"/>
                </a:rPr>
                <a:t>Vad är kontrollantens </a:t>
              </a:r>
              <a:br>
                <a:rPr lang="sv-SE" sz="1100" dirty="0">
                  <a:solidFill>
                    <a:schemeClr val="bg1"/>
                  </a:solidFill>
                  <a:latin typeface="Segoe UI" panose="020B0502040204020203" pitchFamily="34" charset="0"/>
                  <a:cs typeface="Segoe UI" panose="020B0502040204020203" pitchFamily="34" charset="0"/>
                </a:rPr>
              </a:br>
              <a:r>
                <a:rPr lang="sv-SE" sz="1100" dirty="0">
                  <a:solidFill>
                    <a:schemeClr val="bg1"/>
                  </a:solidFill>
                  <a:latin typeface="Segoe UI" panose="020B0502040204020203" pitchFamily="34" charset="0"/>
                  <a:cs typeface="Segoe UI" panose="020B0502040204020203" pitchFamily="34" charset="0"/>
                </a:rPr>
                <a:t>roll?</a:t>
              </a:r>
            </a:p>
          </p:txBody>
        </p:sp>
      </p:grpSp>
      <p:sp>
        <p:nvSpPr>
          <p:cNvPr id="23" name="textruta 22">
            <a:extLst>
              <a:ext uri="{FF2B5EF4-FFF2-40B4-BE49-F238E27FC236}">
                <a16:creationId xmlns:a16="http://schemas.microsoft.com/office/drawing/2014/main" id="{E29C47B3-4AD4-CE33-ED47-73E3863860DE}"/>
              </a:ext>
            </a:extLst>
          </p:cNvPr>
          <p:cNvSpPr txBox="1"/>
          <p:nvPr/>
        </p:nvSpPr>
        <p:spPr>
          <a:xfrm>
            <a:off x="212524" y="4392763"/>
            <a:ext cx="1723061" cy="1215717"/>
          </a:xfrm>
          <a:prstGeom prst="rect">
            <a:avLst/>
          </a:prstGeom>
          <a:noFill/>
        </p:spPr>
        <p:txBody>
          <a:bodyPr wrap="square" rtlCol="0">
            <a:spAutoFit/>
          </a:bodyPr>
          <a:lstStyle/>
          <a:p>
            <a:pPr algn="ctr"/>
            <a:r>
              <a:rPr lang="sv-SE" sz="4000" b="1" dirty="0">
                <a:solidFill>
                  <a:schemeClr val="bg1"/>
                </a:solidFill>
                <a:latin typeface="Segoe UI" panose="020B0502040204020203" pitchFamily="34" charset="0"/>
                <a:cs typeface="Segoe UI" panose="020B0502040204020203" pitchFamily="34" charset="0"/>
              </a:rPr>
              <a:t>4.</a:t>
            </a:r>
          </a:p>
          <a:p>
            <a:pPr algn="ctr"/>
            <a:r>
              <a:rPr lang="sv-SE" sz="1100" dirty="0">
                <a:solidFill>
                  <a:schemeClr val="bg1"/>
                </a:solidFill>
                <a:latin typeface="Segoe UI" panose="020B0502040204020203" pitchFamily="34" charset="0"/>
                <a:cs typeface="Segoe UI" panose="020B0502040204020203" pitchFamily="34" charset="0"/>
              </a:rPr>
              <a:t>Vad är en efterhandsdragen </a:t>
            </a:r>
            <a:br>
              <a:rPr lang="sv-SE" sz="1100" dirty="0">
                <a:solidFill>
                  <a:schemeClr val="bg1"/>
                </a:solidFill>
                <a:latin typeface="Segoe UI" panose="020B0502040204020203" pitchFamily="34" charset="0"/>
                <a:cs typeface="Segoe UI" panose="020B0502040204020203" pitchFamily="34" charset="0"/>
              </a:rPr>
            </a:br>
            <a:r>
              <a:rPr lang="sv-SE" sz="1100" dirty="0">
                <a:solidFill>
                  <a:schemeClr val="bg1"/>
                </a:solidFill>
                <a:latin typeface="Segoe UI" panose="020B0502040204020203" pitchFamily="34" charset="0"/>
                <a:cs typeface="Segoe UI" panose="020B0502040204020203" pitchFamily="34" charset="0"/>
              </a:rPr>
              <a:t>lott?</a:t>
            </a:r>
          </a:p>
        </p:txBody>
      </p:sp>
      <p:sp>
        <p:nvSpPr>
          <p:cNvPr id="33" name="Rundad rektangulär pratbubbla 32">
            <a:extLst>
              <a:ext uri="{FF2B5EF4-FFF2-40B4-BE49-F238E27FC236}">
                <a16:creationId xmlns:a16="http://schemas.microsoft.com/office/drawing/2014/main" id="{3901CA1E-4CE5-8BB4-D964-7B8FB59DD34F}"/>
              </a:ext>
            </a:extLst>
          </p:cNvPr>
          <p:cNvSpPr/>
          <p:nvPr/>
        </p:nvSpPr>
        <p:spPr>
          <a:xfrm>
            <a:off x="1654378" y="452116"/>
            <a:ext cx="3231076" cy="2811140"/>
          </a:xfrm>
          <a:prstGeom prst="wedgeRoundRectCallout">
            <a:avLst>
              <a:gd name="adj1" fmla="val 57033"/>
              <a:gd name="adj2" fmla="val 1852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nSpc>
                <a:spcPct val="115000"/>
              </a:lnSpc>
            </a:pPr>
            <a:r>
              <a:rPr lang="sv-SE" sz="1100" b="1" dirty="0">
                <a:solidFill>
                  <a:schemeClr val="bg1"/>
                </a:solidFill>
                <a:latin typeface="Segoe UI" panose="020B0502040204020203" pitchFamily="34" charset="0"/>
                <a:cs typeface="Segoe UI" panose="020B0502040204020203" pitchFamily="34" charset="0"/>
              </a:rPr>
              <a:t>Kontrollanten ska … </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kontrollera att lotteriet bedrivs enligt registrering.</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hålla sig informerad om lagar och övriga bestämmelser inom </a:t>
            </a:r>
            <a:r>
              <a:rPr lang="sv-SE" sz="1100" dirty="0" err="1">
                <a:solidFill>
                  <a:schemeClr val="bg1"/>
                </a:solidFill>
                <a:latin typeface="Segoe UI" panose="020B0502040204020203" pitchFamily="34" charset="0"/>
                <a:cs typeface="Segoe UI" panose="020B0502040204020203" pitchFamily="34" charset="0"/>
              </a:rPr>
              <a:t>spellagen</a:t>
            </a:r>
            <a:r>
              <a:rPr lang="sv-SE" sz="1100" dirty="0">
                <a:solidFill>
                  <a:schemeClr val="bg1"/>
                </a:solidFill>
                <a:latin typeface="Segoe UI" panose="020B0502040204020203" pitchFamily="34" charset="0"/>
                <a:cs typeface="Segoe UI" panose="020B0502040204020203" pitchFamily="34" charset="0"/>
              </a:rPr>
              <a:t>.</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ge råd till föreningen.</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ha ordning, vara noggrann och ha stort kunnande.</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ha rutiner för återrapportering till utfärdande kommun. </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ha en genomgång med kontaktpersonen. Kontaktpersonen bestämmer tidpunkt.</a:t>
            </a:r>
          </a:p>
        </p:txBody>
      </p:sp>
      <p:sp>
        <p:nvSpPr>
          <p:cNvPr id="34" name="Multiplikation 33">
            <a:extLst>
              <a:ext uri="{FF2B5EF4-FFF2-40B4-BE49-F238E27FC236}">
                <a16:creationId xmlns:a16="http://schemas.microsoft.com/office/drawing/2014/main" id="{21189430-3B0C-67A7-4F09-04D26BEBEAB8}"/>
              </a:ext>
            </a:extLst>
          </p:cNvPr>
          <p:cNvSpPr/>
          <p:nvPr/>
        </p:nvSpPr>
        <p:spPr>
          <a:xfrm>
            <a:off x="4426710" y="2929253"/>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54" name="Grupp 53">
            <a:extLst>
              <a:ext uri="{FF2B5EF4-FFF2-40B4-BE49-F238E27FC236}">
                <a16:creationId xmlns:a16="http://schemas.microsoft.com/office/drawing/2014/main" id="{048D5110-7C34-E421-1366-EFFCA60A6F30}"/>
              </a:ext>
            </a:extLst>
          </p:cNvPr>
          <p:cNvGrpSpPr/>
          <p:nvPr/>
        </p:nvGrpSpPr>
        <p:grpSpPr>
          <a:xfrm>
            <a:off x="6893609" y="1596056"/>
            <a:ext cx="1723061" cy="1723060"/>
            <a:chOff x="4968979" y="1061031"/>
            <a:chExt cx="1723061" cy="1723060"/>
          </a:xfrm>
        </p:grpSpPr>
        <p:sp>
          <p:nvSpPr>
            <p:cNvPr id="55" name="Ellips 54">
              <a:extLst>
                <a:ext uri="{FF2B5EF4-FFF2-40B4-BE49-F238E27FC236}">
                  <a16:creationId xmlns:a16="http://schemas.microsoft.com/office/drawing/2014/main" id="{DEB0BA73-5B7D-4BBC-CD36-971347560980}"/>
                </a:ext>
              </a:extLst>
            </p:cNvPr>
            <p:cNvSpPr/>
            <p:nvPr/>
          </p:nvSpPr>
          <p:spPr>
            <a:xfrm>
              <a:off x="4968980" y="1061031"/>
              <a:ext cx="1723060" cy="17230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56" name="textruta 55">
              <a:extLst>
                <a:ext uri="{FF2B5EF4-FFF2-40B4-BE49-F238E27FC236}">
                  <a16:creationId xmlns:a16="http://schemas.microsoft.com/office/drawing/2014/main" id="{C4CE013A-361C-7B37-82B3-42FFE38DBCE1}"/>
                </a:ext>
              </a:extLst>
            </p:cNvPr>
            <p:cNvSpPr txBox="1"/>
            <p:nvPr/>
          </p:nvSpPr>
          <p:spPr>
            <a:xfrm>
              <a:off x="4968979" y="1226316"/>
              <a:ext cx="1723061" cy="1046440"/>
            </a:xfrm>
            <a:prstGeom prst="rect">
              <a:avLst/>
            </a:prstGeom>
            <a:noFill/>
          </p:spPr>
          <p:txBody>
            <a:bodyPr wrap="square" rtlCol="0">
              <a:spAutoFit/>
            </a:bodyPr>
            <a:lstStyle/>
            <a:p>
              <a:pPr algn="ctr"/>
              <a:r>
                <a:rPr lang="sv-SE" sz="4000" b="1" dirty="0">
                  <a:solidFill>
                    <a:schemeClr val="bg1"/>
                  </a:solidFill>
                  <a:latin typeface="Segoe UI" panose="020B0502040204020203" pitchFamily="34" charset="0"/>
                  <a:cs typeface="Segoe UI" panose="020B0502040204020203" pitchFamily="34" charset="0"/>
                </a:rPr>
                <a:t>2.</a:t>
              </a:r>
            </a:p>
            <a:p>
              <a:pPr algn="ctr"/>
              <a:r>
                <a:rPr lang="sv-SE" sz="1100" dirty="0">
                  <a:solidFill>
                    <a:schemeClr val="bg1"/>
                  </a:solidFill>
                  <a:latin typeface="Segoe UI" panose="020B0502040204020203" pitchFamily="34" charset="0"/>
                  <a:cs typeface="Segoe UI" panose="020B0502040204020203" pitchFamily="34" charset="0"/>
                </a:rPr>
                <a:t>Vad är kontakt-personens roll?</a:t>
              </a:r>
            </a:p>
          </p:txBody>
        </p:sp>
      </p:grpSp>
      <p:sp>
        <p:nvSpPr>
          <p:cNvPr id="57" name="Rundad rektangulär pratbubbla 56">
            <a:extLst>
              <a:ext uri="{FF2B5EF4-FFF2-40B4-BE49-F238E27FC236}">
                <a16:creationId xmlns:a16="http://schemas.microsoft.com/office/drawing/2014/main" id="{71D2C110-3020-3A94-19D8-235EA512898A}"/>
              </a:ext>
            </a:extLst>
          </p:cNvPr>
          <p:cNvSpPr/>
          <p:nvPr/>
        </p:nvSpPr>
        <p:spPr>
          <a:xfrm>
            <a:off x="3579008" y="705037"/>
            <a:ext cx="3231076" cy="2425200"/>
          </a:xfrm>
          <a:prstGeom prst="wedgeRoundRectCallout">
            <a:avLst>
              <a:gd name="adj1" fmla="val 57033"/>
              <a:gd name="adj2" fmla="val 1852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b="1" dirty="0">
                <a:solidFill>
                  <a:schemeClr val="bg1"/>
                </a:solidFill>
                <a:latin typeface="Segoe UI" panose="020B0502040204020203" pitchFamily="34" charset="0"/>
                <a:cs typeface="Segoe UI" panose="020B0502040204020203" pitchFamily="34" charset="0"/>
              </a:rPr>
              <a:t>Kontaktpersonen ska …</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bestämma tidpunkt med kontrollant för genomgång.</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ansvara för att marknadsföringen följer </a:t>
            </a:r>
            <a:r>
              <a:rPr lang="sv-SE" sz="1100" dirty="0" err="1">
                <a:solidFill>
                  <a:schemeClr val="bg1"/>
                </a:solidFill>
                <a:latin typeface="Segoe UI" panose="020B0502040204020203" pitchFamily="34" charset="0"/>
                <a:cs typeface="Segoe UI" panose="020B0502040204020203" pitchFamily="34" charset="0"/>
              </a:rPr>
              <a:t>spellagen</a:t>
            </a:r>
            <a:r>
              <a:rPr lang="sv-SE" sz="1100" dirty="0">
                <a:solidFill>
                  <a:schemeClr val="bg1"/>
                </a:solidFill>
                <a:latin typeface="Segoe UI" panose="020B0502040204020203" pitchFamily="34" charset="0"/>
                <a:cs typeface="Segoe UI" panose="020B0502040204020203" pitchFamily="34" charset="0"/>
              </a:rPr>
              <a:t> och villkor i registreringen.</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närvara vid alla dragningar.</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svara på frågor från allmänheten utan dröjsmål.</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informera och rådgöra med kontrollant.</a:t>
            </a:r>
          </a:p>
          <a:p>
            <a:pPr marL="171450" lvl="0" indent="-171450">
              <a:lnSpc>
                <a:spcPct val="115000"/>
              </a:lnSpc>
              <a:buFont typeface="Arial" panose="020B0604020202020204" pitchFamily="34" charset="0"/>
              <a:buChar char="•"/>
            </a:pPr>
            <a:r>
              <a:rPr lang="sv-SE" sz="1100" dirty="0">
                <a:solidFill>
                  <a:schemeClr val="bg1"/>
                </a:solidFill>
                <a:latin typeface="Segoe UI" panose="020B0502040204020203" pitchFamily="34" charset="0"/>
                <a:cs typeface="Segoe UI" panose="020B0502040204020203" pitchFamily="34" charset="0"/>
              </a:rPr>
              <a:t>ansvara för redovisning till kontrollant. </a:t>
            </a:r>
          </a:p>
          <a:p>
            <a:endParaRPr lang="sv-SE" sz="1400" b="1" dirty="0">
              <a:solidFill>
                <a:schemeClr val="bg1"/>
              </a:solidFill>
              <a:latin typeface="Segoe UI" panose="020B0502040204020203" pitchFamily="34" charset="0"/>
              <a:cs typeface="Segoe UI" panose="020B0502040204020203" pitchFamily="34" charset="0"/>
            </a:endParaRPr>
          </a:p>
        </p:txBody>
      </p:sp>
      <p:sp>
        <p:nvSpPr>
          <p:cNvPr id="58" name="Multiplikation 57">
            <a:extLst>
              <a:ext uri="{FF2B5EF4-FFF2-40B4-BE49-F238E27FC236}">
                <a16:creationId xmlns:a16="http://schemas.microsoft.com/office/drawing/2014/main" id="{9E137AB6-3DDB-9A36-5B3D-8E4D4BDBDDB0}"/>
              </a:ext>
            </a:extLst>
          </p:cNvPr>
          <p:cNvSpPr/>
          <p:nvPr/>
        </p:nvSpPr>
        <p:spPr>
          <a:xfrm>
            <a:off x="6399470" y="2767632"/>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62" name="Grupp 61">
            <a:extLst>
              <a:ext uri="{FF2B5EF4-FFF2-40B4-BE49-F238E27FC236}">
                <a16:creationId xmlns:a16="http://schemas.microsoft.com/office/drawing/2014/main" id="{1592DAB1-0067-00EB-3A6F-577299969C22}"/>
              </a:ext>
            </a:extLst>
          </p:cNvPr>
          <p:cNvGrpSpPr/>
          <p:nvPr/>
        </p:nvGrpSpPr>
        <p:grpSpPr>
          <a:xfrm>
            <a:off x="8814561" y="1596056"/>
            <a:ext cx="1723061" cy="1723060"/>
            <a:chOff x="4968979" y="1061031"/>
            <a:chExt cx="1723061" cy="1723060"/>
          </a:xfrm>
        </p:grpSpPr>
        <p:sp>
          <p:nvSpPr>
            <p:cNvPr id="63" name="Ellips 62">
              <a:extLst>
                <a:ext uri="{FF2B5EF4-FFF2-40B4-BE49-F238E27FC236}">
                  <a16:creationId xmlns:a16="http://schemas.microsoft.com/office/drawing/2014/main" id="{A1638434-4B45-130F-71CE-BB2B2C28B65A}"/>
                </a:ext>
              </a:extLst>
            </p:cNvPr>
            <p:cNvSpPr/>
            <p:nvPr/>
          </p:nvSpPr>
          <p:spPr>
            <a:xfrm>
              <a:off x="4968980" y="1061031"/>
              <a:ext cx="1723060" cy="17230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64" name="textruta 63">
              <a:extLst>
                <a:ext uri="{FF2B5EF4-FFF2-40B4-BE49-F238E27FC236}">
                  <a16:creationId xmlns:a16="http://schemas.microsoft.com/office/drawing/2014/main" id="{BBD738A3-CCB0-72E8-FD68-0D618E67C418}"/>
                </a:ext>
              </a:extLst>
            </p:cNvPr>
            <p:cNvSpPr txBox="1"/>
            <p:nvPr/>
          </p:nvSpPr>
          <p:spPr>
            <a:xfrm>
              <a:off x="4968979" y="1226316"/>
              <a:ext cx="1723061" cy="1046440"/>
            </a:xfrm>
            <a:prstGeom prst="rect">
              <a:avLst/>
            </a:prstGeom>
            <a:noFill/>
          </p:spPr>
          <p:txBody>
            <a:bodyPr wrap="square" rtlCol="0">
              <a:spAutoFit/>
            </a:bodyPr>
            <a:lstStyle/>
            <a:p>
              <a:pPr algn="ctr"/>
              <a:r>
                <a:rPr lang="sv-SE" sz="4000" b="1" dirty="0">
                  <a:solidFill>
                    <a:schemeClr val="bg1"/>
                  </a:solidFill>
                  <a:latin typeface="Segoe UI" panose="020B0502040204020203" pitchFamily="34" charset="0"/>
                  <a:cs typeface="Segoe UI" panose="020B0502040204020203" pitchFamily="34" charset="0"/>
                </a:rPr>
                <a:t>3.</a:t>
              </a:r>
            </a:p>
            <a:p>
              <a:pPr algn="ctr"/>
              <a:r>
                <a:rPr lang="sv-SE" sz="1100" dirty="0">
                  <a:solidFill>
                    <a:schemeClr val="bg1"/>
                  </a:solidFill>
                  <a:latin typeface="Segoe UI" panose="020B0502040204020203" pitchFamily="34" charset="0"/>
                  <a:cs typeface="Segoe UI" panose="020B0502040204020203" pitchFamily="34" charset="0"/>
                </a:rPr>
                <a:t>Vad är en förhandsdragen lott?</a:t>
              </a:r>
            </a:p>
          </p:txBody>
        </p:sp>
      </p:grpSp>
      <p:sp>
        <p:nvSpPr>
          <p:cNvPr id="65" name="Rundad rektangulär pratbubbla 64">
            <a:extLst>
              <a:ext uri="{FF2B5EF4-FFF2-40B4-BE49-F238E27FC236}">
                <a16:creationId xmlns:a16="http://schemas.microsoft.com/office/drawing/2014/main" id="{793F9996-64D7-71DD-8134-E5839970553E}"/>
              </a:ext>
            </a:extLst>
          </p:cNvPr>
          <p:cNvSpPr/>
          <p:nvPr/>
        </p:nvSpPr>
        <p:spPr>
          <a:xfrm>
            <a:off x="7390239" y="549616"/>
            <a:ext cx="3231076" cy="1046440"/>
          </a:xfrm>
          <a:prstGeom prst="wedgeRoundRectCallout">
            <a:avLst>
              <a:gd name="adj1" fmla="val 22410"/>
              <a:gd name="adj2" fmla="val 71512"/>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dirty="0">
                <a:latin typeface="Segoe UI" panose="020B0502040204020203" pitchFamily="34" charset="0"/>
                <a:cs typeface="Segoe UI" panose="020B0502040204020203" pitchFamily="34" charset="0"/>
              </a:rPr>
              <a:t>Lotterna i ett registreringslotteri kan både vara förhandsdragna och efterhandsdragna. En förhandsdragen lott är försluten och köparen kan direkt avgöra om hen vunnit eller inte.</a:t>
            </a:r>
            <a:endParaRPr lang="sv-SE" sz="1100" b="1" dirty="0">
              <a:solidFill>
                <a:schemeClr val="bg1"/>
              </a:solidFill>
              <a:latin typeface="Segoe UI" panose="020B0502040204020203" pitchFamily="34" charset="0"/>
              <a:cs typeface="Segoe UI" panose="020B0502040204020203" pitchFamily="34" charset="0"/>
            </a:endParaRPr>
          </a:p>
        </p:txBody>
      </p:sp>
      <p:sp>
        <p:nvSpPr>
          <p:cNvPr id="66" name="Multiplikation 65">
            <a:extLst>
              <a:ext uri="{FF2B5EF4-FFF2-40B4-BE49-F238E27FC236}">
                <a16:creationId xmlns:a16="http://schemas.microsoft.com/office/drawing/2014/main" id="{E28A6D8B-8525-AB2E-939D-B47A1147F2C9}"/>
              </a:ext>
            </a:extLst>
          </p:cNvPr>
          <p:cNvSpPr/>
          <p:nvPr/>
        </p:nvSpPr>
        <p:spPr>
          <a:xfrm>
            <a:off x="10311855" y="1302865"/>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67" name="Grupp 66">
            <a:extLst>
              <a:ext uri="{FF2B5EF4-FFF2-40B4-BE49-F238E27FC236}">
                <a16:creationId xmlns:a16="http://schemas.microsoft.com/office/drawing/2014/main" id="{549C7527-86EA-8248-8066-07E268720FAB}"/>
              </a:ext>
            </a:extLst>
          </p:cNvPr>
          <p:cNvGrpSpPr/>
          <p:nvPr/>
        </p:nvGrpSpPr>
        <p:grpSpPr>
          <a:xfrm>
            <a:off x="5003162" y="3620820"/>
            <a:ext cx="1723061" cy="1723060"/>
            <a:chOff x="4968979" y="1061031"/>
            <a:chExt cx="1723061" cy="1723060"/>
          </a:xfrm>
        </p:grpSpPr>
        <p:sp>
          <p:nvSpPr>
            <p:cNvPr id="68" name="Ellips 67">
              <a:extLst>
                <a:ext uri="{FF2B5EF4-FFF2-40B4-BE49-F238E27FC236}">
                  <a16:creationId xmlns:a16="http://schemas.microsoft.com/office/drawing/2014/main" id="{A6B241E7-1DCC-CCDA-C770-3333AF876B83}"/>
                </a:ext>
              </a:extLst>
            </p:cNvPr>
            <p:cNvSpPr/>
            <p:nvPr/>
          </p:nvSpPr>
          <p:spPr>
            <a:xfrm>
              <a:off x="4968980" y="1061031"/>
              <a:ext cx="1723060" cy="17230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69" name="textruta 68">
              <a:extLst>
                <a:ext uri="{FF2B5EF4-FFF2-40B4-BE49-F238E27FC236}">
                  <a16:creationId xmlns:a16="http://schemas.microsoft.com/office/drawing/2014/main" id="{023CAC71-DCE5-E1FC-D169-8A03BEEA6987}"/>
                </a:ext>
              </a:extLst>
            </p:cNvPr>
            <p:cNvSpPr txBox="1"/>
            <p:nvPr/>
          </p:nvSpPr>
          <p:spPr>
            <a:xfrm>
              <a:off x="4968979" y="1226316"/>
              <a:ext cx="1723061" cy="1215717"/>
            </a:xfrm>
            <a:prstGeom prst="rect">
              <a:avLst/>
            </a:prstGeom>
            <a:noFill/>
          </p:spPr>
          <p:txBody>
            <a:bodyPr wrap="square" rtlCol="0">
              <a:spAutoFit/>
            </a:bodyPr>
            <a:lstStyle/>
            <a:p>
              <a:pPr algn="ctr"/>
              <a:r>
                <a:rPr lang="sv-SE" sz="4000" b="1" dirty="0">
                  <a:solidFill>
                    <a:schemeClr val="bg1"/>
                  </a:solidFill>
                  <a:latin typeface="Segoe UI" panose="020B0502040204020203" pitchFamily="34" charset="0"/>
                  <a:cs typeface="Segoe UI" panose="020B0502040204020203" pitchFamily="34" charset="0"/>
                </a:rPr>
                <a:t>4.</a:t>
              </a:r>
            </a:p>
            <a:p>
              <a:pPr algn="ctr"/>
              <a:r>
                <a:rPr lang="sv-SE" sz="1100" dirty="0">
                  <a:solidFill>
                    <a:schemeClr val="bg1"/>
                  </a:solidFill>
                  <a:latin typeface="Segoe UI" panose="020B0502040204020203" pitchFamily="34" charset="0"/>
                  <a:cs typeface="Segoe UI" panose="020B0502040204020203" pitchFamily="34" charset="0"/>
                </a:rPr>
                <a:t>Vad är en efterhandsdragen </a:t>
              </a:r>
              <a:br>
                <a:rPr lang="sv-SE" sz="1100" dirty="0">
                  <a:solidFill>
                    <a:schemeClr val="bg1"/>
                  </a:solidFill>
                  <a:latin typeface="Segoe UI" panose="020B0502040204020203" pitchFamily="34" charset="0"/>
                  <a:cs typeface="Segoe UI" panose="020B0502040204020203" pitchFamily="34" charset="0"/>
                </a:rPr>
              </a:br>
              <a:r>
                <a:rPr lang="sv-SE" sz="1100" dirty="0">
                  <a:solidFill>
                    <a:schemeClr val="bg1"/>
                  </a:solidFill>
                  <a:latin typeface="Segoe UI" panose="020B0502040204020203" pitchFamily="34" charset="0"/>
                  <a:cs typeface="Segoe UI" panose="020B0502040204020203" pitchFamily="34" charset="0"/>
                </a:rPr>
                <a:t>lott?</a:t>
              </a:r>
            </a:p>
          </p:txBody>
        </p:sp>
      </p:grpSp>
      <p:sp>
        <p:nvSpPr>
          <p:cNvPr id="70" name="Rundad rektangulär pratbubbla 69">
            <a:extLst>
              <a:ext uri="{FF2B5EF4-FFF2-40B4-BE49-F238E27FC236}">
                <a16:creationId xmlns:a16="http://schemas.microsoft.com/office/drawing/2014/main" id="{6B7272EA-C689-04D3-F802-F2D82E077EAF}"/>
              </a:ext>
            </a:extLst>
          </p:cNvPr>
          <p:cNvSpPr/>
          <p:nvPr/>
        </p:nvSpPr>
        <p:spPr>
          <a:xfrm>
            <a:off x="1879610" y="4094024"/>
            <a:ext cx="3231076" cy="1215717"/>
          </a:xfrm>
          <a:prstGeom prst="wedgeRoundRectCallout">
            <a:avLst>
              <a:gd name="adj1" fmla="val 54925"/>
              <a:gd name="adj2" fmla="val -2570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dirty="0">
                <a:latin typeface="Segoe UI" panose="020B0502040204020203" pitchFamily="34" charset="0"/>
                <a:cs typeface="Segoe UI" panose="020B0502040204020203" pitchFamily="34" charset="0"/>
              </a:rPr>
              <a:t>Lotterna i ett registreringslotteri kan både vara förhandsdragna och efterhandsdragna. En efterhanddragen lott är inte försluten och dragningen sker på förutbestämt datum efter inköpet. </a:t>
            </a:r>
            <a:endParaRPr lang="sv-SE" sz="1100" b="1" dirty="0">
              <a:solidFill>
                <a:schemeClr val="bg1"/>
              </a:solidFill>
              <a:latin typeface="Segoe UI" panose="020B0502040204020203" pitchFamily="34" charset="0"/>
              <a:cs typeface="Segoe UI" panose="020B0502040204020203" pitchFamily="34" charset="0"/>
            </a:endParaRPr>
          </a:p>
        </p:txBody>
      </p:sp>
      <p:sp>
        <p:nvSpPr>
          <p:cNvPr id="71" name="Multiplikation 70">
            <a:extLst>
              <a:ext uri="{FF2B5EF4-FFF2-40B4-BE49-F238E27FC236}">
                <a16:creationId xmlns:a16="http://schemas.microsoft.com/office/drawing/2014/main" id="{AAE541CD-1B73-0B27-BDC4-BEA2B77EFC9B}"/>
              </a:ext>
            </a:extLst>
          </p:cNvPr>
          <p:cNvSpPr/>
          <p:nvPr/>
        </p:nvSpPr>
        <p:spPr>
          <a:xfrm>
            <a:off x="4797617" y="4992761"/>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72" name="Grupp 71">
            <a:extLst>
              <a:ext uri="{FF2B5EF4-FFF2-40B4-BE49-F238E27FC236}">
                <a16:creationId xmlns:a16="http://schemas.microsoft.com/office/drawing/2014/main" id="{E0F45180-3EDD-8678-2230-77225C1350FB}"/>
              </a:ext>
            </a:extLst>
          </p:cNvPr>
          <p:cNvGrpSpPr/>
          <p:nvPr/>
        </p:nvGrpSpPr>
        <p:grpSpPr>
          <a:xfrm>
            <a:off x="6893609" y="3620820"/>
            <a:ext cx="1723061" cy="1723060"/>
            <a:chOff x="4968979" y="1061031"/>
            <a:chExt cx="1723061" cy="1723060"/>
          </a:xfrm>
        </p:grpSpPr>
        <p:sp>
          <p:nvSpPr>
            <p:cNvPr id="73" name="Ellips 72">
              <a:extLst>
                <a:ext uri="{FF2B5EF4-FFF2-40B4-BE49-F238E27FC236}">
                  <a16:creationId xmlns:a16="http://schemas.microsoft.com/office/drawing/2014/main" id="{2AF7C182-B693-6606-438A-174FC279850B}"/>
                </a:ext>
              </a:extLst>
            </p:cNvPr>
            <p:cNvSpPr/>
            <p:nvPr/>
          </p:nvSpPr>
          <p:spPr>
            <a:xfrm>
              <a:off x="4968980" y="1061031"/>
              <a:ext cx="1723060" cy="17230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74" name="textruta 73">
              <a:extLst>
                <a:ext uri="{FF2B5EF4-FFF2-40B4-BE49-F238E27FC236}">
                  <a16:creationId xmlns:a16="http://schemas.microsoft.com/office/drawing/2014/main" id="{EB4DD349-5461-A1CB-8BBD-F315CF9B89E5}"/>
                </a:ext>
              </a:extLst>
            </p:cNvPr>
            <p:cNvSpPr txBox="1"/>
            <p:nvPr/>
          </p:nvSpPr>
          <p:spPr>
            <a:xfrm>
              <a:off x="4968979" y="1226316"/>
              <a:ext cx="1723061" cy="1046440"/>
            </a:xfrm>
            <a:prstGeom prst="rect">
              <a:avLst/>
            </a:prstGeom>
            <a:noFill/>
          </p:spPr>
          <p:txBody>
            <a:bodyPr wrap="square" rtlCol="0">
              <a:spAutoFit/>
            </a:bodyPr>
            <a:lstStyle/>
            <a:p>
              <a:pPr algn="ctr"/>
              <a:r>
                <a:rPr lang="sv-SE" sz="4000" b="1" dirty="0">
                  <a:solidFill>
                    <a:schemeClr val="bg1"/>
                  </a:solidFill>
                  <a:latin typeface="Segoe UI" panose="020B0502040204020203" pitchFamily="34" charset="0"/>
                  <a:cs typeface="Segoe UI" panose="020B0502040204020203" pitchFamily="34" charset="0"/>
                </a:rPr>
                <a:t>5.</a:t>
              </a:r>
            </a:p>
            <a:p>
              <a:pPr algn="ctr"/>
              <a:r>
                <a:rPr lang="sv-SE" sz="1100" dirty="0">
                  <a:solidFill>
                    <a:schemeClr val="bg1"/>
                  </a:solidFill>
                  <a:latin typeface="Segoe UI" panose="020B0502040204020203" pitchFamily="34" charset="0"/>
                  <a:cs typeface="Segoe UI" panose="020B0502040204020203" pitchFamily="34" charset="0"/>
                </a:rPr>
                <a:t>Vad är en normal försäljningstid?</a:t>
              </a:r>
            </a:p>
          </p:txBody>
        </p:sp>
      </p:grpSp>
      <p:sp>
        <p:nvSpPr>
          <p:cNvPr id="75" name="Rundad rektangulär pratbubbla 74">
            <a:extLst>
              <a:ext uri="{FF2B5EF4-FFF2-40B4-BE49-F238E27FC236}">
                <a16:creationId xmlns:a16="http://schemas.microsoft.com/office/drawing/2014/main" id="{1959EC70-8EE4-7BC0-6618-8E27A3397CA6}"/>
              </a:ext>
            </a:extLst>
          </p:cNvPr>
          <p:cNvSpPr/>
          <p:nvPr/>
        </p:nvSpPr>
        <p:spPr>
          <a:xfrm>
            <a:off x="6798533" y="1692264"/>
            <a:ext cx="3231076" cy="1916248"/>
          </a:xfrm>
          <a:prstGeom prst="wedgeRoundRectCallout">
            <a:avLst>
              <a:gd name="adj1" fmla="val -20341"/>
              <a:gd name="adj2" fmla="val 60276"/>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dirty="0">
                <a:latin typeface="Segoe UI" panose="020B0502040204020203" pitchFamily="34" charset="0"/>
                <a:cs typeface="Segoe UI" panose="020B0502040204020203" pitchFamily="34" charset="0"/>
              </a:rPr>
              <a:t>Försäljningstiden för efterhandsdragna lotterier är normalt tre månader. Vid förhanddragna lotterier får lottsatser säljas slut om det sker under registreringsperioden. Om det finns särskilda skäl, till exempel problem med trycket, kan försäljningstiden ibland förlängas. Vinstutlämningen bör ske under minst en månad efter försäljningstidens slut. </a:t>
            </a:r>
            <a:endParaRPr lang="sv-SE" sz="1100" b="1" dirty="0">
              <a:solidFill>
                <a:schemeClr val="bg1"/>
              </a:solidFill>
              <a:latin typeface="Segoe UI" panose="020B0502040204020203" pitchFamily="34" charset="0"/>
              <a:cs typeface="Segoe UI" panose="020B0502040204020203" pitchFamily="34" charset="0"/>
            </a:endParaRPr>
          </a:p>
        </p:txBody>
      </p:sp>
      <p:sp>
        <p:nvSpPr>
          <p:cNvPr id="76" name="Multiplikation 75">
            <a:extLst>
              <a:ext uri="{FF2B5EF4-FFF2-40B4-BE49-F238E27FC236}">
                <a16:creationId xmlns:a16="http://schemas.microsoft.com/office/drawing/2014/main" id="{4BCFE6FD-2643-E377-AB29-C1409BB454FA}"/>
              </a:ext>
            </a:extLst>
          </p:cNvPr>
          <p:cNvSpPr/>
          <p:nvPr/>
        </p:nvSpPr>
        <p:spPr>
          <a:xfrm>
            <a:off x="9666363" y="3267696"/>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77" name="Grupp 76">
            <a:extLst>
              <a:ext uri="{FF2B5EF4-FFF2-40B4-BE49-F238E27FC236}">
                <a16:creationId xmlns:a16="http://schemas.microsoft.com/office/drawing/2014/main" id="{AF8875B2-CAAC-1995-2BFF-EB36B5AF7D60}"/>
              </a:ext>
            </a:extLst>
          </p:cNvPr>
          <p:cNvGrpSpPr/>
          <p:nvPr/>
        </p:nvGrpSpPr>
        <p:grpSpPr>
          <a:xfrm>
            <a:off x="8803513" y="3605021"/>
            <a:ext cx="1723061" cy="1723060"/>
            <a:chOff x="4968979" y="1061031"/>
            <a:chExt cx="1723061" cy="1723060"/>
          </a:xfrm>
        </p:grpSpPr>
        <p:sp>
          <p:nvSpPr>
            <p:cNvPr id="78" name="Ellips 77">
              <a:extLst>
                <a:ext uri="{FF2B5EF4-FFF2-40B4-BE49-F238E27FC236}">
                  <a16:creationId xmlns:a16="http://schemas.microsoft.com/office/drawing/2014/main" id="{2EBA346C-9934-CF96-46EB-3D69EB123C30}"/>
                </a:ext>
              </a:extLst>
            </p:cNvPr>
            <p:cNvSpPr/>
            <p:nvPr/>
          </p:nvSpPr>
          <p:spPr>
            <a:xfrm>
              <a:off x="4968980" y="1061031"/>
              <a:ext cx="1723060" cy="17230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Segoe UI" panose="020B0502040204020203" pitchFamily="34" charset="0"/>
                <a:cs typeface="Segoe UI" panose="020B0502040204020203" pitchFamily="34" charset="0"/>
              </a:endParaRPr>
            </a:p>
          </p:txBody>
        </p:sp>
        <p:sp>
          <p:nvSpPr>
            <p:cNvPr id="79" name="textruta 78">
              <a:extLst>
                <a:ext uri="{FF2B5EF4-FFF2-40B4-BE49-F238E27FC236}">
                  <a16:creationId xmlns:a16="http://schemas.microsoft.com/office/drawing/2014/main" id="{B939DCEB-8011-1221-8E54-E29F260FBE52}"/>
                </a:ext>
              </a:extLst>
            </p:cNvPr>
            <p:cNvSpPr txBox="1"/>
            <p:nvPr/>
          </p:nvSpPr>
          <p:spPr>
            <a:xfrm>
              <a:off x="4968979" y="1226316"/>
              <a:ext cx="1723061" cy="1215717"/>
            </a:xfrm>
            <a:prstGeom prst="rect">
              <a:avLst/>
            </a:prstGeom>
            <a:noFill/>
          </p:spPr>
          <p:txBody>
            <a:bodyPr wrap="square" rtlCol="0">
              <a:spAutoFit/>
            </a:bodyPr>
            <a:lstStyle/>
            <a:p>
              <a:pPr algn="ctr"/>
              <a:r>
                <a:rPr lang="sv-SE" sz="4000" b="1" dirty="0">
                  <a:solidFill>
                    <a:schemeClr val="bg1"/>
                  </a:solidFill>
                  <a:latin typeface="Segoe UI" panose="020B0502040204020203" pitchFamily="34" charset="0"/>
                  <a:cs typeface="Segoe UI" panose="020B0502040204020203" pitchFamily="34" charset="0"/>
                </a:rPr>
                <a:t>6.</a:t>
              </a:r>
            </a:p>
            <a:p>
              <a:pPr algn="ctr"/>
              <a:r>
                <a:rPr lang="sv-SE" sz="1100" dirty="0">
                  <a:solidFill>
                    <a:schemeClr val="bg1"/>
                  </a:solidFill>
                  <a:latin typeface="Segoe UI" panose="020B0502040204020203" pitchFamily="34" charset="0"/>
                  <a:cs typeface="Segoe UI" panose="020B0502040204020203" pitchFamily="34" charset="0"/>
                </a:rPr>
                <a:t>Vem anordnar dragningen och vilka </a:t>
              </a:r>
              <a:br>
                <a:rPr lang="sv-SE" sz="1100" dirty="0">
                  <a:solidFill>
                    <a:schemeClr val="bg1"/>
                  </a:solidFill>
                  <a:latin typeface="Segoe UI" panose="020B0502040204020203" pitchFamily="34" charset="0"/>
                  <a:cs typeface="Segoe UI" panose="020B0502040204020203" pitchFamily="34" charset="0"/>
                </a:rPr>
              </a:br>
              <a:r>
                <a:rPr lang="sv-SE" sz="1100" dirty="0">
                  <a:solidFill>
                    <a:schemeClr val="bg1"/>
                  </a:solidFill>
                  <a:latin typeface="Segoe UI" panose="020B0502040204020203" pitchFamily="34" charset="0"/>
                  <a:cs typeface="Segoe UI" panose="020B0502040204020203" pitchFamily="34" charset="0"/>
                </a:rPr>
                <a:t>ska närvara?</a:t>
              </a:r>
            </a:p>
          </p:txBody>
        </p:sp>
      </p:grpSp>
      <p:sp>
        <p:nvSpPr>
          <p:cNvPr id="80" name="Rundad rektangulär pratbubbla 79">
            <a:extLst>
              <a:ext uri="{FF2B5EF4-FFF2-40B4-BE49-F238E27FC236}">
                <a16:creationId xmlns:a16="http://schemas.microsoft.com/office/drawing/2014/main" id="{1CF10331-0BA2-6CF2-0DE6-6FDE147B3FA7}"/>
              </a:ext>
            </a:extLst>
          </p:cNvPr>
          <p:cNvSpPr/>
          <p:nvPr/>
        </p:nvSpPr>
        <p:spPr>
          <a:xfrm>
            <a:off x="8662554" y="2349305"/>
            <a:ext cx="3231076" cy="1254768"/>
          </a:xfrm>
          <a:prstGeom prst="wedgeRoundRectCallout">
            <a:avLst>
              <a:gd name="adj1" fmla="val -20040"/>
              <a:gd name="adj2" fmla="val 6492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dirty="0">
                <a:latin typeface="Segoe UI" panose="020B0502040204020203" pitchFamily="34" charset="0"/>
                <a:cs typeface="Segoe UI" panose="020B0502040204020203" pitchFamily="34" charset="0"/>
              </a:rPr>
              <a:t>Den som tillhandahåller lotteriet ska anordna dragningen, och tidpunkt ska vara bestämd redan innan försäljningstiden börjar. Kontrollanten och kontaktpersonen ska delta vid dragningen. </a:t>
            </a:r>
            <a:endParaRPr lang="sv-SE" sz="1100" b="1" dirty="0">
              <a:solidFill>
                <a:schemeClr val="bg1"/>
              </a:solidFill>
              <a:latin typeface="Segoe UI" panose="020B0502040204020203" pitchFamily="34" charset="0"/>
              <a:cs typeface="Segoe UI" panose="020B0502040204020203" pitchFamily="34" charset="0"/>
            </a:endParaRPr>
          </a:p>
        </p:txBody>
      </p:sp>
      <p:sp>
        <p:nvSpPr>
          <p:cNvPr id="81" name="Multiplikation 80">
            <a:extLst>
              <a:ext uri="{FF2B5EF4-FFF2-40B4-BE49-F238E27FC236}">
                <a16:creationId xmlns:a16="http://schemas.microsoft.com/office/drawing/2014/main" id="{E7D2D9A0-A216-6E50-0A71-FE025A1273E6}"/>
              </a:ext>
            </a:extLst>
          </p:cNvPr>
          <p:cNvSpPr/>
          <p:nvPr/>
        </p:nvSpPr>
        <p:spPr>
          <a:xfrm>
            <a:off x="11530384" y="326325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 name="V-form 3">
            <a:hlinkClick r:id="rId3" action="ppaction://hlinksldjump"/>
            <a:extLst>
              <a:ext uri="{FF2B5EF4-FFF2-40B4-BE49-F238E27FC236}">
                <a16:creationId xmlns:a16="http://schemas.microsoft.com/office/drawing/2014/main" id="{02D7E7E5-2D66-2A81-F68F-9F4A773B2D4D}"/>
              </a:ext>
            </a:extLst>
          </p:cNvPr>
          <p:cNvSpPr/>
          <p:nvPr/>
        </p:nvSpPr>
        <p:spPr>
          <a:xfrm>
            <a:off x="3265453"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9" name="V-form 8">
            <a:hlinkClick r:id="rId4" action="ppaction://hlinksldjump"/>
            <a:extLst>
              <a:ext uri="{FF2B5EF4-FFF2-40B4-BE49-F238E27FC236}">
                <a16:creationId xmlns:a16="http://schemas.microsoft.com/office/drawing/2014/main" id="{FC755119-6041-6D61-A1E1-1A9E9BD153B3}"/>
              </a:ext>
            </a:extLst>
          </p:cNvPr>
          <p:cNvSpPr/>
          <p:nvPr/>
        </p:nvSpPr>
        <p:spPr>
          <a:xfrm>
            <a:off x="248706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10" name="Femhörning 9">
            <a:hlinkClick r:id="rId5" action="ppaction://hlinksldjump"/>
            <a:extLst>
              <a:ext uri="{FF2B5EF4-FFF2-40B4-BE49-F238E27FC236}">
                <a16:creationId xmlns:a16="http://schemas.microsoft.com/office/drawing/2014/main" id="{76ECD3D6-E4A0-0D56-DC85-9DEEF2857A1C}"/>
              </a:ext>
            </a:extLst>
          </p:cNvPr>
          <p:cNvSpPr/>
          <p:nvPr/>
        </p:nvSpPr>
        <p:spPr>
          <a:xfrm>
            <a:off x="1708685"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11" name="V-form 34">
            <a:hlinkClick r:id="rId6" action="ppaction://hlinksldjump"/>
            <a:extLst>
              <a:ext uri="{FF2B5EF4-FFF2-40B4-BE49-F238E27FC236}">
                <a16:creationId xmlns:a16="http://schemas.microsoft.com/office/drawing/2014/main" id="{CFE329DB-4A6A-242C-211C-8C118359F2A8}"/>
              </a:ext>
            </a:extLst>
          </p:cNvPr>
          <p:cNvSpPr/>
          <p:nvPr/>
        </p:nvSpPr>
        <p:spPr>
          <a:xfrm>
            <a:off x="9536250" y="638381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11</a:t>
            </a:r>
          </a:p>
        </p:txBody>
      </p:sp>
      <p:sp>
        <p:nvSpPr>
          <p:cNvPr id="15" name="V-form 14">
            <a:hlinkClick r:id="rId7" action="ppaction://hlinksldjump"/>
            <a:extLst>
              <a:ext uri="{FF2B5EF4-FFF2-40B4-BE49-F238E27FC236}">
                <a16:creationId xmlns:a16="http://schemas.microsoft.com/office/drawing/2014/main" id="{172358EB-A306-DC7F-B73C-8BF112F3EF37}"/>
              </a:ext>
            </a:extLst>
          </p:cNvPr>
          <p:cNvSpPr/>
          <p:nvPr/>
        </p:nvSpPr>
        <p:spPr>
          <a:xfrm>
            <a:off x="4047651"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16" name="V-form 15">
            <a:hlinkClick r:id="rId8" action="ppaction://hlinksldjump"/>
            <a:extLst>
              <a:ext uri="{FF2B5EF4-FFF2-40B4-BE49-F238E27FC236}">
                <a16:creationId xmlns:a16="http://schemas.microsoft.com/office/drawing/2014/main" id="{AD8D17AB-FC2F-9A62-F907-229465218856}"/>
              </a:ext>
            </a:extLst>
          </p:cNvPr>
          <p:cNvSpPr/>
          <p:nvPr/>
        </p:nvSpPr>
        <p:spPr>
          <a:xfrm>
            <a:off x="561356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6</a:t>
            </a:r>
          </a:p>
        </p:txBody>
      </p:sp>
      <p:sp>
        <p:nvSpPr>
          <p:cNvPr id="17" name="V-form 16">
            <a:hlinkClick r:id="rId9" action="ppaction://hlinksldjump"/>
            <a:extLst>
              <a:ext uri="{FF2B5EF4-FFF2-40B4-BE49-F238E27FC236}">
                <a16:creationId xmlns:a16="http://schemas.microsoft.com/office/drawing/2014/main" id="{ECF52FF9-B431-A70C-3AF5-4D55EE723A6F}"/>
              </a:ext>
            </a:extLst>
          </p:cNvPr>
          <p:cNvSpPr/>
          <p:nvPr/>
        </p:nvSpPr>
        <p:spPr>
          <a:xfrm>
            <a:off x="4830316"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18" name="V-form 17">
            <a:hlinkClick r:id="rId10" action="ppaction://hlinksldjump"/>
            <a:extLst>
              <a:ext uri="{FF2B5EF4-FFF2-40B4-BE49-F238E27FC236}">
                <a16:creationId xmlns:a16="http://schemas.microsoft.com/office/drawing/2014/main" id="{EDAC9150-20FE-C571-20A3-3C4A7F06CB73}"/>
              </a:ext>
            </a:extLst>
          </p:cNvPr>
          <p:cNvSpPr/>
          <p:nvPr/>
        </p:nvSpPr>
        <p:spPr>
          <a:xfrm>
            <a:off x="639517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7</a:t>
            </a:r>
          </a:p>
        </p:txBody>
      </p:sp>
      <p:sp>
        <p:nvSpPr>
          <p:cNvPr id="19" name="V-form 18">
            <a:hlinkClick r:id="rId11" action="ppaction://hlinksldjump"/>
            <a:extLst>
              <a:ext uri="{FF2B5EF4-FFF2-40B4-BE49-F238E27FC236}">
                <a16:creationId xmlns:a16="http://schemas.microsoft.com/office/drawing/2014/main" id="{45FF75EA-E089-89E2-DFE1-2F8C49841391}"/>
              </a:ext>
            </a:extLst>
          </p:cNvPr>
          <p:cNvSpPr/>
          <p:nvPr/>
        </p:nvSpPr>
        <p:spPr>
          <a:xfrm>
            <a:off x="7178427"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8</a:t>
            </a:r>
          </a:p>
        </p:txBody>
      </p:sp>
      <p:sp>
        <p:nvSpPr>
          <p:cNvPr id="20" name="V-form 19">
            <a:hlinkClick r:id="rId12" action="ppaction://hlinksldjump"/>
            <a:extLst>
              <a:ext uri="{FF2B5EF4-FFF2-40B4-BE49-F238E27FC236}">
                <a16:creationId xmlns:a16="http://schemas.microsoft.com/office/drawing/2014/main" id="{EE8487E9-99B1-C7DC-7BDB-27D5D9C15684}"/>
              </a:ext>
            </a:extLst>
          </p:cNvPr>
          <p:cNvSpPr/>
          <p:nvPr/>
        </p:nvSpPr>
        <p:spPr>
          <a:xfrm>
            <a:off x="796052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9</a:t>
            </a:r>
          </a:p>
        </p:txBody>
      </p:sp>
      <p:sp>
        <p:nvSpPr>
          <p:cNvPr id="21" name="V-form 20">
            <a:hlinkClick r:id="rId13" action="ppaction://hlinksldjump"/>
            <a:extLst>
              <a:ext uri="{FF2B5EF4-FFF2-40B4-BE49-F238E27FC236}">
                <a16:creationId xmlns:a16="http://schemas.microsoft.com/office/drawing/2014/main" id="{70932DB4-22A2-F6DE-8E87-C42A5642A3FE}"/>
              </a:ext>
            </a:extLst>
          </p:cNvPr>
          <p:cNvSpPr/>
          <p:nvPr/>
        </p:nvSpPr>
        <p:spPr>
          <a:xfrm>
            <a:off x="8745939"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10</a:t>
            </a:r>
          </a:p>
        </p:txBody>
      </p:sp>
      <p:sp>
        <p:nvSpPr>
          <p:cNvPr id="22" name="Rubrik 1">
            <a:hlinkClick r:id="" action="ppaction://hlinkshowjump?jump=lastslideviewed"/>
            <a:extLst>
              <a:ext uri="{FF2B5EF4-FFF2-40B4-BE49-F238E27FC236}">
                <a16:creationId xmlns:a16="http://schemas.microsoft.com/office/drawing/2014/main" id="{8251EB55-9209-367E-16BE-B5137C2A2497}"/>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4" name="Platshållare för text 5">
            <a:hlinkClick r:id="" action="ppaction://hlinkshowjump?jump=lastslideviewed"/>
            <a:extLst>
              <a:ext uri="{FF2B5EF4-FFF2-40B4-BE49-F238E27FC236}">
                <a16:creationId xmlns:a16="http://schemas.microsoft.com/office/drawing/2014/main" id="{B5FC3249-A4DF-310F-DD4D-3115DACC5365}"/>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33263033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1000"/>
                                  </p:stCondLst>
                                  <p:childTnLst>
                                    <p:set>
                                      <p:cBhvr>
                                        <p:cTn id="11" dur="1" fill="hold">
                                          <p:stCondLst>
                                            <p:cond delay="0"/>
                                          </p:stCondLst>
                                        </p:cTn>
                                        <p:tgtEl>
                                          <p:spTgt spid="54"/>
                                        </p:tgtEl>
                                        <p:attrNameLst>
                                          <p:attrName>style.visibility</p:attrName>
                                        </p:attrNameLst>
                                      </p:cBhvr>
                                      <p:to>
                                        <p:strVal val="visible"/>
                                      </p:to>
                                    </p:set>
                                    <p:anim calcmode="lin" valueType="num">
                                      <p:cBhvr>
                                        <p:cTn id="12" dur="1000" fill="hold"/>
                                        <p:tgtEl>
                                          <p:spTgt spid="54"/>
                                        </p:tgtEl>
                                        <p:attrNameLst>
                                          <p:attrName>ppt_w</p:attrName>
                                        </p:attrNameLst>
                                      </p:cBhvr>
                                      <p:tavLst>
                                        <p:tav tm="0">
                                          <p:val>
                                            <p:strVal val="#ppt_w*0.70"/>
                                          </p:val>
                                        </p:tav>
                                        <p:tav tm="100000">
                                          <p:val>
                                            <p:strVal val="#ppt_w"/>
                                          </p:val>
                                        </p:tav>
                                      </p:tavLst>
                                    </p:anim>
                                    <p:anim calcmode="lin" valueType="num">
                                      <p:cBhvr>
                                        <p:cTn id="13" dur="1000" fill="hold"/>
                                        <p:tgtEl>
                                          <p:spTgt spid="54"/>
                                        </p:tgtEl>
                                        <p:attrNameLst>
                                          <p:attrName>ppt_h</p:attrName>
                                        </p:attrNameLst>
                                      </p:cBhvr>
                                      <p:tavLst>
                                        <p:tav tm="0">
                                          <p:val>
                                            <p:strVal val="#ppt_h"/>
                                          </p:val>
                                        </p:tav>
                                        <p:tav tm="100000">
                                          <p:val>
                                            <p:strVal val="#ppt_h"/>
                                          </p:val>
                                        </p:tav>
                                      </p:tavLst>
                                    </p:anim>
                                    <p:animEffect transition="in" filter="fade">
                                      <p:cBhvr>
                                        <p:cTn id="14" dur="1000"/>
                                        <p:tgtEl>
                                          <p:spTgt spid="54"/>
                                        </p:tgtEl>
                                      </p:cBhvr>
                                    </p:animEffect>
                                  </p:childTnLst>
                                </p:cTn>
                              </p:par>
                              <p:par>
                                <p:cTn id="15" presetID="55" presetClass="entr" presetSubtype="0" fill="hold" nodeType="withEffect">
                                  <p:stCondLst>
                                    <p:cond delay="1500"/>
                                  </p:stCondLst>
                                  <p:childTnLst>
                                    <p:set>
                                      <p:cBhvr>
                                        <p:cTn id="16" dur="1" fill="hold">
                                          <p:stCondLst>
                                            <p:cond delay="0"/>
                                          </p:stCondLst>
                                        </p:cTn>
                                        <p:tgtEl>
                                          <p:spTgt spid="62"/>
                                        </p:tgtEl>
                                        <p:attrNameLst>
                                          <p:attrName>style.visibility</p:attrName>
                                        </p:attrNameLst>
                                      </p:cBhvr>
                                      <p:to>
                                        <p:strVal val="visible"/>
                                      </p:to>
                                    </p:set>
                                    <p:anim calcmode="lin" valueType="num">
                                      <p:cBhvr>
                                        <p:cTn id="17" dur="1000" fill="hold"/>
                                        <p:tgtEl>
                                          <p:spTgt spid="62"/>
                                        </p:tgtEl>
                                        <p:attrNameLst>
                                          <p:attrName>ppt_w</p:attrName>
                                        </p:attrNameLst>
                                      </p:cBhvr>
                                      <p:tavLst>
                                        <p:tav tm="0">
                                          <p:val>
                                            <p:strVal val="#ppt_w*0.70"/>
                                          </p:val>
                                        </p:tav>
                                        <p:tav tm="100000">
                                          <p:val>
                                            <p:strVal val="#ppt_w"/>
                                          </p:val>
                                        </p:tav>
                                      </p:tavLst>
                                    </p:anim>
                                    <p:anim calcmode="lin" valueType="num">
                                      <p:cBhvr>
                                        <p:cTn id="18" dur="1000" fill="hold"/>
                                        <p:tgtEl>
                                          <p:spTgt spid="62"/>
                                        </p:tgtEl>
                                        <p:attrNameLst>
                                          <p:attrName>ppt_h</p:attrName>
                                        </p:attrNameLst>
                                      </p:cBhvr>
                                      <p:tavLst>
                                        <p:tav tm="0">
                                          <p:val>
                                            <p:strVal val="#ppt_h"/>
                                          </p:val>
                                        </p:tav>
                                        <p:tav tm="100000">
                                          <p:val>
                                            <p:strVal val="#ppt_h"/>
                                          </p:val>
                                        </p:tav>
                                      </p:tavLst>
                                    </p:anim>
                                    <p:animEffect transition="in" filter="fade">
                                      <p:cBhvr>
                                        <p:cTn id="19" dur="1000"/>
                                        <p:tgtEl>
                                          <p:spTgt spid="62"/>
                                        </p:tgtEl>
                                      </p:cBhvr>
                                    </p:animEffect>
                                  </p:childTnLst>
                                </p:cTn>
                              </p:par>
                              <p:par>
                                <p:cTn id="20" presetID="55" presetClass="entr" presetSubtype="0" fill="hold" nodeType="withEffect">
                                  <p:stCondLst>
                                    <p:cond delay="2000"/>
                                  </p:stCondLst>
                                  <p:childTnLst>
                                    <p:set>
                                      <p:cBhvr>
                                        <p:cTn id="21" dur="1" fill="hold">
                                          <p:stCondLst>
                                            <p:cond delay="0"/>
                                          </p:stCondLst>
                                        </p:cTn>
                                        <p:tgtEl>
                                          <p:spTgt spid="67"/>
                                        </p:tgtEl>
                                        <p:attrNameLst>
                                          <p:attrName>style.visibility</p:attrName>
                                        </p:attrNameLst>
                                      </p:cBhvr>
                                      <p:to>
                                        <p:strVal val="visible"/>
                                      </p:to>
                                    </p:set>
                                    <p:anim calcmode="lin" valueType="num">
                                      <p:cBhvr>
                                        <p:cTn id="22" dur="1000" fill="hold"/>
                                        <p:tgtEl>
                                          <p:spTgt spid="67"/>
                                        </p:tgtEl>
                                        <p:attrNameLst>
                                          <p:attrName>ppt_w</p:attrName>
                                        </p:attrNameLst>
                                      </p:cBhvr>
                                      <p:tavLst>
                                        <p:tav tm="0">
                                          <p:val>
                                            <p:strVal val="#ppt_w*0.70"/>
                                          </p:val>
                                        </p:tav>
                                        <p:tav tm="100000">
                                          <p:val>
                                            <p:strVal val="#ppt_w"/>
                                          </p:val>
                                        </p:tav>
                                      </p:tavLst>
                                    </p:anim>
                                    <p:anim calcmode="lin" valueType="num">
                                      <p:cBhvr>
                                        <p:cTn id="23" dur="1000" fill="hold"/>
                                        <p:tgtEl>
                                          <p:spTgt spid="67"/>
                                        </p:tgtEl>
                                        <p:attrNameLst>
                                          <p:attrName>ppt_h</p:attrName>
                                        </p:attrNameLst>
                                      </p:cBhvr>
                                      <p:tavLst>
                                        <p:tav tm="0">
                                          <p:val>
                                            <p:strVal val="#ppt_h"/>
                                          </p:val>
                                        </p:tav>
                                        <p:tav tm="100000">
                                          <p:val>
                                            <p:strVal val="#ppt_h"/>
                                          </p:val>
                                        </p:tav>
                                      </p:tavLst>
                                    </p:anim>
                                    <p:animEffect transition="in" filter="fade">
                                      <p:cBhvr>
                                        <p:cTn id="24" dur="1000"/>
                                        <p:tgtEl>
                                          <p:spTgt spid="67"/>
                                        </p:tgtEl>
                                      </p:cBhvr>
                                    </p:animEffect>
                                  </p:childTnLst>
                                </p:cTn>
                              </p:par>
                              <p:par>
                                <p:cTn id="25" presetID="55" presetClass="entr" presetSubtype="0" fill="hold" nodeType="withEffect">
                                  <p:stCondLst>
                                    <p:cond delay="2500"/>
                                  </p:stCondLst>
                                  <p:childTnLst>
                                    <p:set>
                                      <p:cBhvr>
                                        <p:cTn id="26" dur="1" fill="hold">
                                          <p:stCondLst>
                                            <p:cond delay="0"/>
                                          </p:stCondLst>
                                        </p:cTn>
                                        <p:tgtEl>
                                          <p:spTgt spid="72"/>
                                        </p:tgtEl>
                                        <p:attrNameLst>
                                          <p:attrName>style.visibility</p:attrName>
                                        </p:attrNameLst>
                                      </p:cBhvr>
                                      <p:to>
                                        <p:strVal val="visible"/>
                                      </p:to>
                                    </p:set>
                                    <p:anim calcmode="lin" valueType="num">
                                      <p:cBhvr>
                                        <p:cTn id="27" dur="1000" fill="hold"/>
                                        <p:tgtEl>
                                          <p:spTgt spid="72"/>
                                        </p:tgtEl>
                                        <p:attrNameLst>
                                          <p:attrName>ppt_w</p:attrName>
                                        </p:attrNameLst>
                                      </p:cBhvr>
                                      <p:tavLst>
                                        <p:tav tm="0">
                                          <p:val>
                                            <p:strVal val="#ppt_w*0.70"/>
                                          </p:val>
                                        </p:tav>
                                        <p:tav tm="100000">
                                          <p:val>
                                            <p:strVal val="#ppt_w"/>
                                          </p:val>
                                        </p:tav>
                                      </p:tavLst>
                                    </p:anim>
                                    <p:anim calcmode="lin" valueType="num">
                                      <p:cBhvr>
                                        <p:cTn id="28" dur="1000" fill="hold"/>
                                        <p:tgtEl>
                                          <p:spTgt spid="72"/>
                                        </p:tgtEl>
                                        <p:attrNameLst>
                                          <p:attrName>ppt_h</p:attrName>
                                        </p:attrNameLst>
                                      </p:cBhvr>
                                      <p:tavLst>
                                        <p:tav tm="0">
                                          <p:val>
                                            <p:strVal val="#ppt_h"/>
                                          </p:val>
                                        </p:tav>
                                        <p:tav tm="100000">
                                          <p:val>
                                            <p:strVal val="#ppt_h"/>
                                          </p:val>
                                        </p:tav>
                                      </p:tavLst>
                                    </p:anim>
                                    <p:animEffect transition="in" filter="fade">
                                      <p:cBhvr>
                                        <p:cTn id="29" dur="1000"/>
                                        <p:tgtEl>
                                          <p:spTgt spid="72"/>
                                        </p:tgtEl>
                                      </p:cBhvr>
                                    </p:animEffect>
                                  </p:childTnLst>
                                </p:cTn>
                              </p:par>
                              <p:par>
                                <p:cTn id="30" presetID="55" presetClass="entr" presetSubtype="0" fill="hold" nodeType="withEffect">
                                  <p:stCondLst>
                                    <p:cond delay="3000"/>
                                  </p:stCondLst>
                                  <p:childTnLst>
                                    <p:set>
                                      <p:cBhvr>
                                        <p:cTn id="31" dur="1" fill="hold">
                                          <p:stCondLst>
                                            <p:cond delay="0"/>
                                          </p:stCondLst>
                                        </p:cTn>
                                        <p:tgtEl>
                                          <p:spTgt spid="77"/>
                                        </p:tgtEl>
                                        <p:attrNameLst>
                                          <p:attrName>style.visibility</p:attrName>
                                        </p:attrNameLst>
                                      </p:cBhvr>
                                      <p:to>
                                        <p:strVal val="visible"/>
                                      </p:to>
                                    </p:set>
                                    <p:anim calcmode="lin" valueType="num">
                                      <p:cBhvr>
                                        <p:cTn id="32" dur="1000" fill="hold"/>
                                        <p:tgtEl>
                                          <p:spTgt spid="77"/>
                                        </p:tgtEl>
                                        <p:attrNameLst>
                                          <p:attrName>ppt_w</p:attrName>
                                        </p:attrNameLst>
                                      </p:cBhvr>
                                      <p:tavLst>
                                        <p:tav tm="0">
                                          <p:val>
                                            <p:strVal val="#ppt_w*0.70"/>
                                          </p:val>
                                        </p:tav>
                                        <p:tav tm="100000">
                                          <p:val>
                                            <p:strVal val="#ppt_w"/>
                                          </p:val>
                                        </p:tav>
                                      </p:tavLst>
                                    </p:anim>
                                    <p:anim calcmode="lin" valueType="num">
                                      <p:cBhvr>
                                        <p:cTn id="33" dur="1000" fill="hold"/>
                                        <p:tgtEl>
                                          <p:spTgt spid="77"/>
                                        </p:tgtEl>
                                        <p:attrNameLst>
                                          <p:attrName>ppt_h</p:attrName>
                                        </p:attrNameLst>
                                      </p:cBhvr>
                                      <p:tavLst>
                                        <p:tav tm="0">
                                          <p:val>
                                            <p:strVal val="#ppt_h"/>
                                          </p:val>
                                        </p:tav>
                                        <p:tav tm="100000">
                                          <p:val>
                                            <p:strVal val="#ppt_h"/>
                                          </p:val>
                                        </p:tav>
                                      </p:tavLst>
                                    </p:anim>
                                    <p:animEffect transition="in" filter="fade">
                                      <p:cBhvr>
                                        <p:cTn id="34"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dissolve">
                                      <p:cBhvr>
                                        <p:cTn id="40" dur="500"/>
                                        <p:tgtEl>
                                          <p:spTgt spid="3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dissolve">
                                      <p:cBhvr>
                                        <p:cTn id="43" dur="500"/>
                                        <p:tgtEl>
                                          <p:spTgt spid="34"/>
                                        </p:tgtEl>
                                      </p:cBhvr>
                                    </p:animEffec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3" restart="whenNotActive" fill="hold" evtFilter="cancelBubble" nodeType="interactiveSeq">
                <p:stCondLst>
                  <p:cond evt="onClick" delay="0">
                    <p:tgtEl>
                      <p:spTgt spid="54"/>
                    </p:tgtEl>
                  </p:cond>
                </p:stCondLst>
                <p:endSync evt="end" delay="0">
                  <p:rtn val="all"/>
                </p:endSync>
                <p:childTnLst>
                  <p:par>
                    <p:cTn id="54" fill="hold">
                      <p:stCondLst>
                        <p:cond delay="0"/>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dissolve">
                                      <p:cBhvr>
                                        <p:cTn id="58" dur="500"/>
                                        <p:tgtEl>
                                          <p:spTgt spid="5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dissolve">
                                      <p:cBhvr>
                                        <p:cTn id="61" dur="500"/>
                                        <p:tgtEl>
                                          <p:spTgt spid="58"/>
                                        </p:tgtEl>
                                      </p:cBhvr>
                                    </p:animEffec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8"/>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1" nodeType="clickEffect">
                                  <p:stCondLst>
                                    <p:cond delay="0"/>
                                  </p:stCondLst>
                                  <p:childTnLst>
                                    <p:animEffect transition="out" filter="dissolve">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58"/>
                                        </p:tgtEl>
                                      </p:cBhvr>
                                    </p:animEffect>
                                    <p:set>
                                      <p:cBhvr>
                                        <p:cTn id="70"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2"/>
                    </p:tgtEl>
                  </p:cond>
                </p:stCondLst>
                <p:endSync evt="end" delay="0">
                  <p:rtn val="all"/>
                </p:endSync>
                <p:childTnLst>
                  <p:par>
                    <p:cTn id="72" fill="hold">
                      <p:stCondLst>
                        <p:cond delay="0"/>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dissolve">
                                      <p:cBhvr>
                                        <p:cTn id="76" dur="500"/>
                                        <p:tgtEl>
                                          <p:spTgt spid="65"/>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dissolve">
                                      <p:cBhvr>
                                        <p:cTn id="79" dur="500"/>
                                        <p:tgtEl>
                                          <p:spTgt spid="66"/>
                                        </p:tgtEl>
                                      </p:cBhvr>
                                    </p:animEffect>
                                  </p:childTnLst>
                                </p:cTn>
                              </p:par>
                            </p:childTnLst>
                          </p:cTn>
                        </p:par>
                      </p:childTnLst>
                    </p:cTn>
                  </p:par>
                </p:childTnLst>
              </p:cTn>
              <p:nextCondLst>
                <p:cond evt="onClick" delay="0">
                  <p:tgtEl>
                    <p:spTgt spid="62"/>
                  </p:tgtEl>
                </p:cond>
              </p:nextCondLst>
            </p:seq>
            <p:seq concurrent="1" nextAc="seek">
              <p:cTn id="80" restart="whenNotActive" fill="hold" evtFilter="cancelBubble" nodeType="interactiveSeq">
                <p:stCondLst>
                  <p:cond evt="onClick" delay="0">
                    <p:tgtEl>
                      <p:spTgt spid="66"/>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1" nodeType="clickEffect">
                                  <p:stCondLst>
                                    <p:cond delay="0"/>
                                  </p:stCondLst>
                                  <p:childTnLst>
                                    <p:animEffect transition="out" filter="dissolve">
                                      <p:cBhvr>
                                        <p:cTn id="84" dur="500"/>
                                        <p:tgtEl>
                                          <p:spTgt spid="65"/>
                                        </p:tgtEl>
                                      </p:cBhvr>
                                    </p:animEffect>
                                    <p:set>
                                      <p:cBhvr>
                                        <p:cTn id="85" dur="1" fill="hold">
                                          <p:stCondLst>
                                            <p:cond delay="499"/>
                                          </p:stCondLst>
                                        </p:cTn>
                                        <p:tgtEl>
                                          <p:spTgt spid="65"/>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66"/>
                                        </p:tgtEl>
                                      </p:cBhvr>
                                    </p:animEffect>
                                    <p:set>
                                      <p:cBhvr>
                                        <p:cTn id="88"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9" restart="whenNotActive" fill="hold" evtFilter="cancelBubble" nodeType="interactiveSeq">
                <p:stCondLst>
                  <p:cond evt="onClick" delay="0">
                    <p:tgtEl>
                      <p:spTgt spid="67"/>
                    </p:tgtEl>
                  </p:cond>
                </p:stCondLst>
                <p:endSync evt="end" delay="0">
                  <p:rtn val="all"/>
                </p:endSync>
                <p:childTnLst>
                  <p:par>
                    <p:cTn id="90" fill="hold">
                      <p:stCondLst>
                        <p:cond delay="0"/>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dissolve">
                                      <p:cBhvr>
                                        <p:cTn id="94" dur="500"/>
                                        <p:tgtEl>
                                          <p:spTgt spid="70"/>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dissolve">
                                      <p:cBhvr>
                                        <p:cTn id="97" dur="500"/>
                                        <p:tgtEl>
                                          <p:spTgt spid="71"/>
                                        </p:tgtEl>
                                      </p:cBhvr>
                                    </p:animEffect>
                                  </p:childTnLst>
                                </p:cTn>
                              </p:par>
                            </p:childTnLst>
                          </p:cTn>
                        </p:par>
                      </p:childTnLst>
                    </p:cTn>
                  </p:par>
                </p:childTnLst>
              </p:cTn>
              <p:nextCondLst>
                <p:cond evt="onClick" delay="0">
                  <p:tgtEl>
                    <p:spTgt spid="67"/>
                  </p:tgtEl>
                </p:cond>
              </p:nextCondLst>
            </p:seq>
            <p:seq concurrent="1" nextAc="seek">
              <p:cTn id="98" restart="whenNotActive" fill="hold" evtFilter="cancelBubble" nodeType="interactiveSeq">
                <p:stCondLst>
                  <p:cond evt="onClick" delay="0">
                    <p:tgtEl>
                      <p:spTgt spid="71"/>
                    </p:tgtEl>
                  </p:cond>
                </p:stCondLst>
                <p:endSync evt="end" delay="0">
                  <p:rtn val="all"/>
                </p:endSync>
                <p:childTnLst>
                  <p:par>
                    <p:cTn id="99" fill="hold">
                      <p:stCondLst>
                        <p:cond delay="0"/>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70"/>
                                        </p:tgtEl>
                                      </p:cBhvr>
                                    </p:animEffect>
                                    <p:set>
                                      <p:cBhvr>
                                        <p:cTn id="103" dur="1" fill="hold">
                                          <p:stCondLst>
                                            <p:cond delay="499"/>
                                          </p:stCondLst>
                                        </p:cTn>
                                        <p:tgtEl>
                                          <p:spTgt spid="7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71"/>
                                        </p:tgtEl>
                                      </p:cBhvr>
                                    </p:animEffect>
                                    <p:set>
                                      <p:cBhvr>
                                        <p:cTn id="106"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07" restart="whenNotActive" fill="hold" evtFilter="cancelBubble" nodeType="interactiveSeq">
                <p:stCondLst>
                  <p:cond evt="onClick" delay="0">
                    <p:tgtEl>
                      <p:spTgt spid="72"/>
                    </p:tgtEl>
                  </p:cond>
                </p:stCondLst>
                <p:endSync evt="end" delay="0">
                  <p:rtn val="all"/>
                </p:endSync>
                <p:childTnLst>
                  <p:par>
                    <p:cTn id="108" fill="hold">
                      <p:stCondLst>
                        <p:cond delay="0"/>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dissolve">
                                      <p:cBhvr>
                                        <p:cTn id="112" dur="500"/>
                                        <p:tgtEl>
                                          <p:spTgt spid="75"/>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dissolve">
                                      <p:cBhvr>
                                        <p:cTn id="115" dur="500"/>
                                        <p:tgtEl>
                                          <p:spTgt spid="76"/>
                                        </p:tgtEl>
                                      </p:cBhvr>
                                    </p:animEffect>
                                  </p:childTnLst>
                                </p:cTn>
                              </p:par>
                            </p:childTnLst>
                          </p:cTn>
                        </p:par>
                      </p:childTnLst>
                    </p:cTn>
                  </p:par>
                </p:childTnLst>
              </p:cTn>
              <p:nextCondLst>
                <p:cond evt="onClick" delay="0">
                  <p:tgtEl>
                    <p:spTgt spid="72"/>
                  </p:tgtEl>
                </p:cond>
              </p:nextCondLst>
            </p:seq>
            <p:seq concurrent="1" nextAc="seek">
              <p:cTn id="116" restart="whenNotActive" fill="hold" evtFilter="cancelBubble" nodeType="interactiveSeq">
                <p:stCondLst>
                  <p:cond evt="onClick" delay="0">
                    <p:tgtEl>
                      <p:spTgt spid="76"/>
                    </p:tgtEl>
                  </p:cond>
                </p:stCondLst>
                <p:endSync evt="end" delay="0">
                  <p:rtn val="all"/>
                </p:endSync>
                <p:childTnLst>
                  <p:par>
                    <p:cTn id="117" fill="hold">
                      <p:stCondLst>
                        <p:cond delay="0"/>
                      </p:stCondLst>
                      <p:childTnLst>
                        <p:par>
                          <p:cTn id="118" fill="hold">
                            <p:stCondLst>
                              <p:cond delay="0"/>
                            </p:stCondLst>
                            <p:childTnLst>
                              <p:par>
                                <p:cTn id="119" presetID="9" presetClass="exit" presetSubtype="0" fill="hold" grpId="1" nodeType="clickEffect">
                                  <p:stCondLst>
                                    <p:cond delay="0"/>
                                  </p:stCondLst>
                                  <p:childTnLst>
                                    <p:animEffect transition="out" filter="dissolve">
                                      <p:cBhvr>
                                        <p:cTn id="120" dur="500"/>
                                        <p:tgtEl>
                                          <p:spTgt spid="75"/>
                                        </p:tgtEl>
                                      </p:cBhvr>
                                    </p:animEffect>
                                    <p:set>
                                      <p:cBhvr>
                                        <p:cTn id="121" dur="1" fill="hold">
                                          <p:stCondLst>
                                            <p:cond delay="499"/>
                                          </p:stCondLst>
                                        </p:cTn>
                                        <p:tgtEl>
                                          <p:spTgt spid="75"/>
                                        </p:tgtEl>
                                        <p:attrNameLst>
                                          <p:attrName>style.visibility</p:attrName>
                                        </p:attrNameLst>
                                      </p:cBhvr>
                                      <p:to>
                                        <p:strVal val="hidden"/>
                                      </p:to>
                                    </p:set>
                                  </p:childTnLst>
                                </p:cTn>
                              </p:par>
                              <p:par>
                                <p:cTn id="122" presetID="9" presetClass="exit" presetSubtype="0" fill="hold" grpId="1" nodeType="withEffect">
                                  <p:stCondLst>
                                    <p:cond delay="0"/>
                                  </p:stCondLst>
                                  <p:childTnLst>
                                    <p:animEffect transition="out" filter="dissolve">
                                      <p:cBhvr>
                                        <p:cTn id="123" dur="500"/>
                                        <p:tgtEl>
                                          <p:spTgt spid="76"/>
                                        </p:tgtEl>
                                      </p:cBhvr>
                                    </p:animEffect>
                                    <p:set>
                                      <p:cBhvr>
                                        <p:cTn id="124"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25" restart="whenNotActive" fill="hold" evtFilter="cancelBubble" nodeType="interactiveSeq">
                <p:stCondLst>
                  <p:cond evt="onClick" delay="0">
                    <p:tgtEl>
                      <p:spTgt spid="7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dissolve">
                                      <p:cBhvr>
                                        <p:cTn id="130" dur="500"/>
                                        <p:tgtEl>
                                          <p:spTgt spid="80"/>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dissolve">
                                      <p:cBhvr>
                                        <p:cTn id="133" dur="500"/>
                                        <p:tgtEl>
                                          <p:spTgt spid="81"/>
                                        </p:tgtEl>
                                      </p:cBhvr>
                                    </p:animEffect>
                                  </p:childTnLst>
                                </p:cTn>
                              </p:par>
                            </p:childTnLst>
                          </p:cTn>
                        </p:par>
                      </p:childTnLst>
                    </p:cTn>
                  </p:par>
                </p:childTnLst>
              </p:cTn>
              <p:nextCondLst>
                <p:cond evt="onClick" delay="0">
                  <p:tgtEl>
                    <p:spTgt spid="77"/>
                  </p:tgtEl>
                </p:cond>
              </p:nextCondLst>
            </p:seq>
            <p:seq concurrent="1" nextAc="seek">
              <p:cTn id="134" restart="whenNotActive" fill="hold" evtFilter="cancelBubble" nodeType="interactiveSeq">
                <p:stCondLst>
                  <p:cond evt="onClick" delay="0">
                    <p:tgtEl>
                      <p:spTgt spid="81"/>
                    </p:tgtEl>
                  </p:cond>
                </p:stCondLst>
                <p:endSync evt="end" delay="0">
                  <p:rtn val="all"/>
                </p:endSync>
                <p:childTnLst>
                  <p:par>
                    <p:cTn id="135" fill="hold">
                      <p:stCondLst>
                        <p:cond delay="0"/>
                      </p:stCondLst>
                      <p:childTnLst>
                        <p:par>
                          <p:cTn id="136" fill="hold">
                            <p:stCondLst>
                              <p:cond delay="0"/>
                            </p:stCondLst>
                            <p:childTnLst>
                              <p:par>
                                <p:cTn id="137" presetID="9" presetClass="exit" presetSubtype="0" fill="hold" grpId="1" nodeType="clickEffect">
                                  <p:stCondLst>
                                    <p:cond delay="0"/>
                                  </p:stCondLst>
                                  <p:childTnLst>
                                    <p:animEffect transition="out" filter="dissolve">
                                      <p:cBhvr>
                                        <p:cTn id="138" dur="500"/>
                                        <p:tgtEl>
                                          <p:spTgt spid="80"/>
                                        </p:tgtEl>
                                      </p:cBhvr>
                                    </p:animEffect>
                                    <p:set>
                                      <p:cBhvr>
                                        <p:cTn id="139" dur="1" fill="hold">
                                          <p:stCondLst>
                                            <p:cond delay="499"/>
                                          </p:stCondLst>
                                        </p:cTn>
                                        <p:tgtEl>
                                          <p:spTgt spid="80"/>
                                        </p:tgtEl>
                                        <p:attrNameLst>
                                          <p:attrName>style.visibility</p:attrName>
                                        </p:attrNameLst>
                                      </p:cBhvr>
                                      <p:to>
                                        <p:strVal val="hidden"/>
                                      </p:to>
                                    </p:set>
                                  </p:childTnLst>
                                </p:cTn>
                              </p:par>
                              <p:par>
                                <p:cTn id="140" presetID="9" presetClass="exit" presetSubtype="0" fill="hold" grpId="1" nodeType="withEffect">
                                  <p:stCondLst>
                                    <p:cond delay="0"/>
                                  </p:stCondLst>
                                  <p:childTnLst>
                                    <p:animEffect transition="out" filter="dissolve">
                                      <p:cBhvr>
                                        <p:cTn id="141" dur="500"/>
                                        <p:tgtEl>
                                          <p:spTgt spid="81"/>
                                        </p:tgtEl>
                                      </p:cBhvr>
                                    </p:animEffect>
                                    <p:set>
                                      <p:cBhvr>
                                        <p:cTn id="142"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33" grpId="0" animBg="1"/>
      <p:bldP spid="33" grpId="1" animBg="1"/>
      <p:bldP spid="34" grpId="0" animBg="1"/>
      <p:bldP spid="34" grpId="1" animBg="1"/>
      <p:bldP spid="57" grpId="0" animBg="1"/>
      <p:bldP spid="57" grpId="1" animBg="1"/>
      <p:bldP spid="58" grpId="0" animBg="1"/>
      <p:bldP spid="58" grpId="1" animBg="1"/>
      <p:bldP spid="65" grpId="0" animBg="1"/>
      <p:bldP spid="65" grpId="1" animBg="1"/>
      <p:bldP spid="66" grpId="0" animBg="1"/>
      <p:bldP spid="66" grpId="1" animBg="1"/>
      <p:bldP spid="70" grpId="0" animBg="1"/>
      <p:bldP spid="70" grpId="1" animBg="1"/>
      <p:bldP spid="71" grpId="0" animBg="1"/>
      <p:bldP spid="71" grpId="1" animBg="1"/>
      <p:bldP spid="75" grpId="0" animBg="1"/>
      <p:bldP spid="75" grpId="1" animBg="1"/>
      <p:bldP spid="76" grpId="0" animBg="1"/>
      <p:bldP spid="76" grpId="1" animBg="1"/>
      <p:bldP spid="80" grpId="0" animBg="1"/>
      <p:bldP spid="80" grpId="1" animBg="1"/>
      <p:bldP spid="81" grpId="0" animBg="1"/>
      <p:bldP spid="8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Shape 937"/>
        <p:cNvGrpSpPr/>
        <p:nvPr/>
      </p:nvGrpSpPr>
      <p:grpSpPr>
        <a:xfrm>
          <a:off x="0" y="0"/>
          <a:ext cx="0" cy="0"/>
          <a:chOff x="0" y="0"/>
          <a:chExt cx="0" cy="0"/>
        </a:xfrm>
      </p:grpSpPr>
      <p:sp>
        <p:nvSpPr>
          <p:cNvPr id="938" name="Google Shape;938;p26"/>
          <p:cNvSpPr txBox="1"/>
          <p:nvPr/>
        </p:nvSpPr>
        <p:spPr>
          <a:xfrm>
            <a:off x="439199" y="1532461"/>
            <a:ext cx="4701600" cy="16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Quattrocento Sans"/>
              <a:buNone/>
            </a:pPr>
            <a:r>
              <a:rPr lang="sv-SE" sz="3600" b="1"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rPr>
              <a:t>Kapitel </a:t>
            </a:r>
            <a:r>
              <a:rPr lang="sv-SE" sz="3600" b="1" dirty="0">
                <a:solidFill>
                  <a:schemeClr val="lt1"/>
                </a:solidFill>
                <a:latin typeface="Segoe UI" panose="020B0502040204020203" pitchFamily="34" charset="0"/>
                <a:ea typeface="Quattrocento Sans"/>
                <a:cs typeface="Segoe UI" panose="020B0502040204020203" pitchFamily="34" charset="0"/>
                <a:sym typeface="Quattrocento Sans"/>
              </a:rPr>
              <a:t>5</a:t>
            </a:r>
            <a:r>
              <a:rPr lang="sv-SE" sz="3600" b="1"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rPr>
              <a:t>: </a:t>
            </a:r>
            <a:r>
              <a:rPr lang="sv-SE" sz="3600" b="0"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rPr>
              <a:t>Sammanfattning</a:t>
            </a:r>
            <a:br>
              <a:rPr lang="sv-SE" sz="3600" b="0"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rPr>
            </a:br>
            <a:br>
              <a:rPr lang="sv-SE" sz="3600" b="0"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rPr>
            </a:br>
            <a:endParaRPr sz="3600" b="0"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endParaRPr>
          </a:p>
        </p:txBody>
      </p:sp>
      <p:sp>
        <p:nvSpPr>
          <p:cNvPr id="939" name="Google Shape;939;p26"/>
          <p:cNvSpPr txBox="1"/>
          <p:nvPr/>
        </p:nvSpPr>
        <p:spPr>
          <a:xfrm>
            <a:off x="407923" y="2724446"/>
            <a:ext cx="5040377" cy="923289"/>
          </a:xfrm>
          <a:prstGeom prst="rect">
            <a:avLst/>
          </a:prstGeom>
          <a:noFill/>
          <a:ln>
            <a:noFill/>
          </a:ln>
        </p:spPr>
        <p:txBody>
          <a:bodyPr spcFirstLastPara="1" wrap="square" lIns="91425" tIns="45700" rIns="91425" bIns="45700" anchor="t" anchorCtr="0">
            <a:spAutoFit/>
          </a:bodyPr>
          <a:lstStyle/>
          <a:p>
            <a:r>
              <a:rPr lang="sv-SE" sz="18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Här hittar du en sammanfattning av regler och förutsättningar för registreringslotterier. Läs gärna mer i </a:t>
            </a:r>
            <a:r>
              <a:rPr lang="sv-SE" sz="1800" dirty="0" err="1">
                <a:solidFill>
                  <a:schemeClr val="bg1"/>
                </a:solidFill>
                <a:effectLst/>
                <a:latin typeface="Segoe UI" panose="020B0502040204020203" pitchFamily="34" charset="0"/>
                <a:ea typeface="Arial" panose="020B0604020202020204" pitchFamily="34" charset="0"/>
                <a:cs typeface="Segoe UI" panose="020B0502040204020203" pitchFamily="34" charset="0"/>
              </a:rPr>
              <a:t>spellagen</a:t>
            </a:r>
            <a:r>
              <a:rPr lang="sv-SE" sz="18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    och spelförordningen. </a:t>
            </a:r>
          </a:p>
        </p:txBody>
      </p:sp>
      <p:sp>
        <p:nvSpPr>
          <p:cNvPr id="940" name="Google Shape;940;p26">
            <a:hlinkClick r:id="rId4" action="ppaction://hlinksldjump"/>
          </p:cNvPr>
          <p:cNvSpPr/>
          <p:nvPr/>
        </p:nvSpPr>
        <p:spPr>
          <a:xfrm>
            <a:off x="8072437" y="0"/>
            <a:ext cx="1128713" cy="4143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200">
                <a:solidFill>
                  <a:schemeClr val="lt1"/>
                </a:solidFill>
                <a:latin typeface="Segoe UI" panose="020B0502040204020203" pitchFamily="34" charset="0"/>
                <a:ea typeface="Quattrocento Sans"/>
                <a:cs typeface="Segoe UI" panose="020B0502040204020203" pitchFamily="34" charset="0"/>
                <a:sym typeface="Quattrocento Sans"/>
              </a:rPr>
              <a:t>Huvudmeny</a:t>
            </a:r>
            <a:endParaRPr>
              <a:latin typeface="Segoe UI" panose="020B0502040204020203" pitchFamily="34" charset="0"/>
              <a:cs typeface="Segoe UI" panose="020B0502040204020203" pitchFamily="34" charset="0"/>
            </a:endParaRPr>
          </a:p>
        </p:txBody>
      </p:sp>
      <p:pic>
        <p:nvPicPr>
          <p:cNvPr id="949" name="Google Shape;949;p2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806349" y="455281"/>
            <a:ext cx="918926" cy="656376"/>
          </a:xfrm>
          <a:prstGeom prst="rect">
            <a:avLst/>
          </a:prstGeom>
          <a:noFill/>
          <a:ln>
            <a:noFill/>
          </a:ln>
        </p:spPr>
      </p:pic>
      <p:grpSp>
        <p:nvGrpSpPr>
          <p:cNvPr id="22" name="Grupp 21">
            <a:extLst>
              <a:ext uri="{FF2B5EF4-FFF2-40B4-BE49-F238E27FC236}">
                <a16:creationId xmlns:a16="http://schemas.microsoft.com/office/drawing/2014/main" id="{C50CEE94-20E8-5D4B-EC27-AF64F545A3F3}"/>
              </a:ext>
            </a:extLst>
          </p:cNvPr>
          <p:cNvGrpSpPr/>
          <p:nvPr/>
        </p:nvGrpSpPr>
        <p:grpSpPr>
          <a:xfrm>
            <a:off x="2664191" y="3342550"/>
            <a:ext cx="185737" cy="230832"/>
            <a:chOff x="7527857" y="5251146"/>
            <a:chExt cx="185737" cy="230832"/>
          </a:xfrm>
        </p:grpSpPr>
        <p:sp>
          <p:nvSpPr>
            <p:cNvPr id="23" name="Ellips 22">
              <a:extLst>
                <a:ext uri="{FF2B5EF4-FFF2-40B4-BE49-F238E27FC236}">
                  <a16:creationId xmlns:a16="http://schemas.microsoft.com/office/drawing/2014/main" id="{D39E41D0-07C6-3B13-A080-4237872FC254}"/>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4" name="textruta 23">
              <a:extLst>
                <a:ext uri="{FF2B5EF4-FFF2-40B4-BE49-F238E27FC236}">
                  <a16:creationId xmlns:a16="http://schemas.microsoft.com/office/drawing/2014/main" id="{30DDF476-FE49-0255-8F01-B7AB29164317}"/>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25" name="Rundad rektangulär pratbubbla 24">
            <a:extLst>
              <a:ext uri="{FF2B5EF4-FFF2-40B4-BE49-F238E27FC236}">
                <a16:creationId xmlns:a16="http://schemas.microsoft.com/office/drawing/2014/main" id="{61BF41B4-4C6C-AD90-86E8-1BDEF6E8D730}"/>
              </a:ext>
            </a:extLst>
          </p:cNvPr>
          <p:cNvSpPr/>
          <p:nvPr/>
        </p:nvSpPr>
        <p:spPr>
          <a:xfrm>
            <a:off x="2299246" y="2646491"/>
            <a:ext cx="1665404" cy="540531"/>
          </a:xfrm>
          <a:prstGeom prst="wedgeRoundRectCallout">
            <a:avLst>
              <a:gd name="adj1" fmla="val -21025"/>
              <a:gd name="adj2" fmla="val 8026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cs typeface="Segoe UI" panose="020B0502040204020203" pitchFamily="34" charset="0"/>
              </a:rPr>
              <a:t>6 kap. 9 § </a:t>
            </a:r>
            <a:r>
              <a:rPr lang="sv-SE" sz="1100" dirty="0" err="1">
                <a:solidFill>
                  <a:schemeClr val="bg1"/>
                </a:solidFill>
                <a:latin typeface="Segoe UI" panose="020B0502040204020203" pitchFamily="34" charset="0"/>
                <a:cs typeface="Segoe UI" panose="020B0502040204020203" pitchFamily="34" charset="0"/>
              </a:rPr>
              <a:t>spellagen</a:t>
            </a:r>
            <a:r>
              <a:rPr lang="sv-SE" sz="1100" dirty="0">
                <a:solidFill>
                  <a:schemeClr val="bg1"/>
                </a:solidFill>
                <a:latin typeface="Segoe UI" panose="020B0502040204020203" pitchFamily="34" charset="0"/>
                <a:cs typeface="Segoe UI" panose="020B0502040204020203" pitchFamily="34" charset="0"/>
              </a:rPr>
              <a:t>.</a:t>
            </a:r>
          </a:p>
        </p:txBody>
      </p:sp>
      <p:sp>
        <p:nvSpPr>
          <p:cNvPr id="26" name="Multiplikation 25">
            <a:extLst>
              <a:ext uri="{FF2B5EF4-FFF2-40B4-BE49-F238E27FC236}">
                <a16:creationId xmlns:a16="http://schemas.microsoft.com/office/drawing/2014/main" id="{CB90CADD-7BF5-3E5D-7002-3229EF87B94D}"/>
              </a:ext>
            </a:extLst>
          </p:cNvPr>
          <p:cNvSpPr/>
          <p:nvPr/>
        </p:nvSpPr>
        <p:spPr>
          <a:xfrm>
            <a:off x="3683856" y="289165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27" name="Grupp 26">
            <a:extLst>
              <a:ext uri="{FF2B5EF4-FFF2-40B4-BE49-F238E27FC236}">
                <a16:creationId xmlns:a16="http://schemas.microsoft.com/office/drawing/2014/main" id="{1F0100A5-FDC3-CECD-250F-F2F7E4B68BD5}"/>
              </a:ext>
            </a:extLst>
          </p:cNvPr>
          <p:cNvGrpSpPr/>
          <p:nvPr/>
        </p:nvGrpSpPr>
        <p:grpSpPr>
          <a:xfrm>
            <a:off x="5074507" y="3326715"/>
            <a:ext cx="185737" cy="230832"/>
            <a:chOff x="7527857" y="5251146"/>
            <a:chExt cx="185737" cy="230832"/>
          </a:xfrm>
        </p:grpSpPr>
        <p:sp>
          <p:nvSpPr>
            <p:cNvPr id="28" name="Ellips 27">
              <a:extLst>
                <a:ext uri="{FF2B5EF4-FFF2-40B4-BE49-F238E27FC236}">
                  <a16:creationId xmlns:a16="http://schemas.microsoft.com/office/drawing/2014/main" id="{E8C33970-0BE3-0A79-0058-397DF68BA93D}"/>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9" name="textruta 28">
              <a:extLst>
                <a:ext uri="{FF2B5EF4-FFF2-40B4-BE49-F238E27FC236}">
                  <a16:creationId xmlns:a16="http://schemas.microsoft.com/office/drawing/2014/main" id="{3C1BD457-7494-41FC-B683-32DB9A90A828}"/>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30" name="Rundad rektangulär pratbubbla 29">
            <a:extLst>
              <a:ext uri="{FF2B5EF4-FFF2-40B4-BE49-F238E27FC236}">
                <a16:creationId xmlns:a16="http://schemas.microsoft.com/office/drawing/2014/main" id="{C3351ABB-63F1-9740-B976-A8BEDB2BFDA3}"/>
              </a:ext>
            </a:extLst>
          </p:cNvPr>
          <p:cNvSpPr/>
          <p:nvPr/>
        </p:nvSpPr>
        <p:spPr>
          <a:xfrm>
            <a:off x="4600467" y="2432632"/>
            <a:ext cx="2092101" cy="725150"/>
          </a:xfrm>
          <a:prstGeom prst="wedgeRoundRectCallout">
            <a:avLst>
              <a:gd name="adj1" fmla="val -21539"/>
              <a:gd name="adj2" fmla="val 7136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cs typeface="Segoe UI" panose="020B0502040204020203" pitchFamily="34" charset="0"/>
              </a:rPr>
              <a:t>4 kap. 7 § spelförordningen (2018:1475).</a:t>
            </a:r>
          </a:p>
        </p:txBody>
      </p:sp>
      <p:sp>
        <p:nvSpPr>
          <p:cNvPr id="31" name="Multiplikation 30">
            <a:extLst>
              <a:ext uri="{FF2B5EF4-FFF2-40B4-BE49-F238E27FC236}">
                <a16:creationId xmlns:a16="http://schemas.microsoft.com/office/drawing/2014/main" id="{A7715B3F-0883-B395-2E4E-90068F03C669}"/>
              </a:ext>
            </a:extLst>
          </p:cNvPr>
          <p:cNvSpPr/>
          <p:nvPr/>
        </p:nvSpPr>
        <p:spPr>
          <a:xfrm>
            <a:off x="6387635" y="2882884"/>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 name="Rektangel med rundade hörn 1">
            <a:hlinkClick r:id="" action="ppaction://hlinkshowjump?jump=nextslide"/>
            <a:extLst>
              <a:ext uri="{FF2B5EF4-FFF2-40B4-BE49-F238E27FC236}">
                <a16:creationId xmlns:a16="http://schemas.microsoft.com/office/drawing/2014/main" id="{2493A038-CA1C-6E8E-0E1D-065110291939}"/>
              </a:ext>
            </a:extLst>
          </p:cNvPr>
          <p:cNvSpPr/>
          <p:nvPr/>
        </p:nvSpPr>
        <p:spPr>
          <a:xfrm>
            <a:off x="8997950" y="4816158"/>
            <a:ext cx="1584960" cy="86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accent2"/>
                </a:solidFill>
              </a:rPr>
              <a:t>Sätt igång!</a:t>
            </a:r>
          </a:p>
        </p:txBody>
      </p:sp>
      <p:sp>
        <p:nvSpPr>
          <p:cNvPr id="3" name="Rubrik 1">
            <a:hlinkClick r:id="" action="ppaction://hlinkshowjump?jump=lastslideviewed"/>
            <a:extLst>
              <a:ext uri="{FF2B5EF4-FFF2-40B4-BE49-F238E27FC236}">
                <a16:creationId xmlns:a16="http://schemas.microsoft.com/office/drawing/2014/main" id="{52B068FE-7914-429F-082B-E687D59B7EF0}"/>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4" name="Platshållare för text 5">
            <a:hlinkClick r:id="" action="ppaction://hlinkshowjump?jump=lastslideviewed"/>
            <a:extLst>
              <a:ext uri="{FF2B5EF4-FFF2-40B4-BE49-F238E27FC236}">
                <a16:creationId xmlns:a16="http://schemas.microsoft.com/office/drawing/2014/main" id="{4D07B248-60FF-058C-B53A-F9C190C94D36}"/>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4603220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dissolve">
                                      <p:cBhvr>
                                        <p:cTn id="31" dur="500"/>
                                        <p:tgtEl>
                                          <p:spTgt spid="3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ssolve">
                                      <p:cBhvr>
                                        <p:cTn id="34" dur="500"/>
                                        <p:tgtEl>
                                          <p:spTgt spid="30"/>
                                        </p:tgtEl>
                                      </p:cBhvr>
                                    </p:animEffect>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31"/>
                    </p:tgtEl>
                  </p:cond>
                </p:stCondLst>
                <p:endSync evt="end" delay="0">
                  <p:rtn val="all"/>
                </p:endSync>
                <p:childTnLst>
                  <p:par>
                    <p:cTn id="36" fill="hold">
                      <p:stCondLst>
                        <p:cond delay="0"/>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5" grpId="0" animBg="1"/>
      <p:bldP spid="25" grpId="1" animBg="1"/>
      <p:bldP spid="26" grpId="0" animBg="1"/>
      <p:bldP spid="26" grpId="1" animBg="1"/>
      <p:bldP spid="30" grpId="0" animBg="1"/>
      <p:bldP spid="30" grpId="1" animBg="1"/>
      <p:bldP spid="31" grpId="0" animBg="1"/>
      <p:bldP spid="31" grpId="1"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11" name="Rektangel med rundade hörn 10">
            <a:extLst>
              <a:ext uri="{FF2B5EF4-FFF2-40B4-BE49-F238E27FC236}">
                <a16:creationId xmlns:a16="http://schemas.microsoft.com/office/drawing/2014/main" id="{DE9BD1B8-8ACE-49D1-6225-BB5F37FEA548}"/>
              </a:ext>
            </a:extLst>
          </p:cNvPr>
          <p:cNvSpPr/>
          <p:nvPr/>
        </p:nvSpPr>
        <p:spPr>
          <a:xfrm>
            <a:off x="5003594" y="2428374"/>
            <a:ext cx="5818686" cy="129557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sv-SE" sz="1100" b="1" dirty="0">
                <a:solidFill>
                  <a:schemeClr val="tx1"/>
                </a:solidFill>
                <a:latin typeface="Segoe UI" panose="020B0502040204020203" pitchFamily="34" charset="0"/>
                <a:cs typeface="Segoe UI" panose="020B0502040204020203" pitchFamily="34" charset="0"/>
              </a:rPr>
              <a:t>Del 1 – Ansökan:</a:t>
            </a:r>
          </a:p>
          <a:p>
            <a:endParaRPr lang="sv-SE" sz="400" b="1"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Det är kommunen själva som fastställer avgiften för ansökan om registrering. </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En registrering kan som längst beviljas för en femårsperiod.</a:t>
            </a:r>
          </a:p>
        </p:txBody>
      </p:sp>
      <p:sp>
        <p:nvSpPr>
          <p:cNvPr id="2" name="Femhörning 1">
            <a:extLst>
              <a:ext uri="{FF2B5EF4-FFF2-40B4-BE49-F238E27FC236}">
                <a16:creationId xmlns:a16="http://schemas.microsoft.com/office/drawing/2014/main" id="{8CB62EBF-11DB-F69A-C693-A2DF6B8CF0B7}"/>
              </a:ext>
            </a:extLst>
          </p:cNvPr>
          <p:cNvSpPr/>
          <p:nvPr/>
        </p:nvSpPr>
        <p:spPr>
          <a:xfrm>
            <a:off x="9781331" y="3259022"/>
            <a:ext cx="862044" cy="2960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latin typeface="Segoe UI" panose="020B0502040204020203" pitchFamily="34" charset="0"/>
                <a:cs typeface="Segoe UI" panose="020B0502040204020203" pitchFamily="34" charset="0"/>
              </a:rPr>
              <a:t>Del 2</a:t>
            </a:r>
          </a:p>
        </p:txBody>
      </p:sp>
      <p:sp>
        <p:nvSpPr>
          <p:cNvPr id="10" name="Rektangel med rundade hörn 9">
            <a:extLst>
              <a:ext uri="{FF2B5EF4-FFF2-40B4-BE49-F238E27FC236}">
                <a16:creationId xmlns:a16="http://schemas.microsoft.com/office/drawing/2014/main" id="{5B01D937-DDD2-61A9-B499-BAAF7756CE46}"/>
              </a:ext>
            </a:extLst>
          </p:cNvPr>
          <p:cNvSpPr/>
          <p:nvPr/>
        </p:nvSpPr>
        <p:spPr>
          <a:xfrm>
            <a:off x="4999038" y="2442626"/>
            <a:ext cx="5860997" cy="1653509"/>
          </a:xfrm>
          <a:prstGeom prst="roundRect">
            <a:avLst>
              <a:gd name="adj" fmla="val 1059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sv-SE" sz="1100" b="1" dirty="0">
                <a:solidFill>
                  <a:schemeClr val="tx1"/>
                </a:solidFill>
                <a:latin typeface="Segoe UI" panose="020B0502040204020203" pitchFamily="34" charset="0"/>
                <a:cs typeface="Segoe UI" panose="020B0502040204020203" pitchFamily="34" charset="0"/>
              </a:rPr>
              <a:t>Del 2 – då kan registrering beviljas:</a:t>
            </a:r>
            <a:br>
              <a:rPr lang="sv-SE" sz="1100" b="1" dirty="0">
                <a:solidFill>
                  <a:schemeClr val="tx1"/>
                </a:solidFill>
                <a:latin typeface="Segoe UI" panose="020B0502040204020203" pitchFamily="34" charset="0"/>
                <a:cs typeface="Segoe UI" panose="020B0502040204020203" pitchFamily="34" charset="0"/>
              </a:rPr>
            </a:br>
            <a:endParaRPr lang="sv-SE" sz="400" b="1"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När den sökande är en ideell förening eller ett registrerat trossamfund</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När föreningen huvudsakligen är verksam inom en enda kommun</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När lotteriet bedrivs inom den eller de kommuner där föreningen är verksam. De får inte tillhandahållas online. </a:t>
            </a:r>
          </a:p>
        </p:txBody>
      </p:sp>
      <p:sp>
        <p:nvSpPr>
          <p:cNvPr id="3" name="Femhörning 2">
            <a:extLst>
              <a:ext uri="{FF2B5EF4-FFF2-40B4-BE49-F238E27FC236}">
                <a16:creationId xmlns:a16="http://schemas.microsoft.com/office/drawing/2014/main" id="{52E33ED6-3311-4389-1F7D-4E6015ACDCDD}"/>
              </a:ext>
            </a:extLst>
          </p:cNvPr>
          <p:cNvSpPr/>
          <p:nvPr/>
        </p:nvSpPr>
        <p:spPr>
          <a:xfrm>
            <a:off x="9861126" y="3627199"/>
            <a:ext cx="862044" cy="2960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latin typeface="Segoe UI" panose="020B0502040204020203" pitchFamily="34" charset="0"/>
                <a:cs typeface="Segoe UI" panose="020B0502040204020203" pitchFamily="34" charset="0"/>
              </a:rPr>
              <a:t>Del 3</a:t>
            </a:r>
          </a:p>
        </p:txBody>
      </p:sp>
      <p:grpSp>
        <p:nvGrpSpPr>
          <p:cNvPr id="6" name="Grupp 5">
            <a:extLst>
              <a:ext uri="{FF2B5EF4-FFF2-40B4-BE49-F238E27FC236}">
                <a16:creationId xmlns:a16="http://schemas.microsoft.com/office/drawing/2014/main" id="{462CF910-60F3-D410-EDD1-CD7774966C37}"/>
              </a:ext>
            </a:extLst>
          </p:cNvPr>
          <p:cNvGrpSpPr/>
          <p:nvPr/>
        </p:nvGrpSpPr>
        <p:grpSpPr>
          <a:xfrm>
            <a:off x="9609998" y="2697023"/>
            <a:ext cx="185737" cy="230832"/>
            <a:chOff x="7527857" y="5251146"/>
            <a:chExt cx="185737" cy="230832"/>
          </a:xfrm>
        </p:grpSpPr>
        <p:sp>
          <p:nvSpPr>
            <p:cNvPr id="7" name="Ellips 6">
              <a:extLst>
                <a:ext uri="{FF2B5EF4-FFF2-40B4-BE49-F238E27FC236}">
                  <a16:creationId xmlns:a16="http://schemas.microsoft.com/office/drawing/2014/main" id="{F2216336-DE28-4A89-295C-5A379791CA2A}"/>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 name="textruta 7">
              <a:extLst>
                <a:ext uri="{FF2B5EF4-FFF2-40B4-BE49-F238E27FC236}">
                  <a16:creationId xmlns:a16="http://schemas.microsoft.com/office/drawing/2014/main" id="{62024063-21A1-7AD6-236F-AEA23A5F5278}"/>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9" name="Rundad rektangulär pratbubbla 8">
            <a:extLst>
              <a:ext uri="{FF2B5EF4-FFF2-40B4-BE49-F238E27FC236}">
                <a16:creationId xmlns:a16="http://schemas.microsoft.com/office/drawing/2014/main" id="{FFD19BDA-8CCE-63D1-5722-CA761FF1A1F0}"/>
              </a:ext>
            </a:extLst>
          </p:cNvPr>
          <p:cNvSpPr/>
          <p:nvPr/>
        </p:nvSpPr>
        <p:spPr>
          <a:xfrm>
            <a:off x="8552309" y="3026222"/>
            <a:ext cx="1665404" cy="540531"/>
          </a:xfrm>
          <a:prstGeom prst="wedgeRoundRectCallout">
            <a:avLst>
              <a:gd name="adj1" fmla="val 21402"/>
              <a:gd name="adj2" fmla="val -7095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6 kap 2 § </a:t>
            </a:r>
            <a:r>
              <a:rPr lang="sv-SE" sz="1100" dirty="0" err="1">
                <a:latin typeface="Segoe UI" panose="020B0502040204020203" pitchFamily="34" charset="0"/>
                <a:cs typeface="Segoe UI" panose="020B0502040204020203" pitchFamily="34" charset="0"/>
              </a:rPr>
              <a:t>spellagen</a:t>
            </a:r>
            <a:endParaRPr lang="sv-SE" sz="1100" dirty="0">
              <a:latin typeface="Segoe UI" panose="020B0502040204020203" pitchFamily="34" charset="0"/>
              <a:cs typeface="Segoe UI" panose="020B0502040204020203" pitchFamily="34" charset="0"/>
            </a:endParaRPr>
          </a:p>
        </p:txBody>
      </p:sp>
      <p:sp>
        <p:nvSpPr>
          <p:cNvPr id="13" name="Multiplikation 12">
            <a:extLst>
              <a:ext uri="{FF2B5EF4-FFF2-40B4-BE49-F238E27FC236}">
                <a16:creationId xmlns:a16="http://schemas.microsoft.com/office/drawing/2014/main" id="{06436174-9EBE-4752-3859-26875DA8FD42}"/>
              </a:ext>
            </a:extLst>
          </p:cNvPr>
          <p:cNvSpPr/>
          <p:nvPr/>
        </p:nvSpPr>
        <p:spPr>
          <a:xfrm>
            <a:off x="9936919" y="327138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Rektangel med rundade hörn 11">
            <a:extLst>
              <a:ext uri="{FF2B5EF4-FFF2-40B4-BE49-F238E27FC236}">
                <a16:creationId xmlns:a16="http://schemas.microsoft.com/office/drawing/2014/main" id="{F1B5C84A-21BA-A3C0-E46C-B6CFAE51359A}"/>
              </a:ext>
            </a:extLst>
          </p:cNvPr>
          <p:cNvSpPr/>
          <p:nvPr/>
        </p:nvSpPr>
        <p:spPr>
          <a:xfrm>
            <a:off x="4993145" y="2405753"/>
            <a:ext cx="5860996" cy="2367396"/>
          </a:xfrm>
          <a:prstGeom prst="roundRect">
            <a:avLst>
              <a:gd name="adj" fmla="val 111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sv-SE" sz="1100" b="1" dirty="0">
                <a:solidFill>
                  <a:schemeClr val="tx1"/>
                </a:solidFill>
                <a:latin typeface="Segoe UI" panose="020B0502040204020203" pitchFamily="34" charset="0"/>
                <a:cs typeface="Segoe UI" panose="020B0502040204020203" pitchFamily="34" charset="0"/>
              </a:rPr>
              <a:t>Del 3 – insats och vinstvärde:</a:t>
            </a:r>
          </a:p>
          <a:p>
            <a:endParaRPr lang="sv-SE" sz="400" b="1" dirty="0">
              <a:solidFill>
                <a:schemeClr val="tx1"/>
              </a:solidFill>
              <a:latin typeface="Segoe UI" panose="020B0502040204020203" pitchFamily="34" charset="0"/>
              <a:cs typeface="Segoe UI" panose="020B0502040204020203" pitchFamily="34" charset="0"/>
            </a:endParaRPr>
          </a:p>
          <a:p>
            <a:pPr marL="171450" indent="-171450">
              <a:lnSpc>
                <a:spcPct val="115000"/>
              </a:lnSpc>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Insatsernas sammanlagda värde i de lotterier som anordnas inom en registrering under en femårsperiod får högst uppgå till 33 1/3 prisbasbelopp.</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lnSpc>
                <a:spcPct val="115000"/>
              </a:lnSpc>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En vinst som utgörs av pengar får högst uppgå till ett prisbasbelopp.</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lnSpc>
                <a:spcPct val="115000"/>
              </a:lnSpc>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Värdet av alla vinster i alla lotterier inom en registrering ska som minst motsvara 35 % och högst 50 % av insatsernas värde. </a:t>
            </a:r>
          </a:p>
          <a:p>
            <a:pPr marL="171450" indent="-171450">
              <a:lnSpc>
                <a:spcPct val="115000"/>
              </a:lnSpc>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lnSpc>
                <a:spcPct val="115000"/>
              </a:lnSpc>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Vinstandelen anges på lottsedlarna, </a:t>
            </a:r>
            <a:r>
              <a:rPr lang="sv-SE" sz="1100" dirty="0" err="1">
                <a:solidFill>
                  <a:schemeClr val="tx1"/>
                </a:solidFill>
                <a:latin typeface="Segoe UI" panose="020B0502040204020203" pitchFamily="34" charset="0"/>
                <a:cs typeface="Segoe UI" panose="020B0502040204020203" pitchFamily="34" charset="0"/>
              </a:rPr>
              <a:t>lottlistorna</a:t>
            </a:r>
            <a:r>
              <a:rPr lang="sv-SE" sz="1100" dirty="0">
                <a:solidFill>
                  <a:schemeClr val="tx1"/>
                </a:solidFill>
                <a:latin typeface="Segoe UI" panose="020B0502040204020203" pitchFamily="34" charset="0"/>
                <a:cs typeface="Segoe UI" panose="020B0502040204020203" pitchFamily="34" charset="0"/>
              </a:rPr>
              <a:t> eller på den plats där lotterna säljs.</a:t>
            </a:r>
          </a:p>
          <a:p>
            <a:pPr>
              <a:lnSpc>
                <a:spcPct val="115000"/>
              </a:lnSpc>
            </a:pPr>
            <a:endParaRPr lang="sv-SE" sz="1100" dirty="0">
              <a:solidFill>
                <a:schemeClr val="tx1"/>
              </a:solidFill>
              <a:latin typeface="Segoe UI" panose="020B0502040204020203" pitchFamily="34" charset="0"/>
              <a:cs typeface="Segoe UI" panose="020B0502040204020203" pitchFamily="34" charset="0"/>
            </a:endParaRPr>
          </a:p>
        </p:txBody>
      </p:sp>
      <p:sp>
        <p:nvSpPr>
          <p:cNvPr id="5" name="Femhörning 4">
            <a:extLst>
              <a:ext uri="{FF2B5EF4-FFF2-40B4-BE49-F238E27FC236}">
                <a16:creationId xmlns:a16="http://schemas.microsoft.com/office/drawing/2014/main" id="{CF4E48E8-57E4-DEF2-42D9-9404BD41DA1A}"/>
              </a:ext>
            </a:extLst>
          </p:cNvPr>
          <p:cNvSpPr/>
          <p:nvPr/>
        </p:nvSpPr>
        <p:spPr>
          <a:xfrm>
            <a:off x="9786308" y="4306860"/>
            <a:ext cx="862044" cy="2960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latin typeface="Segoe UI" panose="020B0502040204020203" pitchFamily="34" charset="0"/>
                <a:cs typeface="Segoe UI" panose="020B0502040204020203" pitchFamily="34" charset="0"/>
              </a:rPr>
              <a:t>Del 4</a:t>
            </a:r>
          </a:p>
        </p:txBody>
      </p:sp>
      <p:grpSp>
        <p:nvGrpSpPr>
          <p:cNvPr id="14" name="Grupp 13">
            <a:extLst>
              <a:ext uri="{FF2B5EF4-FFF2-40B4-BE49-F238E27FC236}">
                <a16:creationId xmlns:a16="http://schemas.microsoft.com/office/drawing/2014/main" id="{55FF8C69-DBA8-0BCE-AA0A-34EEFD28FB48}"/>
              </a:ext>
            </a:extLst>
          </p:cNvPr>
          <p:cNvGrpSpPr/>
          <p:nvPr/>
        </p:nvGrpSpPr>
        <p:grpSpPr>
          <a:xfrm>
            <a:off x="7545705" y="3608421"/>
            <a:ext cx="185737" cy="230832"/>
            <a:chOff x="7527857" y="5251146"/>
            <a:chExt cx="185737" cy="230832"/>
          </a:xfrm>
        </p:grpSpPr>
        <p:sp>
          <p:nvSpPr>
            <p:cNvPr id="16" name="Ellips 15">
              <a:extLst>
                <a:ext uri="{FF2B5EF4-FFF2-40B4-BE49-F238E27FC236}">
                  <a16:creationId xmlns:a16="http://schemas.microsoft.com/office/drawing/2014/main" id="{72247DB3-B02D-537B-070D-BFEA80DC9CAD}"/>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7" name="textruta 16">
              <a:extLst>
                <a:ext uri="{FF2B5EF4-FFF2-40B4-BE49-F238E27FC236}">
                  <a16:creationId xmlns:a16="http://schemas.microsoft.com/office/drawing/2014/main" id="{4DAA5F12-6922-37A6-2EDE-881406339D0E}"/>
                </a:ext>
              </a:extLst>
            </p:cNvPr>
            <p:cNvSpPr txBox="1"/>
            <p:nvPr/>
          </p:nvSpPr>
          <p:spPr>
            <a:xfrm>
              <a:off x="7527857" y="5251146"/>
              <a:ext cx="185737" cy="230832"/>
            </a:xfrm>
            <a:prstGeom prst="rect">
              <a:avLst/>
            </a:prstGeom>
            <a:noFill/>
          </p:spPr>
          <p:txBody>
            <a:bodyPr wrap="square" rtlCol="0">
              <a:spAutoFit/>
            </a:bodyPr>
            <a:lstStyle/>
            <a:p>
              <a:r>
                <a:rPr lang="sv-SE" sz="900" dirty="0">
                  <a:solidFill>
                    <a:schemeClr val="bg1"/>
                  </a:solidFill>
                  <a:latin typeface="Segoe UI" panose="020B0502040204020203" pitchFamily="34" charset="0"/>
                  <a:cs typeface="Segoe UI" panose="020B0502040204020203" pitchFamily="34" charset="0"/>
                </a:rPr>
                <a:t>?</a:t>
              </a:r>
            </a:p>
          </p:txBody>
        </p:sp>
      </p:grpSp>
      <p:sp>
        <p:nvSpPr>
          <p:cNvPr id="18" name="Rundad rektangulär pratbubbla 17">
            <a:extLst>
              <a:ext uri="{FF2B5EF4-FFF2-40B4-BE49-F238E27FC236}">
                <a16:creationId xmlns:a16="http://schemas.microsoft.com/office/drawing/2014/main" id="{06B665CC-48A8-601D-ED88-370A4BE0B51F}"/>
              </a:ext>
            </a:extLst>
          </p:cNvPr>
          <p:cNvSpPr/>
          <p:nvPr/>
        </p:nvSpPr>
        <p:spPr>
          <a:xfrm>
            <a:off x="7062275" y="2684223"/>
            <a:ext cx="2071372" cy="761521"/>
          </a:xfrm>
          <a:prstGeom prst="wedgeRoundRectCallout">
            <a:avLst>
              <a:gd name="adj1" fmla="val -21025"/>
              <a:gd name="adj2" fmla="val 7124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cs typeface="Segoe UI" panose="020B0502040204020203" pitchFamily="34" charset="0"/>
              </a:rPr>
              <a:t>Uträkning: Lottpris x totala antalet lotter</a:t>
            </a:r>
          </a:p>
        </p:txBody>
      </p:sp>
      <p:sp>
        <p:nvSpPr>
          <p:cNvPr id="19" name="Multiplikation 18">
            <a:extLst>
              <a:ext uri="{FF2B5EF4-FFF2-40B4-BE49-F238E27FC236}">
                <a16:creationId xmlns:a16="http://schemas.microsoft.com/office/drawing/2014/main" id="{39FE0476-3421-5040-E4DA-1246E622327C}"/>
              </a:ext>
            </a:extLst>
          </p:cNvPr>
          <p:cNvSpPr/>
          <p:nvPr/>
        </p:nvSpPr>
        <p:spPr>
          <a:xfrm>
            <a:off x="8837889" y="315366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5" name="Rektangel med rundade hörn 14">
            <a:extLst>
              <a:ext uri="{FF2B5EF4-FFF2-40B4-BE49-F238E27FC236}">
                <a16:creationId xmlns:a16="http://schemas.microsoft.com/office/drawing/2014/main" id="{64972A90-2C36-6419-D797-2ADB72142E95}"/>
              </a:ext>
            </a:extLst>
          </p:cNvPr>
          <p:cNvSpPr/>
          <p:nvPr/>
        </p:nvSpPr>
        <p:spPr>
          <a:xfrm>
            <a:off x="5009074" y="2404107"/>
            <a:ext cx="5860997" cy="2857522"/>
          </a:xfrm>
          <a:prstGeom prst="roundRect">
            <a:avLst>
              <a:gd name="adj" fmla="val 797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sv-SE" sz="1100" b="1" dirty="0">
                <a:solidFill>
                  <a:schemeClr val="tx1"/>
                </a:solidFill>
                <a:latin typeface="Segoe UI" panose="020B0502040204020203" pitchFamily="34" charset="0"/>
                <a:cs typeface="Segoe UI" panose="020B0502040204020203" pitchFamily="34" charset="0"/>
              </a:rPr>
              <a:t>Del 4 – förutsättningar och begränsningar:</a:t>
            </a:r>
          </a:p>
          <a:p>
            <a:endParaRPr lang="sv-SE" sz="400" b="1"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Lotterier inom kommunens registrering är undantagna från lagen om åtgärder mot penningtvätt och finansiering av terrorism     och kravet på registrering av spelombud. </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Det finns inget krav på åldersgräns för registreringslotterier.</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Lotterierna får inte bedrivas från en fast försäljningsplats som tillhandahålls av ett serviceföretag.</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En ny registrering får inte beviljas innan tiden för tidigare registrering löpt ut. Detta gäller även om föreningen utnyttjat hela registreringsbeloppet på 33 1/3 prisbasbelopp.</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Registreringslotteri får inte inkludera vadhållning.</a:t>
            </a:r>
          </a:p>
          <a:p>
            <a:pPr marL="171450" indent="-171450">
              <a:buFont typeface="Arial" panose="020B0604020202020204" pitchFamily="34" charset="0"/>
              <a:buChar char="•"/>
            </a:pPr>
            <a:endParaRPr lang="sv-SE" sz="400" dirty="0">
              <a:solidFill>
                <a:schemeClr val="tx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sv-SE" sz="1100" dirty="0">
                <a:solidFill>
                  <a:schemeClr val="tx1"/>
                </a:solidFill>
                <a:latin typeface="Segoe UI" panose="020B0502040204020203" pitchFamily="34" charset="0"/>
                <a:cs typeface="Segoe UI" panose="020B0502040204020203" pitchFamily="34" charset="0"/>
              </a:rPr>
              <a:t>En kontaktperson ska vara utsedd för lotteriet.</a:t>
            </a:r>
          </a:p>
          <a:p>
            <a:endParaRPr lang="sv-SE" sz="1100" dirty="0">
              <a:solidFill>
                <a:schemeClr val="tx1"/>
              </a:solidFill>
              <a:latin typeface="Segoe UI" panose="020B0502040204020203" pitchFamily="34" charset="0"/>
              <a:cs typeface="Segoe UI" panose="020B0502040204020203" pitchFamily="34" charset="0"/>
            </a:endParaRPr>
          </a:p>
        </p:txBody>
      </p:sp>
      <p:grpSp>
        <p:nvGrpSpPr>
          <p:cNvPr id="20" name="Grupp 19">
            <a:extLst>
              <a:ext uri="{FF2B5EF4-FFF2-40B4-BE49-F238E27FC236}">
                <a16:creationId xmlns:a16="http://schemas.microsoft.com/office/drawing/2014/main" id="{0E495743-5CD7-1767-EF5F-F1C7E14A75B9}"/>
              </a:ext>
            </a:extLst>
          </p:cNvPr>
          <p:cNvGrpSpPr/>
          <p:nvPr/>
        </p:nvGrpSpPr>
        <p:grpSpPr>
          <a:xfrm>
            <a:off x="7888065" y="2864881"/>
            <a:ext cx="185737" cy="230832"/>
            <a:chOff x="7527857" y="5251146"/>
            <a:chExt cx="185737" cy="230832"/>
          </a:xfrm>
        </p:grpSpPr>
        <p:sp>
          <p:nvSpPr>
            <p:cNvPr id="21" name="Ellips 20">
              <a:extLst>
                <a:ext uri="{FF2B5EF4-FFF2-40B4-BE49-F238E27FC236}">
                  <a16:creationId xmlns:a16="http://schemas.microsoft.com/office/drawing/2014/main" id="{ACB00035-C0BD-BFF2-5174-DE38EF695D32}"/>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2" name="textruta 21">
              <a:extLst>
                <a:ext uri="{FF2B5EF4-FFF2-40B4-BE49-F238E27FC236}">
                  <a16:creationId xmlns:a16="http://schemas.microsoft.com/office/drawing/2014/main" id="{0E124118-9BAB-82F2-418D-FD24C21CE21C}"/>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23" name="Rundad rektangulär pratbubbla 22">
            <a:extLst>
              <a:ext uri="{FF2B5EF4-FFF2-40B4-BE49-F238E27FC236}">
                <a16:creationId xmlns:a16="http://schemas.microsoft.com/office/drawing/2014/main" id="{EB1EF1DC-FDCD-F9C7-B49D-FAA82A9B9A21}"/>
              </a:ext>
            </a:extLst>
          </p:cNvPr>
          <p:cNvSpPr/>
          <p:nvPr/>
        </p:nvSpPr>
        <p:spPr>
          <a:xfrm>
            <a:off x="7523120" y="2180182"/>
            <a:ext cx="1665404" cy="540531"/>
          </a:xfrm>
          <a:prstGeom prst="wedgeRoundRectCallout">
            <a:avLst>
              <a:gd name="adj1" fmla="val -21025"/>
              <a:gd name="adj2" fmla="val 8026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2017:630</a:t>
            </a:r>
          </a:p>
        </p:txBody>
      </p:sp>
      <p:sp>
        <p:nvSpPr>
          <p:cNvPr id="24" name="Multiplikation 23">
            <a:extLst>
              <a:ext uri="{FF2B5EF4-FFF2-40B4-BE49-F238E27FC236}">
                <a16:creationId xmlns:a16="http://schemas.microsoft.com/office/drawing/2014/main" id="{A69684E1-A701-EE05-F048-9A22605EF19A}"/>
              </a:ext>
            </a:extLst>
          </p:cNvPr>
          <p:cNvSpPr/>
          <p:nvPr/>
        </p:nvSpPr>
        <p:spPr>
          <a:xfrm>
            <a:off x="8907730" y="242534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25" name="Grupp 24">
            <a:extLst>
              <a:ext uri="{FF2B5EF4-FFF2-40B4-BE49-F238E27FC236}">
                <a16:creationId xmlns:a16="http://schemas.microsoft.com/office/drawing/2014/main" id="{4523FF0D-0FAB-C84E-65CE-F504C109DEF6}"/>
              </a:ext>
            </a:extLst>
          </p:cNvPr>
          <p:cNvGrpSpPr/>
          <p:nvPr/>
        </p:nvGrpSpPr>
        <p:grpSpPr>
          <a:xfrm>
            <a:off x="10579284" y="2865619"/>
            <a:ext cx="185737" cy="230832"/>
            <a:chOff x="7527857" y="5251146"/>
            <a:chExt cx="185737" cy="230832"/>
          </a:xfrm>
        </p:grpSpPr>
        <p:sp>
          <p:nvSpPr>
            <p:cNvPr id="26" name="Ellips 25">
              <a:extLst>
                <a:ext uri="{FF2B5EF4-FFF2-40B4-BE49-F238E27FC236}">
                  <a16:creationId xmlns:a16="http://schemas.microsoft.com/office/drawing/2014/main" id="{1AEFFB40-77FB-D524-94A2-B744FFCDCF38}"/>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7" name="textruta 26">
              <a:extLst>
                <a:ext uri="{FF2B5EF4-FFF2-40B4-BE49-F238E27FC236}">
                  <a16:creationId xmlns:a16="http://schemas.microsoft.com/office/drawing/2014/main" id="{FEC2AF1A-179B-183C-3666-DEDB13CE9BC7}"/>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28" name="Rundad rektangulär pratbubbla 27">
            <a:extLst>
              <a:ext uri="{FF2B5EF4-FFF2-40B4-BE49-F238E27FC236}">
                <a16:creationId xmlns:a16="http://schemas.microsoft.com/office/drawing/2014/main" id="{0814EBAA-E365-A3E0-8377-5ECE70CEF66C}"/>
              </a:ext>
            </a:extLst>
          </p:cNvPr>
          <p:cNvSpPr/>
          <p:nvPr/>
        </p:nvSpPr>
        <p:spPr>
          <a:xfrm>
            <a:off x="8814054" y="2613183"/>
            <a:ext cx="1665404" cy="540531"/>
          </a:xfrm>
          <a:prstGeom prst="wedgeRoundRectCallout">
            <a:avLst>
              <a:gd name="adj1" fmla="val 58006"/>
              <a:gd name="adj2" fmla="val 1875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11 kap. 2§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a:t>
            </a:r>
          </a:p>
        </p:txBody>
      </p:sp>
      <p:sp>
        <p:nvSpPr>
          <p:cNvPr id="29" name="Multiplikation 28">
            <a:extLst>
              <a:ext uri="{FF2B5EF4-FFF2-40B4-BE49-F238E27FC236}">
                <a16:creationId xmlns:a16="http://schemas.microsoft.com/office/drawing/2014/main" id="{C088CB04-26FD-F8AA-E68D-01735B72A3A9}"/>
              </a:ext>
            </a:extLst>
          </p:cNvPr>
          <p:cNvSpPr/>
          <p:nvPr/>
        </p:nvSpPr>
        <p:spPr>
          <a:xfrm>
            <a:off x="10198664" y="2858349"/>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30" name="Grupp 29">
            <a:extLst>
              <a:ext uri="{FF2B5EF4-FFF2-40B4-BE49-F238E27FC236}">
                <a16:creationId xmlns:a16="http://schemas.microsoft.com/office/drawing/2014/main" id="{7497F7E1-E4D1-96BD-07AF-64A0D660859A}"/>
              </a:ext>
            </a:extLst>
          </p:cNvPr>
          <p:cNvGrpSpPr/>
          <p:nvPr/>
        </p:nvGrpSpPr>
        <p:grpSpPr>
          <a:xfrm>
            <a:off x="8316627" y="4283040"/>
            <a:ext cx="185737" cy="230832"/>
            <a:chOff x="7527857" y="5251146"/>
            <a:chExt cx="185737" cy="230832"/>
          </a:xfrm>
        </p:grpSpPr>
        <p:sp>
          <p:nvSpPr>
            <p:cNvPr id="31" name="Ellips 30">
              <a:extLst>
                <a:ext uri="{FF2B5EF4-FFF2-40B4-BE49-F238E27FC236}">
                  <a16:creationId xmlns:a16="http://schemas.microsoft.com/office/drawing/2014/main" id="{3D534941-18B7-1D1D-3E7E-37AF15967251}"/>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2" name="textruta 31">
              <a:extLst>
                <a:ext uri="{FF2B5EF4-FFF2-40B4-BE49-F238E27FC236}">
                  <a16:creationId xmlns:a16="http://schemas.microsoft.com/office/drawing/2014/main" id="{989817EA-22D4-9F03-C558-7EEE8E8285FE}"/>
                </a:ext>
              </a:extLst>
            </p:cNvPr>
            <p:cNvSpPr txBox="1"/>
            <p:nvPr/>
          </p:nvSpPr>
          <p:spPr>
            <a:xfrm>
              <a:off x="7527857" y="5251146"/>
              <a:ext cx="185737" cy="230832"/>
            </a:xfrm>
            <a:prstGeom prst="rect">
              <a:avLst/>
            </a:prstGeom>
            <a:noFill/>
          </p:spPr>
          <p:txBody>
            <a:bodyPr wrap="square" rtlCol="0">
              <a:spAutoFit/>
            </a:bodyPr>
            <a:lstStyle/>
            <a:p>
              <a:r>
                <a:rPr lang="sv-SE" sz="900" dirty="0">
                  <a:solidFill>
                    <a:schemeClr val="bg1"/>
                  </a:solidFill>
                  <a:latin typeface="Segoe UI" panose="020B0502040204020203" pitchFamily="34" charset="0"/>
                  <a:cs typeface="Segoe UI" panose="020B0502040204020203" pitchFamily="34" charset="0"/>
                </a:rPr>
                <a:t>?</a:t>
              </a:r>
            </a:p>
          </p:txBody>
        </p:sp>
      </p:grpSp>
      <p:sp>
        <p:nvSpPr>
          <p:cNvPr id="33" name="Rundad rektangulär pratbubbla 32">
            <a:extLst>
              <a:ext uri="{FF2B5EF4-FFF2-40B4-BE49-F238E27FC236}">
                <a16:creationId xmlns:a16="http://schemas.microsoft.com/office/drawing/2014/main" id="{D9EAC502-DD24-F572-A348-2317F51FEC7F}"/>
              </a:ext>
            </a:extLst>
          </p:cNvPr>
          <p:cNvSpPr/>
          <p:nvPr/>
        </p:nvSpPr>
        <p:spPr>
          <a:xfrm>
            <a:off x="7763223" y="3034792"/>
            <a:ext cx="2318854" cy="1121847"/>
          </a:xfrm>
          <a:prstGeom prst="wedgeRoundRectCallout">
            <a:avLst>
              <a:gd name="adj1" fmla="val -21025"/>
              <a:gd name="adj2" fmla="val 6357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Spelarna satsar på utfallet på en framtida händelse, till exempel genom att tippa resultat på egna lagets hemmamatcher.</a:t>
            </a:r>
          </a:p>
        </p:txBody>
      </p:sp>
      <p:sp>
        <p:nvSpPr>
          <p:cNvPr id="34" name="Multiplikation 33">
            <a:extLst>
              <a:ext uri="{FF2B5EF4-FFF2-40B4-BE49-F238E27FC236}">
                <a16:creationId xmlns:a16="http://schemas.microsoft.com/office/drawing/2014/main" id="{1372EA37-FC08-B39C-2943-D463B4005195}"/>
              </a:ext>
            </a:extLst>
          </p:cNvPr>
          <p:cNvSpPr/>
          <p:nvPr/>
        </p:nvSpPr>
        <p:spPr>
          <a:xfrm>
            <a:off x="9745672" y="3840424"/>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73" name="Google Shape;873;p23"/>
          <p:cNvSpPr/>
          <p:nvPr/>
        </p:nvSpPr>
        <p:spPr>
          <a:xfrm>
            <a:off x="0" y="6121831"/>
            <a:ext cx="12192000" cy="7361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panose="020B0502040204020203" pitchFamily="34" charset="0"/>
              <a:ea typeface="Quattrocento Sans"/>
              <a:cs typeface="Segoe UI" panose="020B0502040204020203" pitchFamily="34" charset="0"/>
              <a:sym typeface="Quattrocento Sans"/>
            </a:endParaRPr>
          </a:p>
        </p:txBody>
      </p:sp>
      <p:sp>
        <p:nvSpPr>
          <p:cNvPr id="874" name="Google Shape;874;p23"/>
          <p:cNvSpPr txBox="1"/>
          <p:nvPr/>
        </p:nvSpPr>
        <p:spPr>
          <a:xfrm>
            <a:off x="446400" y="645311"/>
            <a:ext cx="6100762"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400" b="1" dirty="0">
                <a:solidFill>
                  <a:schemeClr val="dk1"/>
                </a:solidFill>
                <a:latin typeface="Segoe UI" panose="020B0502040204020203" pitchFamily="34" charset="0"/>
                <a:ea typeface="Quattrocento Sans"/>
                <a:cs typeface="Segoe UI" panose="020B0502040204020203" pitchFamily="34" charset="0"/>
                <a:sym typeface="Quattrocento Sans"/>
              </a:rPr>
              <a:t>Kapitel 5: </a:t>
            </a:r>
            <a:r>
              <a:rPr lang="sv-SE" sz="1400" dirty="0">
                <a:solidFill>
                  <a:schemeClr val="dk1"/>
                </a:solidFill>
                <a:latin typeface="Segoe UI" panose="020B0502040204020203" pitchFamily="34" charset="0"/>
                <a:ea typeface="Quattrocento Sans"/>
                <a:cs typeface="Segoe UI" panose="020B0502040204020203" pitchFamily="34" charset="0"/>
                <a:sym typeface="Quattrocento Sans"/>
              </a:rPr>
              <a:t>Sammanfattning</a:t>
            </a:r>
            <a:endParaRPr sz="1400" dirty="0">
              <a:latin typeface="Segoe UI" panose="020B0502040204020203" pitchFamily="34" charset="0"/>
              <a:cs typeface="Segoe UI" panose="020B0502040204020203" pitchFamily="34" charset="0"/>
            </a:endParaRPr>
          </a:p>
        </p:txBody>
      </p:sp>
      <p:sp>
        <p:nvSpPr>
          <p:cNvPr id="876" name="Google Shape;876;p23"/>
          <p:cNvSpPr txBox="1">
            <a:spLocks noGrp="1"/>
          </p:cNvSpPr>
          <p:nvPr>
            <p:ph type="title"/>
          </p:nvPr>
        </p:nvSpPr>
        <p:spPr>
          <a:xfrm>
            <a:off x="446400" y="799200"/>
            <a:ext cx="3655806" cy="8656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Quattrocento Sans"/>
              <a:buNone/>
            </a:pPr>
            <a:r>
              <a:rPr lang="sv-SE" dirty="0">
                <a:latin typeface="Segoe UI" panose="020B0502040204020203" pitchFamily="34" charset="0"/>
              </a:rPr>
              <a:t>Att lägga på minnet</a:t>
            </a:r>
            <a:endParaRPr dirty="0">
              <a:latin typeface="Segoe UI" panose="020B0502040204020203" pitchFamily="34" charset="0"/>
            </a:endParaRPr>
          </a:p>
        </p:txBody>
      </p:sp>
      <p:cxnSp>
        <p:nvCxnSpPr>
          <p:cNvPr id="877" name="Google Shape;877;p23"/>
          <p:cNvCxnSpPr/>
          <p:nvPr/>
        </p:nvCxnSpPr>
        <p:spPr>
          <a:xfrm>
            <a:off x="528638" y="1664898"/>
            <a:ext cx="3165057" cy="0"/>
          </a:xfrm>
          <a:prstGeom prst="straightConnector1">
            <a:avLst/>
          </a:prstGeom>
          <a:noFill/>
          <a:ln w="76200" cap="flat" cmpd="sng">
            <a:solidFill>
              <a:schemeClr val="accent1"/>
            </a:solidFill>
            <a:prstDash val="solid"/>
            <a:miter lim="800000"/>
            <a:headEnd type="none" w="sm" len="sm"/>
            <a:tailEnd type="none" w="sm" len="sm"/>
          </a:ln>
        </p:spPr>
      </p:cxnSp>
      <p:sp>
        <p:nvSpPr>
          <p:cNvPr id="880" name="Google Shape;880;p23">
            <a:hlinkClick r:id="" action="ppaction://hlinkshowjump?jump=nextslide"/>
          </p:cNvPr>
          <p:cNvSpPr txBox="1"/>
          <p:nvPr/>
        </p:nvSpPr>
        <p:spPr>
          <a:xfrm>
            <a:off x="11531561" y="6234545"/>
            <a:ext cx="623833" cy="45067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000"/>
              <a:buFont typeface="Quattrocento Sans"/>
              <a:buNone/>
            </a:pPr>
            <a:r>
              <a:rPr lang="sv-SE" sz="4000" b="1" i="0" u="none" strike="noStrike" cap="none">
                <a:solidFill>
                  <a:schemeClr val="lt1"/>
                </a:solidFill>
                <a:latin typeface="Segoe UI" panose="020B0502040204020203" pitchFamily="34" charset="0"/>
                <a:ea typeface="Quattrocento Sans"/>
                <a:cs typeface="Segoe UI" panose="020B0502040204020203" pitchFamily="34" charset="0"/>
                <a:sym typeface="Quattrocento Sans"/>
              </a:rPr>
              <a:t>&gt;</a:t>
            </a:r>
            <a:endParaRPr>
              <a:latin typeface="Segoe UI" panose="020B0502040204020203" pitchFamily="34" charset="0"/>
              <a:cs typeface="Segoe UI" panose="020B0502040204020203" pitchFamily="34" charset="0"/>
            </a:endParaRPr>
          </a:p>
        </p:txBody>
      </p:sp>
      <p:sp>
        <p:nvSpPr>
          <p:cNvPr id="881" name="Google Shape;881;p23">
            <a:hlinkClick r:id="" action="ppaction://hlinkshowjump?jump=nextslide"/>
          </p:cNvPr>
          <p:cNvSpPr txBox="1"/>
          <p:nvPr/>
        </p:nvSpPr>
        <p:spPr>
          <a:xfrm>
            <a:off x="10936681" y="6382199"/>
            <a:ext cx="948470" cy="3538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Quattrocento Sans"/>
              <a:buNone/>
            </a:pPr>
            <a:r>
              <a:rPr lang="sv-SE" sz="900" b="1" i="0" u="none" strike="noStrike" cap="none">
                <a:solidFill>
                  <a:schemeClr val="lt1"/>
                </a:solidFill>
                <a:latin typeface="Segoe UI" panose="020B0502040204020203" pitchFamily="34" charset="0"/>
                <a:ea typeface="Quattrocento Sans"/>
                <a:cs typeface="Segoe UI" panose="020B0502040204020203" pitchFamily="34" charset="0"/>
                <a:sym typeface="Quattrocento Sans"/>
              </a:rPr>
              <a:t>Nästa sida</a:t>
            </a:r>
            <a:endParaRPr sz="900" b="0" i="0" u="none" strike="noStrike" cap="none">
              <a:solidFill>
                <a:schemeClr val="lt1"/>
              </a:solidFill>
              <a:latin typeface="Segoe UI" panose="020B0502040204020203" pitchFamily="34" charset="0"/>
              <a:ea typeface="Quattrocento Sans"/>
              <a:cs typeface="Segoe UI" panose="020B0502040204020203" pitchFamily="34" charset="0"/>
              <a:sym typeface="Quattrocento Sans"/>
            </a:endParaRPr>
          </a:p>
        </p:txBody>
      </p:sp>
      <p:sp>
        <p:nvSpPr>
          <p:cNvPr id="884" name="Google Shape;884;p23">
            <a:hlinkClick r:id="rId3" action="ppaction://hlinksldjump"/>
          </p:cNvPr>
          <p:cNvSpPr/>
          <p:nvPr/>
        </p:nvSpPr>
        <p:spPr>
          <a:xfrm>
            <a:off x="5664457" y="6382197"/>
            <a:ext cx="866774" cy="250536"/>
          </a:xfrm>
          <a:prstGeom prst="chevron">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900" b="1">
                <a:solidFill>
                  <a:schemeClr val="accent2"/>
                </a:solidFill>
                <a:latin typeface="Segoe UI" panose="020B0502040204020203" pitchFamily="34" charset="0"/>
                <a:ea typeface="Quattrocento Sans"/>
                <a:cs typeface="Segoe UI" panose="020B0502040204020203" pitchFamily="34" charset="0"/>
                <a:sym typeface="Quattrocento Sans"/>
              </a:rPr>
              <a:t>Sida 2</a:t>
            </a:r>
            <a:endParaRPr>
              <a:latin typeface="Segoe UI" panose="020B0502040204020203" pitchFamily="34" charset="0"/>
              <a:cs typeface="Segoe UI" panose="020B0502040204020203" pitchFamily="34" charset="0"/>
            </a:endParaRPr>
          </a:p>
        </p:txBody>
      </p:sp>
      <p:sp>
        <p:nvSpPr>
          <p:cNvPr id="885" name="Google Shape;885;p23">
            <a:hlinkClick r:id="rId4" action="ppaction://hlinksldjump"/>
          </p:cNvPr>
          <p:cNvSpPr/>
          <p:nvPr/>
        </p:nvSpPr>
        <p:spPr>
          <a:xfrm>
            <a:off x="4881209" y="6382197"/>
            <a:ext cx="866774" cy="250536"/>
          </a:xfrm>
          <a:prstGeom prst="homePlat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900" b="1">
                <a:solidFill>
                  <a:schemeClr val="lt1"/>
                </a:solidFill>
                <a:latin typeface="Segoe UI" panose="020B0502040204020203" pitchFamily="34" charset="0"/>
                <a:ea typeface="Quattrocento Sans"/>
                <a:cs typeface="Segoe UI" panose="020B0502040204020203" pitchFamily="34" charset="0"/>
                <a:sym typeface="Quattrocento Sans"/>
              </a:rPr>
              <a:t>Sida 1</a:t>
            </a:r>
            <a:endParaRPr>
              <a:latin typeface="Segoe UI" panose="020B0502040204020203" pitchFamily="34" charset="0"/>
              <a:cs typeface="Segoe UI" panose="020B0502040204020203" pitchFamily="34" charset="0"/>
            </a:endParaRPr>
          </a:p>
        </p:txBody>
      </p:sp>
      <p:sp>
        <p:nvSpPr>
          <p:cNvPr id="4" name="Google Shape;1304;p36">
            <a:extLst>
              <a:ext uri="{FF2B5EF4-FFF2-40B4-BE49-F238E27FC236}">
                <a16:creationId xmlns:a16="http://schemas.microsoft.com/office/drawing/2014/main" id="{4AEDD496-9423-B227-DEC0-BC5BC0ED8D62}"/>
              </a:ext>
            </a:extLst>
          </p:cNvPr>
          <p:cNvSpPr txBox="1"/>
          <p:nvPr/>
        </p:nvSpPr>
        <p:spPr>
          <a:xfrm>
            <a:off x="515937" y="1922561"/>
            <a:ext cx="415125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dirty="0">
                <a:solidFill>
                  <a:schemeClr val="dk1"/>
                </a:solidFill>
                <a:latin typeface="Segoe UI" panose="020B0502040204020203" pitchFamily="34" charset="0"/>
                <a:ea typeface="Quattrocento Sans"/>
                <a:cs typeface="Segoe UI" panose="020B0502040204020203" pitchFamily="34" charset="0"/>
                <a:sym typeface="Quattrocento Sans"/>
              </a:rPr>
              <a:t>Här är en sammanfattning av det du lärt </a:t>
            </a:r>
            <a:br>
              <a:rPr lang="sv-SE" sz="1600" dirty="0">
                <a:solidFill>
                  <a:schemeClr val="dk1"/>
                </a:solidFill>
                <a:latin typeface="Segoe UI" panose="020B0502040204020203" pitchFamily="34" charset="0"/>
                <a:ea typeface="Quattrocento Sans"/>
                <a:cs typeface="Segoe UI" panose="020B0502040204020203" pitchFamily="34" charset="0"/>
                <a:sym typeface="Quattrocento Sans"/>
              </a:rPr>
            </a:br>
            <a:r>
              <a:rPr lang="sv-SE" sz="1600" dirty="0">
                <a:solidFill>
                  <a:schemeClr val="dk1"/>
                </a:solidFill>
                <a:latin typeface="Segoe UI" panose="020B0502040204020203" pitchFamily="34" charset="0"/>
                <a:ea typeface="Quattrocento Sans"/>
                <a:cs typeface="Segoe UI" panose="020B0502040204020203" pitchFamily="34" charset="0"/>
                <a:sym typeface="Quattrocento Sans"/>
              </a:rPr>
              <a:t>dig i det här materialet. Sammanfattningen består av fyra delar.</a:t>
            </a:r>
            <a:endParaRPr sz="1600" dirty="0">
              <a:solidFill>
                <a:schemeClr val="dk1"/>
              </a:solidFill>
              <a:latin typeface="Segoe UI" panose="020B0502040204020203" pitchFamily="34" charset="0"/>
              <a:ea typeface="Quattrocento Sans"/>
              <a:cs typeface="Segoe UI" panose="020B0502040204020203" pitchFamily="34" charset="0"/>
              <a:sym typeface="Quattrocento Sans"/>
            </a:endParaRPr>
          </a:p>
        </p:txBody>
      </p:sp>
      <p:sp>
        <p:nvSpPr>
          <p:cNvPr id="35" name="Google Shape;930;p25">
            <a:hlinkClick r:id="rId5" action="ppaction://hlinksldjump"/>
            <a:extLst>
              <a:ext uri="{FF2B5EF4-FFF2-40B4-BE49-F238E27FC236}">
                <a16:creationId xmlns:a16="http://schemas.microsoft.com/office/drawing/2014/main" id="{035A4863-9EB7-0C73-DCFB-45E347300B7B}"/>
              </a:ext>
            </a:extLst>
          </p:cNvPr>
          <p:cNvSpPr/>
          <p:nvPr/>
        </p:nvSpPr>
        <p:spPr>
          <a:xfrm>
            <a:off x="8072437" y="0"/>
            <a:ext cx="1128713" cy="4143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200" dirty="0">
                <a:solidFill>
                  <a:schemeClr val="lt1"/>
                </a:solidFill>
                <a:latin typeface="Segoe UI" panose="020B0502040204020203" pitchFamily="34" charset="0"/>
                <a:ea typeface="Quattrocento Sans"/>
                <a:cs typeface="Segoe UI" panose="020B0502040204020203" pitchFamily="34" charset="0"/>
                <a:sym typeface="Quattrocento Sans"/>
              </a:rPr>
              <a:t>Huvudmeny</a:t>
            </a:r>
            <a:endParaRPr dirty="0">
              <a:latin typeface="Segoe UI" panose="020B0502040204020203" pitchFamily="34" charset="0"/>
              <a:cs typeface="Segoe UI" panose="020B0502040204020203" pitchFamily="34" charset="0"/>
            </a:endParaRPr>
          </a:p>
        </p:txBody>
      </p:sp>
      <p:sp>
        <p:nvSpPr>
          <p:cNvPr id="36" name="V-form 34">
            <a:hlinkClick r:id="rId6" action="ppaction://hlinksldjump"/>
            <a:extLst>
              <a:ext uri="{FF2B5EF4-FFF2-40B4-BE49-F238E27FC236}">
                <a16:creationId xmlns:a16="http://schemas.microsoft.com/office/drawing/2014/main" id="{8612C8C3-FFA5-1A8D-A670-34F55177A100}"/>
              </a:ext>
            </a:extLst>
          </p:cNvPr>
          <p:cNvSpPr/>
          <p:nvPr/>
        </p:nvSpPr>
        <p:spPr>
          <a:xfrm>
            <a:off x="6444380"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7" name="Rubrik 1">
            <a:hlinkClick r:id="" action="ppaction://hlinkshowjump?jump=lastslideviewed"/>
            <a:extLst>
              <a:ext uri="{FF2B5EF4-FFF2-40B4-BE49-F238E27FC236}">
                <a16:creationId xmlns:a16="http://schemas.microsoft.com/office/drawing/2014/main" id="{8527B62C-6350-8377-B973-0F29B0875356}"/>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38" name="Platshållare för text 5">
            <a:hlinkClick r:id="" action="ppaction://hlinkshowjump?jump=lastslideviewed"/>
            <a:extLst>
              <a:ext uri="{FF2B5EF4-FFF2-40B4-BE49-F238E27FC236}">
                <a16:creationId xmlns:a16="http://schemas.microsoft.com/office/drawing/2014/main" id="{584FA575-D1E5-B987-BC80-54CCB4A76C2E}"/>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22506517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500"/>
                                        <p:tgtEl>
                                          <p:spTgt spid="23"/>
                                        </p:tgtEl>
                                      </p:cBhvr>
                                    </p:animEffec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dissolve">
                                      <p:cBhvr>
                                        <p:cTn id="61" dur="500"/>
                                        <p:tgtEl>
                                          <p:spTgt spid="2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dissolve">
                                      <p:cBhvr>
                                        <p:cTn id="64" dur="500"/>
                                        <p:tgtEl>
                                          <p:spTgt spid="28"/>
                                        </p:tgtEl>
                                      </p:cBhvr>
                                    </p:animEffec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9"/>
                    </p:tgtEl>
                  </p:cond>
                </p:stCondLst>
                <p:endSync evt="end" delay="0">
                  <p:rtn val="all"/>
                </p:endSync>
                <p:childTnLst>
                  <p:par>
                    <p:cTn id="66" fill="hold">
                      <p:stCondLst>
                        <p:cond delay="0"/>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4" restart="whenNotActive" fill="hold" evtFilter="cancelBubble" nodeType="interactiveSeq">
                <p:stCondLst>
                  <p:cond evt="onClick" delay="0">
                    <p:tgtEl>
                      <p:spTgt spid="30"/>
                    </p:tgtEl>
                  </p:cond>
                </p:stCondLst>
                <p:endSync evt="end" delay="0">
                  <p:rtn val="all"/>
                </p:endSync>
                <p:childTnLst>
                  <p:par>
                    <p:cTn id="75" fill="hold">
                      <p:stCondLst>
                        <p:cond delay="0"/>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dissolve">
                                      <p:cBhvr>
                                        <p:cTn id="79" dur="500"/>
                                        <p:tgtEl>
                                          <p:spTgt spid="3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dissolve">
                                      <p:cBhvr>
                                        <p:cTn id="82" dur="500"/>
                                        <p:tgtEl>
                                          <p:spTgt spid="33"/>
                                        </p:tgtEl>
                                      </p:cBhvr>
                                    </p:animEffect>
                                  </p:childTnLst>
                                </p:cTn>
                              </p:par>
                            </p:childTnLst>
                          </p:cTn>
                        </p:par>
                      </p:childTnLst>
                    </p:cTn>
                  </p:par>
                </p:childTnLst>
              </p:cTn>
              <p:nextCondLst>
                <p:cond evt="onClick" delay="0">
                  <p:tgtEl>
                    <p:spTgt spid="30"/>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9" presetClass="exit" presetSubtype="0" fill="hold" grpId="1" nodeType="clickEffect">
                                  <p:stCondLst>
                                    <p:cond delay="0"/>
                                  </p:stCondLst>
                                  <p:childTnLst>
                                    <p:animEffect transition="out" filter="dissolv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2"/>
                    </p:tgtEl>
                  </p:cond>
                </p:stCondLst>
                <p:endSync evt="end" delay="0">
                  <p:rtn val="all"/>
                </p:endSync>
                <p:childTnLst>
                  <p:par>
                    <p:cTn id="93" fill="hold">
                      <p:stCondLst>
                        <p:cond delay="0"/>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dissolve">
                                      <p:cBhvr>
                                        <p:cTn id="97" dur="500"/>
                                        <p:tgtEl>
                                          <p:spTgt spid="6"/>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dissolve">
                                      <p:cBhvr>
                                        <p:cTn id="100" dur="500"/>
                                        <p:tgtEl>
                                          <p:spTgt spid="10"/>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dissolve">
                                      <p:cBhvr>
                                        <p:cTn id="103" dur="500"/>
                                        <p:tgtEl>
                                          <p:spTgt spid="3"/>
                                        </p:tgtEl>
                                      </p:cBhvr>
                                    </p:animEffect>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3"/>
                    </p:tgtEl>
                  </p:cond>
                </p:stCondLst>
                <p:endSync evt="end" delay="0">
                  <p:rtn val="all"/>
                </p:endSync>
                <p:childTnLst>
                  <p:par>
                    <p:cTn id="105" fill="hold">
                      <p:stCondLst>
                        <p:cond delay="0"/>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dissolve">
                                      <p:cBhvr>
                                        <p:cTn id="109" dur="500"/>
                                        <p:tgtEl>
                                          <p:spTgt spid="12"/>
                                        </p:tgtEl>
                                      </p:cBhvr>
                                    </p:animEffect>
                                  </p:childTnLst>
                                </p:cTn>
                              </p:par>
                              <p:par>
                                <p:cTn id="110" presetID="9" presetClass="entr" presetSubtype="0" fill="hold"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dissolve">
                                      <p:cBhvr>
                                        <p:cTn id="112" dur="500"/>
                                        <p:tgtEl>
                                          <p:spTgt spid="14"/>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5"/>
                                        </p:tgtEl>
                                        <p:attrNameLst>
                                          <p:attrName>style.visibility</p:attrName>
                                        </p:attrNameLst>
                                      </p:cBhvr>
                                      <p:to>
                                        <p:strVal val="visible"/>
                                      </p:to>
                                    </p:set>
                                    <p:animEffect transition="in" filter="dissolve">
                                      <p:cBhvr>
                                        <p:cTn id="115" dur="500"/>
                                        <p:tgtEl>
                                          <p:spTgt spid="5"/>
                                        </p:tgtEl>
                                      </p:cBhvr>
                                    </p:animEffect>
                                  </p:childTnLst>
                                </p:cTn>
                              </p:par>
                            </p:childTnLst>
                          </p:cTn>
                        </p:par>
                      </p:childTnLst>
                    </p:cTn>
                  </p:par>
                </p:childTnLst>
              </p:cTn>
              <p:nextCondLst>
                <p:cond evt="onClick" delay="0">
                  <p:tgtEl>
                    <p:spTgt spid="3"/>
                  </p:tgtEl>
                </p:cond>
              </p:nextCondLst>
            </p:seq>
            <p:seq concurrent="1" nextAc="seek">
              <p:cTn id="116" restart="whenNotActive" fill="hold" evtFilter="cancelBubble" nodeType="interactiveSeq">
                <p:stCondLst>
                  <p:cond evt="onClick" delay="0">
                    <p:tgtEl>
                      <p:spTgt spid="5"/>
                    </p:tgtEl>
                  </p:cond>
                </p:stCondLst>
                <p:endSync evt="end" delay="0">
                  <p:rtn val="all"/>
                </p:endSync>
                <p:childTnLst>
                  <p:par>
                    <p:cTn id="117" fill="hold">
                      <p:stCondLst>
                        <p:cond delay="0"/>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dissolve">
                                      <p:cBhvr>
                                        <p:cTn id="121" dur="500"/>
                                        <p:tgtEl>
                                          <p:spTgt spid="15"/>
                                        </p:tgtEl>
                                      </p:cBhvr>
                                    </p:animEffect>
                                  </p:childTnLst>
                                </p:cTn>
                              </p:par>
                              <p:par>
                                <p:cTn id="122" presetID="9" presetClass="entr" presetSubtype="0" fill="hold"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dissolve">
                                      <p:cBhvr>
                                        <p:cTn id="124" dur="500"/>
                                        <p:tgtEl>
                                          <p:spTgt spid="30"/>
                                        </p:tgtEl>
                                      </p:cBhvr>
                                    </p:animEffect>
                                  </p:childTnLst>
                                </p:cTn>
                              </p:par>
                              <p:par>
                                <p:cTn id="125" presetID="9" presetClass="entr" presetSubtype="0" fill="hold" nodeType="with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dissolve">
                                      <p:cBhvr>
                                        <p:cTn id="127" dur="500"/>
                                        <p:tgtEl>
                                          <p:spTgt spid="20"/>
                                        </p:tgtEl>
                                      </p:cBhvr>
                                    </p:animEffect>
                                  </p:childTnLst>
                                </p:cTn>
                              </p:par>
                              <p:par>
                                <p:cTn id="128" presetID="9" presetClass="entr" presetSubtype="0" fill="hold" nodeType="with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dissolve">
                                      <p:cBhvr>
                                        <p:cTn id="130" dur="500"/>
                                        <p:tgtEl>
                                          <p:spTgt spid="25"/>
                                        </p:tgtEl>
                                      </p:cBhvr>
                                    </p:animEffect>
                                  </p:childTnLst>
                                </p:cTn>
                              </p:par>
                            </p:childTnLst>
                          </p:cTn>
                        </p:par>
                      </p:childTnLst>
                    </p:cTn>
                  </p:par>
                </p:childTnLst>
              </p:cTn>
              <p:nextCondLst>
                <p:cond evt="onClick" delay="0">
                  <p:tgtEl>
                    <p:spTgt spid="5"/>
                  </p:tgtEl>
                </p:cond>
              </p:nextCondLst>
            </p:seq>
          </p:childTnLst>
        </p:cTn>
      </p:par>
    </p:tnLst>
    <p:bldLst>
      <p:bldP spid="10" grpId="0" animBg="1"/>
      <p:bldP spid="3" grpId="0" animBg="1"/>
      <p:bldP spid="9" grpId="0" animBg="1"/>
      <p:bldP spid="9" grpId="1" animBg="1"/>
      <p:bldP spid="13" grpId="0" animBg="1"/>
      <p:bldP spid="13" grpId="1" animBg="1"/>
      <p:bldP spid="12" grpId="0" animBg="1"/>
      <p:bldP spid="5" grpId="0" animBg="1"/>
      <p:bldP spid="18" grpId="0" animBg="1"/>
      <p:bldP spid="18" grpId="1" animBg="1"/>
      <p:bldP spid="19" grpId="0" animBg="1"/>
      <p:bldP spid="19" grpId="1" animBg="1"/>
      <p:bldP spid="15" grpId="0" animBg="1"/>
      <p:bldP spid="23" grpId="0" animBg="1"/>
      <p:bldP spid="23" grpId="1" animBg="1"/>
      <p:bldP spid="24" grpId="0" animBg="1"/>
      <p:bldP spid="24" grpId="1" animBg="1"/>
      <p:bldP spid="28" grpId="0" animBg="1"/>
      <p:bldP spid="28" grpId="1" animBg="1"/>
      <p:bldP spid="29" grpId="0" animBg="1"/>
      <p:bldP spid="29" grpId="1" animBg="1"/>
      <p:bldP spid="33" grpId="0" animBg="1"/>
      <p:bldP spid="33" grpId="1" animBg="1"/>
      <p:bldP spid="34" grpId="0" animBg="1"/>
      <p:bldP spid="3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5: </a:t>
            </a:r>
            <a:r>
              <a:rPr lang="sv-SE" sz="1400" dirty="0">
                <a:latin typeface="Segoe UI" panose="020B0502040204020203" pitchFamily="34" charset="0"/>
                <a:cs typeface="Segoe UI" panose="020B0502040204020203" pitchFamily="34" charset="0"/>
              </a:rPr>
              <a:t>Sammanfattning</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399" y="799200"/>
            <a:ext cx="5901399" cy="865698"/>
          </a:xfrm>
        </p:spPr>
        <p:txBody>
          <a:bodyPr/>
          <a:lstStyle/>
          <a:p>
            <a:r>
              <a:rPr lang="sv-SE" dirty="0">
                <a:latin typeface="Segoe UI" panose="020B0502040204020203" pitchFamily="34" charset="0"/>
              </a:rPr>
              <a:t>Kommer du ihåg?</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323596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EB9826CB-CBBB-D282-6B99-9D3C72131BEC}"/>
              </a:ext>
            </a:extLst>
          </p:cNvPr>
          <p:cNvSpPr txBox="1"/>
          <p:nvPr/>
        </p:nvSpPr>
        <p:spPr>
          <a:xfrm>
            <a:off x="515937" y="1922561"/>
            <a:ext cx="3924301" cy="1200650"/>
          </a:xfrm>
          <a:prstGeom prst="rect">
            <a:avLst/>
          </a:prstGeom>
          <a:noFill/>
        </p:spPr>
        <p:txBody>
          <a:bodyPr wrap="square">
            <a:spAutoFit/>
          </a:bodyPr>
          <a:lstStyle/>
          <a:p>
            <a:pPr>
              <a:lnSpc>
                <a:spcPct val="115000"/>
              </a:lnSpc>
            </a:pPr>
            <a:r>
              <a:rPr lang="sv-SE" sz="1600" dirty="0">
                <a:latin typeface="Segoe UI" panose="020B0502040204020203" pitchFamily="34" charset="0"/>
                <a:cs typeface="Segoe UI" panose="020B0502040204020203" pitchFamily="34" charset="0"/>
              </a:rPr>
              <a:t>Nu har du snart gått igenom hela det här materialet. Här kan du testa hur mycket du har lyckats lägga på minnet. Klicka på frågorna för att få fram svaren.</a:t>
            </a:r>
            <a:endParaRPr lang="sv-SE" sz="1600" dirty="0">
              <a:effectLst/>
              <a:latin typeface="Segoe UI" panose="020B0502040204020203" pitchFamily="34" charset="0"/>
              <a:ea typeface="Arial" panose="020B0604020202020204" pitchFamily="34" charset="0"/>
              <a:cs typeface="Segoe UI" panose="020B0502040204020203" pitchFamily="34" charset="0"/>
            </a:endParaRPr>
          </a:p>
        </p:txBody>
      </p:sp>
      <p:sp>
        <p:nvSpPr>
          <p:cNvPr id="4" name="Rektangel med rundade hörn 3">
            <a:extLst>
              <a:ext uri="{FF2B5EF4-FFF2-40B4-BE49-F238E27FC236}">
                <a16:creationId xmlns:a16="http://schemas.microsoft.com/office/drawing/2014/main" id="{FBB65244-57B9-14E0-5BCF-67FDD86A14DF}"/>
              </a:ext>
            </a:extLst>
          </p:cNvPr>
          <p:cNvSpPr/>
          <p:nvPr/>
        </p:nvSpPr>
        <p:spPr>
          <a:xfrm>
            <a:off x="4944793" y="948150"/>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1.</a:t>
            </a:r>
          </a:p>
          <a:p>
            <a:pPr algn="ctr"/>
            <a:r>
              <a:rPr lang="sv-SE" sz="1100" dirty="0"/>
              <a:t>Vilka tre slags mindre lotterier kräver ingen registrering eller licens? </a:t>
            </a:r>
          </a:p>
        </p:txBody>
      </p:sp>
      <p:sp>
        <p:nvSpPr>
          <p:cNvPr id="15" name="Rektangel med rundade hörn 14">
            <a:extLst>
              <a:ext uri="{FF2B5EF4-FFF2-40B4-BE49-F238E27FC236}">
                <a16:creationId xmlns:a16="http://schemas.microsoft.com/office/drawing/2014/main" id="{B3A9B1F6-3CA9-8613-B2D7-6909FFC157B9}"/>
              </a:ext>
            </a:extLst>
          </p:cNvPr>
          <p:cNvSpPr/>
          <p:nvPr/>
        </p:nvSpPr>
        <p:spPr>
          <a:xfrm>
            <a:off x="6851947" y="948150"/>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sv-SE" sz="2400" b="1" dirty="0"/>
              <a:t>2.</a:t>
            </a:r>
          </a:p>
          <a:p>
            <a:pPr algn="ctr"/>
            <a:r>
              <a:rPr lang="sv-SE" sz="1100" dirty="0"/>
              <a:t>Vid vilka tre slags tillställningar och sammankomster kan lotteri tillhandahållas utan licens eller registrering?</a:t>
            </a:r>
          </a:p>
        </p:txBody>
      </p:sp>
      <p:sp>
        <p:nvSpPr>
          <p:cNvPr id="16" name="Rektangel med rundade hörn 15">
            <a:extLst>
              <a:ext uri="{FF2B5EF4-FFF2-40B4-BE49-F238E27FC236}">
                <a16:creationId xmlns:a16="http://schemas.microsoft.com/office/drawing/2014/main" id="{4AF09A79-46B5-FB92-B4C3-586074BDAC80}"/>
              </a:ext>
            </a:extLst>
          </p:cNvPr>
          <p:cNvSpPr/>
          <p:nvPr/>
        </p:nvSpPr>
        <p:spPr>
          <a:xfrm>
            <a:off x="8759913" y="948150"/>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3.</a:t>
            </a:r>
          </a:p>
          <a:p>
            <a:pPr algn="ctr"/>
            <a:r>
              <a:rPr lang="sv-SE" sz="1100" dirty="0"/>
              <a:t>Vilka grundläggande krav avgör om det räcker med registrering eller om lotteriet kräver licens?</a:t>
            </a:r>
          </a:p>
        </p:txBody>
      </p:sp>
      <p:sp>
        <p:nvSpPr>
          <p:cNvPr id="17" name="Rektangel med rundade hörn 16">
            <a:extLst>
              <a:ext uri="{FF2B5EF4-FFF2-40B4-BE49-F238E27FC236}">
                <a16:creationId xmlns:a16="http://schemas.microsoft.com/office/drawing/2014/main" id="{8EFE54C8-4222-8FE5-DB37-B3649100160B}"/>
              </a:ext>
            </a:extLst>
          </p:cNvPr>
          <p:cNvSpPr/>
          <p:nvPr/>
        </p:nvSpPr>
        <p:spPr>
          <a:xfrm>
            <a:off x="4953842" y="2659082"/>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4.</a:t>
            </a:r>
          </a:p>
          <a:p>
            <a:pPr algn="ctr"/>
            <a:r>
              <a:rPr lang="sv-SE" sz="1100" dirty="0"/>
              <a:t>Vilka av följande kan få registrering: trossamfund, statliga organ, skolklasser och humanitär verksamhet?</a:t>
            </a:r>
          </a:p>
        </p:txBody>
      </p:sp>
      <p:sp>
        <p:nvSpPr>
          <p:cNvPr id="19" name="Rektangel med rundade hörn 18">
            <a:extLst>
              <a:ext uri="{FF2B5EF4-FFF2-40B4-BE49-F238E27FC236}">
                <a16:creationId xmlns:a16="http://schemas.microsoft.com/office/drawing/2014/main" id="{BD404585-A1B5-CA3A-C106-0A2DA511707E}"/>
              </a:ext>
            </a:extLst>
          </p:cNvPr>
          <p:cNvSpPr/>
          <p:nvPr/>
        </p:nvSpPr>
        <p:spPr>
          <a:xfrm>
            <a:off x="8756262" y="2659082"/>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6.</a:t>
            </a:r>
          </a:p>
          <a:p>
            <a:pPr algn="ctr"/>
            <a:r>
              <a:rPr lang="sv-SE" sz="1100" dirty="0"/>
              <a:t>Vem fastställer kontrollantens arvode?</a:t>
            </a:r>
          </a:p>
        </p:txBody>
      </p:sp>
      <p:sp>
        <p:nvSpPr>
          <p:cNvPr id="20" name="Rektangel med rundade hörn 19">
            <a:extLst>
              <a:ext uri="{FF2B5EF4-FFF2-40B4-BE49-F238E27FC236}">
                <a16:creationId xmlns:a16="http://schemas.microsoft.com/office/drawing/2014/main" id="{7FC29A2F-4209-6DC6-2E9F-E37EDBBFBA9F}"/>
              </a:ext>
            </a:extLst>
          </p:cNvPr>
          <p:cNvSpPr/>
          <p:nvPr/>
        </p:nvSpPr>
        <p:spPr>
          <a:xfrm>
            <a:off x="4941888" y="4382714"/>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7.</a:t>
            </a:r>
          </a:p>
          <a:p>
            <a:pPr algn="ctr"/>
            <a:r>
              <a:rPr lang="sv-SE" sz="1100" dirty="0"/>
              <a:t>Vad är kontaktpersonens uppdrag?</a:t>
            </a:r>
          </a:p>
        </p:txBody>
      </p:sp>
      <p:sp>
        <p:nvSpPr>
          <p:cNvPr id="18" name="Rektangel med rundade hörn 17">
            <a:extLst>
              <a:ext uri="{FF2B5EF4-FFF2-40B4-BE49-F238E27FC236}">
                <a16:creationId xmlns:a16="http://schemas.microsoft.com/office/drawing/2014/main" id="{13116F34-81C0-347F-4C88-149ABC25DDE9}"/>
              </a:ext>
            </a:extLst>
          </p:cNvPr>
          <p:cNvSpPr/>
          <p:nvPr/>
        </p:nvSpPr>
        <p:spPr>
          <a:xfrm>
            <a:off x="6848702" y="2659082"/>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5.</a:t>
            </a:r>
          </a:p>
          <a:p>
            <a:pPr algn="ctr"/>
            <a:r>
              <a:rPr lang="sv-SE" sz="1100" dirty="0"/>
              <a:t>Vad är kontrollantens uppdrag?</a:t>
            </a:r>
          </a:p>
        </p:txBody>
      </p:sp>
      <p:sp>
        <p:nvSpPr>
          <p:cNvPr id="21" name="Rektangel med rundade hörn 20">
            <a:extLst>
              <a:ext uri="{FF2B5EF4-FFF2-40B4-BE49-F238E27FC236}">
                <a16:creationId xmlns:a16="http://schemas.microsoft.com/office/drawing/2014/main" id="{21B5A91C-3C5F-25B0-7D55-03AB2B2CA120}"/>
              </a:ext>
            </a:extLst>
          </p:cNvPr>
          <p:cNvSpPr/>
          <p:nvPr/>
        </p:nvSpPr>
        <p:spPr>
          <a:xfrm>
            <a:off x="6849448" y="4382714"/>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8.</a:t>
            </a:r>
          </a:p>
          <a:p>
            <a:pPr algn="ctr"/>
            <a:r>
              <a:rPr lang="sv-SE" sz="1100" dirty="0"/>
              <a:t>När kan det vara okej att förlänga försäljningstiden av lotter i ett registreringslotteri?</a:t>
            </a:r>
          </a:p>
        </p:txBody>
      </p:sp>
      <p:sp>
        <p:nvSpPr>
          <p:cNvPr id="22" name="Rektangel med rundade hörn 21">
            <a:extLst>
              <a:ext uri="{FF2B5EF4-FFF2-40B4-BE49-F238E27FC236}">
                <a16:creationId xmlns:a16="http://schemas.microsoft.com/office/drawing/2014/main" id="{C81B6646-1AFD-AC60-D152-BF21556155AB}"/>
              </a:ext>
            </a:extLst>
          </p:cNvPr>
          <p:cNvSpPr/>
          <p:nvPr/>
        </p:nvSpPr>
        <p:spPr>
          <a:xfrm>
            <a:off x="8757008" y="4382714"/>
            <a:ext cx="1803400" cy="1565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2400" b="1" dirty="0"/>
              <a:t>9.</a:t>
            </a:r>
          </a:p>
          <a:p>
            <a:pPr algn="ctr"/>
            <a:r>
              <a:rPr lang="sv-SE" sz="1100" dirty="0"/>
              <a:t>Vad har kontrollanten för uppgifter när lotteriet avslutas? </a:t>
            </a:r>
          </a:p>
        </p:txBody>
      </p:sp>
      <p:sp>
        <p:nvSpPr>
          <p:cNvPr id="23" name="Rundad rektangulär pratbubbla 22">
            <a:extLst>
              <a:ext uri="{FF2B5EF4-FFF2-40B4-BE49-F238E27FC236}">
                <a16:creationId xmlns:a16="http://schemas.microsoft.com/office/drawing/2014/main" id="{9AC5178F-65C8-EC68-40E2-186B88FCE711}"/>
              </a:ext>
            </a:extLst>
          </p:cNvPr>
          <p:cNvSpPr/>
          <p:nvPr/>
        </p:nvSpPr>
        <p:spPr>
          <a:xfrm>
            <a:off x="1300545" y="852200"/>
            <a:ext cx="3545415" cy="1862358"/>
          </a:xfrm>
          <a:prstGeom prst="wedgeRoundRectCallout">
            <a:avLst>
              <a:gd name="adj1" fmla="val 55586"/>
              <a:gd name="adj2" fmla="val -21302"/>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28600" indent="-228600">
              <a:buFont typeface="+mj-lt"/>
              <a:buAutoNum type="arabicPeriod"/>
            </a:pPr>
            <a:r>
              <a:rPr lang="sv-SE" sz="1100" dirty="0"/>
              <a:t>Lotterier utan insats, till exempel där deltagaren bara behöver gilla och dela i sociala medier. </a:t>
            </a:r>
          </a:p>
          <a:p>
            <a:pPr marL="228600" indent="-228600">
              <a:buFont typeface="+mj-lt"/>
              <a:buAutoNum type="arabicPeriod"/>
            </a:pPr>
            <a:endParaRPr lang="sv-SE" sz="400" dirty="0"/>
          </a:p>
          <a:p>
            <a:pPr marL="228600" indent="-228600">
              <a:buFont typeface="+mj-lt"/>
              <a:buAutoNum type="arabicPeriod"/>
            </a:pPr>
            <a:r>
              <a:rPr lang="sv-SE" sz="1100" dirty="0"/>
              <a:t>Lotterier under privata former där deltagarna bara betalar en liten insats, till exempel på en släktmiddag. </a:t>
            </a:r>
          </a:p>
          <a:p>
            <a:pPr marL="228600" indent="-228600">
              <a:buFont typeface="+mj-lt"/>
              <a:buAutoNum type="arabicPeriod"/>
            </a:pPr>
            <a:endParaRPr lang="sv-SE" sz="400" dirty="0"/>
          </a:p>
          <a:p>
            <a:pPr marL="228600" indent="-228600">
              <a:buFont typeface="+mj-lt"/>
              <a:buAutoNum type="arabicPeriod"/>
            </a:pPr>
            <a:r>
              <a:rPr lang="sv-SE" sz="1100" dirty="0"/>
              <a:t>Kombinationsspel i tidningar, radio eller tv, till exempel där vinnaren lottas fram bland de rätta svaren i en korsordstävling. </a:t>
            </a:r>
          </a:p>
          <a:p>
            <a:endParaRPr lang="sv-SE" sz="1100" b="1" dirty="0">
              <a:solidFill>
                <a:schemeClr val="bg1"/>
              </a:solidFill>
              <a:latin typeface="Segoe UI" panose="020B0502040204020203" pitchFamily="34" charset="0"/>
              <a:cs typeface="Segoe UI" panose="020B0502040204020203" pitchFamily="34" charset="0"/>
            </a:endParaRPr>
          </a:p>
        </p:txBody>
      </p:sp>
      <p:sp>
        <p:nvSpPr>
          <p:cNvPr id="24" name="Multiplikation 23">
            <a:extLst>
              <a:ext uri="{FF2B5EF4-FFF2-40B4-BE49-F238E27FC236}">
                <a16:creationId xmlns:a16="http://schemas.microsoft.com/office/drawing/2014/main" id="{F629DC93-DE30-2A70-953F-C2EA5FCBC566}"/>
              </a:ext>
            </a:extLst>
          </p:cNvPr>
          <p:cNvSpPr/>
          <p:nvPr/>
        </p:nvSpPr>
        <p:spPr>
          <a:xfrm>
            <a:off x="4532891" y="2337086"/>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5" name="Rundad rektangulär pratbubbla 24">
            <a:extLst>
              <a:ext uri="{FF2B5EF4-FFF2-40B4-BE49-F238E27FC236}">
                <a16:creationId xmlns:a16="http://schemas.microsoft.com/office/drawing/2014/main" id="{F8A98E07-370C-1FDB-25E5-60ED9C62762B}"/>
              </a:ext>
            </a:extLst>
          </p:cNvPr>
          <p:cNvSpPr/>
          <p:nvPr/>
        </p:nvSpPr>
        <p:spPr>
          <a:xfrm>
            <a:off x="2908886" y="1065802"/>
            <a:ext cx="3908637" cy="1862358"/>
          </a:xfrm>
          <a:prstGeom prst="wedgeRoundRectCallout">
            <a:avLst>
              <a:gd name="adj1" fmla="val 55525"/>
              <a:gd name="adj2" fmla="val -2193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28600" indent="-228600">
              <a:buFont typeface="+mj-lt"/>
              <a:buAutoNum type="arabicPeriod"/>
            </a:pPr>
            <a:r>
              <a:rPr lang="sv-SE" sz="1100" dirty="0"/>
              <a:t>Vid offentliga nöjestillställningar som är tillräckligt stora för att kräva polismyndighetens tillstånd enligt ordningslagen. </a:t>
            </a:r>
            <a:br>
              <a:rPr lang="sv-SE" sz="1100" dirty="0"/>
            </a:br>
            <a:endParaRPr lang="sv-SE" sz="400" dirty="0"/>
          </a:p>
          <a:p>
            <a:pPr marL="228600" indent="-228600">
              <a:buFont typeface="+mj-lt"/>
              <a:buAutoNum type="arabicPeriod"/>
            </a:pPr>
            <a:r>
              <a:rPr lang="sv-SE" sz="1100" dirty="0"/>
              <a:t>Vid offentliga tillställningar till förmån för ett allmännyttigt ändamål. </a:t>
            </a:r>
          </a:p>
          <a:p>
            <a:pPr marL="228600" indent="-228600">
              <a:buFont typeface="+mj-lt"/>
              <a:buAutoNum type="arabicPeriod"/>
            </a:pPr>
            <a:endParaRPr lang="sv-SE" sz="400" dirty="0"/>
          </a:p>
          <a:p>
            <a:pPr marL="228600" indent="-228600">
              <a:buFont typeface="+mj-lt"/>
              <a:buAutoNum type="arabicPeriod"/>
            </a:pPr>
            <a:r>
              <a:rPr lang="sv-SE" sz="1100" dirty="0"/>
              <a:t>Vid allmänna sammankomster för framförande av ett konstnärligt verk till förmån för ett allmännyttigt ändamål. </a:t>
            </a:r>
          </a:p>
        </p:txBody>
      </p:sp>
      <p:sp>
        <p:nvSpPr>
          <p:cNvPr id="27" name="Multiplikation 26">
            <a:extLst>
              <a:ext uri="{FF2B5EF4-FFF2-40B4-BE49-F238E27FC236}">
                <a16:creationId xmlns:a16="http://schemas.microsoft.com/office/drawing/2014/main" id="{12889A66-FC89-F7F0-807C-28EA7C9AF180}"/>
              </a:ext>
            </a:extLst>
          </p:cNvPr>
          <p:cNvSpPr/>
          <p:nvPr/>
        </p:nvSpPr>
        <p:spPr>
          <a:xfrm>
            <a:off x="6514614" y="2538966"/>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8" name="Rundad rektangulär pratbubbla 27">
            <a:extLst>
              <a:ext uri="{FF2B5EF4-FFF2-40B4-BE49-F238E27FC236}">
                <a16:creationId xmlns:a16="http://schemas.microsoft.com/office/drawing/2014/main" id="{AE0C24DF-5BE6-F44C-9BB3-51D2F4D49BD0}"/>
              </a:ext>
            </a:extLst>
          </p:cNvPr>
          <p:cNvSpPr/>
          <p:nvPr/>
        </p:nvSpPr>
        <p:spPr>
          <a:xfrm>
            <a:off x="5468998" y="1079714"/>
            <a:ext cx="3231076" cy="1758088"/>
          </a:xfrm>
          <a:prstGeom prst="wedgeRoundRectCallout">
            <a:avLst>
              <a:gd name="adj1" fmla="val 55651"/>
              <a:gd name="adj2" fmla="val -22886"/>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28600" indent="-228600">
              <a:buFont typeface="+mj-lt"/>
              <a:buAutoNum type="arabicPeriod"/>
            </a:pPr>
            <a:r>
              <a:rPr lang="sv-SE" sz="1100" dirty="0"/>
              <a:t>Lotteriet ska tillhandahållas av en ideell förening eller ett registrerat trossamfund som uppfyller kraven i </a:t>
            </a:r>
            <a:r>
              <a:rPr lang="sv-SE" sz="1100" dirty="0" err="1"/>
              <a:t>spellagen</a:t>
            </a:r>
            <a:r>
              <a:rPr lang="sv-SE" sz="1100" dirty="0"/>
              <a:t>. </a:t>
            </a:r>
            <a:br>
              <a:rPr lang="sv-SE" sz="1100" dirty="0"/>
            </a:br>
            <a:r>
              <a:rPr lang="sv-SE" sz="1100" dirty="0"/>
              <a:t>Föreningen ska vara verksam huvudsakligen inom en enda kommun. </a:t>
            </a:r>
          </a:p>
          <a:p>
            <a:pPr marL="228600" indent="-228600">
              <a:buFont typeface="+mj-lt"/>
              <a:buAutoNum type="arabicPeriod"/>
            </a:pPr>
            <a:endParaRPr lang="sv-SE" sz="400" dirty="0"/>
          </a:p>
          <a:p>
            <a:pPr marL="228600" indent="-228600">
              <a:buFont typeface="+mj-lt"/>
              <a:buAutoNum type="arabicPeriod"/>
            </a:pPr>
            <a:r>
              <a:rPr lang="sv-SE" sz="1100" dirty="0"/>
              <a:t>Lotteriet ska bara tillhandahållas inom den eller de kommuner där den juridiska personen är verksam. </a:t>
            </a:r>
          </a:p>
        </p:txBody>
      </p:sp>
      <p:sp>
        <p:nvSpPr>
          <p:cNvPr id="29" name="Multiplikation 28">
            <a:extLst>
              <a:ext uri="{FF2B5EF4-FFF2-40B4-BE49-F238E27FC236}">
                <a16:creationId xmlns:a16="http://schemas.microsoft.com/office/drawing/2014/main" id="{2CAA2616-6DA9-6336-8CEB-AA300B39FA22}"/>
              </a:ext>
            </a:extLst>
          </p:cNvPr>
          <p:cNvSpPr/>
          <p:nvPr/>
        </p:nvSpPr>
        <p:spPr>
          <a:xfrm>
            <a:off x="8387005" y="248254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0" name="Rundad rektangulär pratbubbla 29">
            <a:extLst>
              <a:ext uri="{FF2B5EF4-FFF2-40B4-BE49-F238E27FC236}">
                <a16:creationId xmlns:a16="http://schemas.microsoft.com/office/drawing/2014/main" id="{076F203D-BCF6-EE03-6225-7B15273463A1}"/>
              </a:ext>
            </a:extLst>
          </p:cNvPr>
          <p:cNvSpPr/>
          <p:nvPr/>
        </p:nvSpPr>
        <p:spPr>
          <a:xfrm>
            <a:off x="2895720" y="3308836"/>
            <a:ext cx="2018101" cy="705458"/>
          </a:xfrm>
          <a:prstGeom prst="wedgeRoundRectCallout">
            <a:avLst>
              <a:gd name="adj1" fmla="val 56225"/>
              <a:gd name="adj2" fmla="val -2132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dirty="0">
                <a:latin typeface="Segoe UI" panose="020B0502040204020203" pitchFamily="34" charset="0"/>
                <a:cs typeface="Segoe UI" panose="020B0502040204020203" pitchFamily="34" charset="0"/>
              </a:rPr>
              <a:t>Trossamfund och humanitär verksamhet. </a:t>
            </a:r>
            <a:endParaRPr lang="sv-SE" sz="1100" b="1" dirty="0">
              <a:solidFill>
                <a:schemeClr val="bg1"/>
              </a:solidFill>
              <a:latin typeface="Segoe UI" panose="020B0502040204020203" pitchFamily="34" charset="0"/>
              <a:cs typeface="Segoe UI" panose="020B0502040204020203" pitchFamily="34" charset="0"/>
            </a:endParaRPr>
          </a:p>
        </p:txBody>
      </p:sp>
      <p:sp>
        <p:nvSpPr>
          <p:cNvPr id="31" name="Multiplikation 30">
            <a:extLst>
              <a:ext uri="{FF2B5EF4-FFF2-40B4-BE49-F238E27FC236}">
                <a16:creationId xmlns:a16="http://schemas.microsoft.com/office/drawing/2014/main" id="{3A9EC175-F584-DCF2-2F8A-7276C3413A2E}"/>
              </a:ext>
            </a:extLst>
          </p:cNvPr>
          <p:cNvSpPr/>
          <p:nvPr/>
        </p:nvSpPr>
        <p:spPr>
          <a:xfrm>
            <a:off x="4619037" y="370137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2" name="Rundad rektangulär pratbubbla 31">
            <a:extLst>
              <a:ext uri="{FF2B5EF4-FFF2-40B4-BE49-F238E27FC236}">
                <a16:creationId xmlns:a16="http://schemas.microsoft.com/office/drawing/2014/main" id="{BD77495B-2B50-0377-5F65-3FAC67E84093}"/>
              </a:ext>
            </a:extLst>
          </p:cNvPr>
          <p:cNvSpPr/>
          <p:nvPr/>
        </p:nvSpPr>
        <p:spPr>
          <a:xfrm>
            <a:off x="3496157" y="2957918"/>
            <a:ext cx="3418631" cy="1408529"/>
          </a:xfrm>
          <a:prstGeom prst="wedgeRoundRectCallout">
            <a:avLst>
              <a:gd name="adj1" fmla="val 54925"/>
              <a:gd name="adj2" fmla="val -2570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171450" indent="-171450">
              <a:buFont typeface="Arial" panose="020B0604020202020204" pitchFamily="34" charset="0"/>
              <a:buChar char="•"/>
            </a:pPr>
            <a:r>
              <a:rPr lang="sv-SE" sz="1100" dirty="0"/>
              <a:t>registreringens och allmänhetens intressen. </a:t>
            </a:r>
          </a:p>
          <a:p>
            <a:pPr marL="171450" indent="-171450">
              <a:buFont typeface="Arial" panose="020B0604020202020204" pitchFamily="34" charset="0"/>
              <a:buChar char="•"/>
            </a:pPr>
            <a:r>
              <a:rPr lang="sv-SE" sz="1100" dirty="0"/>
              <a:t>Att kontrollera att lotteriet bedrivs på rätt sätt. </a:t>
            </a:r>
          </a:p>
          <a:p>
            <a:pPr marL="171450" indent="-171450">
              <a:buFont typeface="Arial" panose="020B0604020202020204" pitchFamily="34" charset="0"/>
              <a:buChar char="•"/>
            </a:pPr>
            <a:r>
              <a:rPr lang="sv-SE" sz="1100" dirty="0"/>
              <a:t>Att ge råd till föreningen enligt </a:t>
            </a:r>
            <a:r>
              <a:rPr lang="sv-SE" sz="1100" dirty="0" err="1"/>
              <a:t>spellagen</a:t>
            </a:r>
            <a:r>
              <a:rPr lang="sv-SE" sz="1100" dirty="0"/>
              <a:t> och andra lagar. </a:t>
            </a:r>
          </a:p>
          <a:p>
            <a:pPr marL="171450" indent="-171450">
              <a:buFont typeface="Arial" panose="020B0604020202020204" pitchFamily="34" charset="0"/>
              <a:buChar char="•"/>
            </a:pPr>
            <a:r>
              <a:rPr lang="sv-SE" sz="1100" dirty="0"/>
              <a:t>Att följa kommunens rutiner för återkoppling. </a:t>
            </a:r>
          </a:p>
        </p:txBody>
      </p:sp>
      <p:sp>
        <p:nvSpPr>
          <p:cNvPr id="35" name="Multiplikation 34">
            <a:extLst>
              <a:ext uri="{FF2B5EF4-FFF2-40B4-BE49-F238E27FC236}">
                <a16:creationId xmlns:a16="http://schemas.microsoft.com/office/drawing/2014/main" id="{BBE00C23-E0EC-64CA-58E9-8AFA9E868006}"/>
              </a:ext>
            </a:extLst>
          </p:cNvPr>
          <p:cNvSpPr/>
          <p:nvPr/>
        </p:nvSpPr>
        <p:spPr>
          <a:xfrm>
            <a:off x="6591188" y="4026752"/>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6" name="Rundad rektangulär pratbubbla 35">
            <a:extLst>
              <a:ext uri="{FF2B5EF4-FFF2-40B4-BE49-F238E27FC236}">
                <a16:creationId xmlns:a16="http://schemas.microsoft.com/office/drawing/2014/main" id="{8092897C-1E72-F2A1-2EDB-7046959C544A}"/>
              </a:ext>
            </a:extLst>
          </p:cNvPr>
          <p:cNvSpPr/>
          <p:nvPr/>
        </p:nvSpPr>
        <p:spPr>
          <a:xfrm>
            <a:off x="8432286" y="1364688"/>
            <a:ext cx="3231076" cy="1215717"/>
          </a:xfrm>
          <a:prstGeom prst="wedgeRoundRectCallout">
            <a:avLst>
              <a:gd name="adj1" fmla="val -20179"/>
              <a:gd name="adj2" fmla="val 67829"/>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dirty="0">
                <a:latin typeface="Segoe UI" panose="020B0502040204020203" pitchFamily="34" charset="0"/>
                <a:cs typeface="Segoe UI" panose="020B0502040204020203" pitchFamily="34" charset="0"/>
              </a:rPr>
              <a:t>Det gör kommunen. Sedan är det den som registrerats för registreringslotteriet som betalar en avgift till kommunen, som i sin tur betalar ut arvodet till kontrollanten efter avslutat lotteri.</a:t>
            </a:r>
            <a:endParaRPr lang="sv-SE" sz="1100" b="1" dirty="0">
              <a:solidFill>
                <a:schemeClr val="bg1"/>
              </a:solidFill>
              <a:latin typeface="Segoe UI" panose="020B0502040204020203" pitchFamily="34" charset="0"/>
              <a:cs typeface="Segoe UI" panose="020B0502040204020203" pitchFamily="34" charset="0"/>
            </a:endParaRPr>
          </a:p>
        </p:txBody>
      </p:sp>
      <p:sp>
        <p:nvSpPr>
          <p:cNvPr id="37" name="Multiplikation 36">
            <a:extLst>
              <a:ext uri="{FF2B5EF4-FFF2-40B4-BE49-F238E27FC236}">
                <a16:creationId xmlns:a16="http://schemas.microsoft.com/office/drawing/2014/main" id="{0D20E7CB-0EDB-4A5A-B396-5DCD0E5117BC}"/>
              </a:ext>
            </a:extLst>
          </p:cNvPr>
          <p:cNvSpPr/>
          <p:nvPr/>
        </p:nvSpPr>
        <p:spPr>
          <a:xfrm>
            <a:off x="11350293" y="2263425"/>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9" name="Rundad rektangulär pratbubbla 38">
            <a:extLst>
              <a:ext uri="{FF2B5EF4-FFF2-40B4-BE49-F238E27FC236}">
                <a16:creationId xmlns:a16="http://schemas.microsoft.com/office/drawing/2014/main" id="{7F931078-B594-F7F4-E0A8-3D9BF8D988F9}"/>
              </a:ext>
            </a:extLst>
          </p:cNvPr>
          <p:cNvSpPr/>
          <p:nvPr/>
        </p:nvSpPr>
        <p:spPr>
          <a:xfrm>
            <a:off x="1008130" y="4108500"/>
            <a:ext cx="3831037" cy="1897299"/>
          </a:xfrm>
          <a:prstGeom prst="wedgeRoundRectCallout">
            <a:avLst>
              <a:gd name="adj1" fmla="val 55537"/>
              <a:gd name="adj2" fmla="val 1781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171450" indent="-171450">
              <a:buFont typeface="Arial" panose="020B0604020202020204" pitchFamily="34" charset="0"/>
              <a:buChar char="•"/>
            </a:pPr>
            <a:r>
              <a:rPr lang="sv-SE" sz="1100" dirty="0"/>
              <a:t>Bestämma tidpunkt för genomgång med kontrollanten. </a:t>
            </a:r>
          </a:p>
          <a:p>
            <a:pPr marL="171450" indent="-171450">
              <a:buFont typeface="Arial" panose="020B0604020202020204" pitchFamily="34" charset="0"/>
              <a:buChar char="•"/>
            </a:pPr>
            <a:r>
              <a:rPr lang="sv-SE" sz="1100" dirty="0"/>
              <a:t>Ansvara för att marknadsföringen följer </a:t>
            </a:r>
            <a:r>
              <a:rPr lang="sv-SE" sz="1100" dirty="0" err="1"/>
              <a:t>spellagen</a:t>
            </a:r>
            <a:r>
              <a:rPr lang="sv-SE" sz="1100" dirty="0"/>
              <a:t> och villkor. </a:t>
            </a:r>
          </a:p>
          <a:p>
            <a:pPr marL="171450" indent="-171450">
              <a:buFont typeface="Arial" panose="020B0604020202020204" pitchFamily="34" charset="0"/>
              <a:buChar char="•"/>
            </a:pPr>
            <a:r>
              <a:rPr lang="sv-SE" sz="1100" dirty="0"/>
              <a:t>Närvara vid dragningar. </a:t>
            </a:r>
          </a:p>
          <a:p>
            <a:pPr marL="171450" indent="-171450">
              <a:buFont typeface="Arial" panose="020B0604020202020204" pitchFamily="34" charset="0"/>
              <a:buChar char="•"/>
            </a:pPr>
            <a:r>
              <a:rPr lang="sv-SE" sz="1100" dirty="0"/>
              <a:t>Ha ansvar för förfrågningar och klagomål från allmänheten. </a:t>
            </a:r>
          </a:p>
          <a:p>
            <a:pPr marL="171450" indent="-171450">
              <a:buFont typeface="Arial" panose="020B0604020202020204" pitchFamily="34" charset="0"/>
              <a:buChar char="•"/>
            </a:pPr>
            <a:r>
              <a:rPr lang="sv-SE" sz="1100" dirty="0"/>
              <a:t>Informera och rådgöra med kontrollanten. </a:t>
            </a:r>
          </a:p>
          <a:p>
            <a:pPr marL="171450" indent="-171450">
              <a:buFont typeface="Arial" panose="020B0604020202020204" pitchFamily="34" charset="0"/>
              <a:buChar char="•"/>
            </a:pPr>
            <a:r>
              <a:rPr lang="sv-SE" sz="1100" dirty="0"/>
              <a:t>Ansvara för redovisning till kontrollanten. </a:t>
            </a:r>
          </a:p>
        </p:txBody>
      </p:sp>
      <p:sp>
        <p:nvSpPr>
          <p:cNvPr id="40" name="Multiplikation 39">
            <a:extLst>
              <a:ext uri="{FF2B5EF4-FFF2-40B4-BE49-F238E27FC236}">
                <a16:creationId xmlns:a16="http://schemas.microsoft.com/office/drawing/2014/main" id="{515292DE-C983-7282-B0EE-D210ECB31E52}"/>
              </a:ext>
            </a:extLst>
          </p:cNvPr>
          <p:cNvSpPr/>
          <p:nvPr/>
        </p:nvSpPr>
        <p:spPr>
          <a:xfrm>
            <a:off x="4466469" y="563792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1" name="Rundad rektangulär pratbubbla 40">
            <a:extLst>
              <a:ext uri="{FF2B5EF4-FFF2-40B4-BE49-F238E27FC236}">
                <a16:creationId xmlns:a16="http://schemas.microsoft.com/office/drawing/2014/main" id="{35911D82-DA10-11FF-46BD-AABC5CCE4088}"/>
              </a:ext>
            </a:extLst>
          </p:cNvPr>
          <p:cNvSpPr/>
          <p:nvPr/>
        </p:nvSpPr>
        <p:spPr>
          <a:xfrm>
            <a:off x="5405183" y="3067471"/>
            <a:ext cx="3231076" cy="1215717"/>
          </a:xfrm>
          <a:prstGeom prst="wedgeRoundRectCallout">
            <a:avLst>
              <a:gd name="adj1" fmla="val 22271"/>
              <a:gd name="adj2" fmla="val 68793"/>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sv-SE" sz="1100" dirty="0"/>
              <a:t>När något har inträffat som inte kunde förutses vid ansökningstillfället, till exempel problem med trycket. Att försäljningen gått sämre än väntat är inte skäl nog för att förlänga försäljningstiden. </a:t>
            </a:r>
          </a:p>
        </p:txBody>
      </p:sp>
      <p:sp>
        <p:nvSpPr>
          <p:cNvPr id="42" name="Multiplikation 41">
            <a:extLst>
              <a:ext uri="{FF2B5EF4-FFF2-40B4-BE49-F238E27FC236}">
                <a16:creationId xmlns:a16="http://schemas.microsoft.com/office/drawing/2014/main" id="{46CAD959-2838-5ABD-E448-6DE94C447163}"/>
              </a:ext>
            </a:extLst>
          </p:cNvPr>
          <p:cNvSpPr/>
          <p:nvPr/>
        </p:nvSpPr>
        <p:spPr>
          <a:xfrm>
            <a:off x="8323190" y="396620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3" name="Rundad rektangulär pratbubbla 42">
            <a:extLst>
              <a:ext uri="{FF2B5EF4-FFF2-40B4-BE49-F238E27FC236}">
                <a16:creationId xmlns:a16="http://schemas.microsoft.com/office/drawing/2014/main" id="{EEB74EE4-7007-8879-8641-1AF8AC1D6C69}"/>
              </a:ext>
            </a:extLst>
          </p:cNvPr>
          <p:cNvSpPr/>
          <p:nvPr/>
        </p:nvSpPr>
        <p:spPr>
          <a:xfrm>
            <a:off x="7314209" y="2139241"/>
            <a:ext cx="3231076" cy="2134153"/>
          </a:xfrm>
          <a:prstGeom prst="wedgeRoundRectCallout">
            <a:avLst>
              <a:gd name="adj1" fmla="val 21545"/>
              <a:gd name="adj2" fmla="val 60647"/>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171450" indent="-171450">
              <a:buFont typeface="Arial" panose="020B0604020202020204" pitchFamily="34" charset="0"/>
              <a:buChar char="•"/>
            </a:pPr>
            <a:r>
              <a:rPr lang="sv-SE" sz="1100" dirty="0"/>
              <a:t>Underteckna redovisningen. </a:t>
            </a:r>
          </a:p>
          <a:p>
            <a:pPr marL="171450" indent="-171450">
              <a:buFont typeface="Arial" panose="020B0604020202020204" pitchFamily="34" charset="0"/>
              <a:buChar char="•"/>
            </a:pPr>
            <a:r>
              <a:rPr lang="sv-SE" sz="1100" dirty="0"/>
              <a:t>Granska vinstlotter när räkenskaperna gås igenom. </a:t>
            </a:r>
          </a:p>
          <a:p>
            <a:pPr marL="171450" indent="-171450">
              <a:buFont typeface="Arial" panose="020B0604020202020204" pitchFamily="34" charset="0"/>
              <a:buChar char="•"/>
            </a:pPr>
            <a:r>
              <a:rPr lang="sv-SE" sz="1100" dirty="0"/>
              <a:t>Kräva in redovisning för registreringslotterier, senast två månader efter sista försäljningsdag. Sedan ska hen granska lotteriredovisningen.</a:t>
            </a:r>
          </a:p>
          <a:p>
            <a:pPr marL="171450" indent="-171450">
              <a:buFont typeface="Arial" panose="020B0604020202020204" pitchFamily="34" charset="0"/>
              <a:buChar char="•"/>
            </a:pPr>
            <a:r>
              <a:rPr lang="sv-SE" sz="1100" dirty="0"/>
              <a:t>Lämna uppgifter till kommunen om insatsernas sammanlagda belopp, senaste 1 april varje år.  </a:t>
            </a:r>
          </a:p>
        </p:txBody>
      </p:sp>
      <p:sp>
        <p:nvSpPr>
          <p:cNvPr id="44" name="Multiplikation 43">
            <a:extLst>
              <a:ext uri="{FF2B5EF4-FFF2-40B4-BE49-F238E27FC236}">
                <a16:creationId xmlns:a16="http://schemas.microsoft.com/office/drawing/2014/main" id="{7425A888-FAA3-8545-BFCE-A9C8509F028D}"/>
              </a:ext>
            </a:extLst>
          </p:cNvPr>
          <p:cNvSpPr/>
          <p:nvPr/>
        </p:nvSpPr>
        <p:spPr>
          <a:xfrm>
            <a:off x="10147453" y="3895593"/>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 name="Rektangel 1">
            <a:hlinkClick r:id="rId3"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A20EB9D0-08F4-BCED-E12D-551429D35ED5}"/>
              </a:ext>
            </a:extLst>
          </p:cNvPr>
          <p:cNvSpPr txBox="1">
            <a:spLocks/>
          </p:cNvSpPr>
          <p:nvPr/>
        </p:nvSpPr>
        <p:spPr>
          <a:xfrm>
            <a:off x="10989629"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8" name="Google Shape;884;p23">
            <a:hlinkClick r:id="rId4" action="ppaction://hlinksldjump"/>
            <a:extLst>
              <a:ext uri="{FF2B5EF4-FFF2-40B4-BE49-F238E27FC236}">
                <a16:creationId xmlns:a16="http://schemas.microsoft.com/office/drawing/2014/main" id="{4F83EA62-2245-6066-A837-D4A2E9CE81A2}"/>
              </a:ext>
            </a:extLst>
          </p:cNvPr>
          <p:cNvSpPr/>
          <p:nvPr/>
        </p:nvSpPr>
        <p:spPr>
          <a:xfrm>
            <a:off x="5664458" y="6382197"/>
            <a:ext cx="866774" cy="250536"/>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900" b="1" dirty="0">
                <a:solidFill>
                  <a:schemeClr val="bg1"/>
                </a:solidFill>
                <a:latin typeface="Segoe UI" panose="020B0502040204020203" pitchFamily="34" charset="0"/>
                <a:ea typeface="Quattrocento Sans"/>
                <a:cs typeface="Segoe UI" panose="020B0502040204020203" pitchFamily="34" charset="0"/>
                <a:sym typeface="Quattrocento Sans"/>
              </a:rPr>
              <a:t>Sida 2</a:t>
            </a:r>
            <a:endParaRPr dirty="0">
              <a:solidFill>
                <a:schemeClr val="bg1"/>
              </a:solidFill>
              <a:latin typeface="Segoe UI" panose="020B0502040204020203" pitchFamily="34" charset="0"/>
              <a:cs typeface="Segoe UI" panose="020B0502040204020203" pitchFamily="34" charset="0"/>
            </a:endParaRPr>
          </a:p>
        </p:txBody>
      </p:sp>
      <p:sp>
        <p:nvSpPr>
          <p:cNvPr id="9" name="Google Shape;885;p23">
            <a:hlinkClick r:id="rId5" action="ppaction://hlinksldjump"/>
            <a:extLst>
              <a:ext uri="{FF2B5EF4-FFF2-40B4-BE49-F238E27FC236}">
                <a16:creationId xmlns:a16="http://schemas.microsoft.com/office/drawing/2014/main" id="{976290B7-1028-EC02-56B5-2E15613C5B4F}"/>
              </a:ext>
            </a:extLst>
          </p:cNvPr>
          <p:cNvSpPr/>
          <p:nvPr/>
        </p:nvSpPr>
        <p:spPr>
          <a:xfrm>
            <a:off x="4881210" y="6382197"/>
            <a:ext cx="866774" cy="250536"/>
          </a:xfrm>
          <a:prstGeom prst="homePlat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900" b="1" dirty="0">
                <a:solidFill>
                  <a:schemeClr val="accent2"/>
                </a:solidFill>
                <a:latin typeface="Segoe UI" panose="020B0502040204020203" pitchFamily="34" charset="0"/>
                <a:ea typeface="Quattrocento Sans"/>
                <a:cs typeface="Segoe UI" panose="020B0502040204020203" pitchFamily="34" charset="0"/>
                <a:sym typeface="Quattrocento Sans"/>
              </a:rPr>
              <a:t>Sida 1</a:t>
            </a:r>
            <a:endParaRPr dirty="0">
              <a:solidFill>
                <a:schemeClr val="accent2"/>
              </a:solidFill>
              <a:latin typeface="Segoe UI" panose="020B0502040204020203" pitchFamily="34" charset="0"/>
              <a:cs typeface="Segoe UI" panose="020B0502040204020203" pitchFamily="34" charset="0"/>
            </a:endParaRPr>
          </a:p>
        </p:txBody>
      </p:sp>
      <p:sp>
        <p:nvSpPr>
          <p:cNvPr id="10" name="V-form 34">
            <a:hlinkClick r:id="rId6" action="ppaction://hlinksldjump"/>
            <a:extLst>
              <a:ext uri="{FF2B5EF4-FFF2-40B4-BE49-F238E27FC236}">
                <a16:creationId xmlns:a16="http://schemas.microsoft.com/office/drawing/2014/main" id="{78BEAFB2-6AE9-EFA6-C557-3C7EAACB7C44}"/>
              </a:ext>
            </a:extLst>
          </p:cNvPr>
          <p:cNvSpPr/>
          <p:nvPr/>
        </p:nvSpPr>
        <p:spPr>
          <a:xfrm>
            <a:off x="6444381"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3" name="Rubrik 1">
            <a:hlinkClick r:id="" action="ppaction://hlinkshowjump?jump=lastslideviewed"/>
            <a:extLst>
              <a:ext uri="{FF2B5EF4-FFF2-40B4-BE49-F238E27FC236}">
                <a16:creationId xmlns:a16="http://schemas.microsoft.com/office/drawing/2014/main" id="{F06C27DE-3D4D-AF46-940F-2951FB1B27AD}"/>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7" name="Platshållare för text 5">
            <a:hlinkClick r:id="" action="ppaction://hlinkshowjump?jump=lastslideviewed"/>
            <a:extLst>
              <a:ext uri="{FF2B5EF4-FFF2-40B4-BE49-F238E27FC236}">
                <a16:creationId xmlns:a16="http://schemas.microsoft.com/office/drawing/2014/main" id="{F1493D4B-D3A0-987D-A38A-96FDD504ECF0}"/>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6690441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9" presetClass="entr" presetSubtype="0" fill="hold" grpId="2"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par>
                                <p:cTn id="26" presetID="9" presetClass="entr" presetSubtype="0" fill="hold" grpId="2"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9" presetClass="exit" presetSubtype="0" fill="hold" grpId="3" nodeType="clickEffect">
                                  <p:stCondLst>
                                    <p:cond delay="0"/>
                                  </p:stCondLst>
                                  <p:childTnLst>
                                    <p:animEffect transition="out" filter="dissolv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par>
                                <p:cTn id="35" presetID="9" presetClass="exit" presetSubtype="0" fill="hold" grpId="3" nodeType="withEffect">
                                  <p:stCondLst>
                                    <p:cond delay="0"/>
                                  </p:stCondLst>
                                  <p:childTnLst>
                                    <p:animEffect transition="out" filter="dissolv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9" presetClass="entr" presetSubtype="0" fill="hold" grpId="3"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par>
                                <p:cTn id="44" presetID="9" presetClass="entr" presetSubtype="0" fill="hold" grpId="3"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500"/>
                                        <p:tgtEl>
                                          <p:spTgt spid="29"/>
                                        </p:tgtEl>
                                      </p:cBhvr>
                                    </p:animEffec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9" presetClass="exit" presetSubtype="0" fill="hold" grpId="4" nodeType="clickEffect">
                                  <p:stCondLst>
                                    <p:cond delay="0"/>
                                  </p:stCondLst>
                                  <p:childTnLst>
                                    <p:animEffect transition="out" filter="dissolv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9" presetClass="exit" presetSubtype="0" fill="hold" grpId="4" nodeType="withEffect">
                                  <p:stCondLst>
                                    <p:cond delay="0"/>
                                  </p:stCondLst>
                                  <p:childTnLst>
                                    <p:animEffect transition="out" filter="dissolv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9" presetClass="entr" presetSubtype="0" fill="hold" grpId="4"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dissolve">
                                      <p:cBhvr>
                                        <p:cTn id="61" dur="500"/>
                                        <p:tgtEl>
                                          <p:spTgt spid="31"/>
                                        </p:tgtEl>
                                      </p:cBhvr>
                                    </p:animEffect>
                                  </p:childTnLst>
                                </p:cTn>
                              </p:par>
                              <p:par>
                                <p:cTn id="62" presetID="9" presetClass="entr" presetSubtype="0" fill="hold" grpId="4"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dissolve">
                                      <p:cBhvr>
                                        <p:cTn id="64" dur="500"/>
                                        <p:tgtEl>
                                          <p:spTgt spid="30"/>
                                        </p:tgtEl>
                                      </p:cBhvr>
                                    </p:animEffec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9" presetClass="exit" presetSubtype="0" fill="hold" grpId="5" nodeType="clickEffect">
                                  <p:stCondLst>
                                    <p:cond delay="0"/>
                                  </p:stCondLst>
                                  <p:childTnLst>
                                    <p:animEffect transition="out" filter="dissolve">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cTn>
                              </p:par>
                              <p:par>
                                <p:cTn id="71" presetID="9" presetClass="exit" presetSubtype="0" fill="hold" grpId="5" nodeType="withEffect">
                                  <p:stCondLst>
                                    <p:cond delay="0"/>
                                  </p:stCondLst>
                                  <p:childTnLst>
                                    <p:animEffect transition="out" filter="dissolv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9" presetClass="entr" presetSubtype="0" fill="hold" grpId="5"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dissolve">
                                      <p:cBhvr>
                                        <p:cTn id="79" dur="500"/>
                                        <p:tgtEl>
                                          <p:spTgt spid="35"/>
                                        </p:tgtEl>
                                      </p:cBhvr>
                                    </p:animEffect>
                                  </p:childTnLst>
                                </p:cTn>
                              </p:par>
                              <p:par>
                                <p:cTn id="80" presetID="9" presetClass="entr" presetSubtype="0" fill="hold" grpId="5"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dissolve">
                                      <p:cBhvr>
                                        <p:cTn id="82" dur="500"/>
                                        <p:tgtEl>
                                          <p:spTgt spid="32"/>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0"/>
                      </p:stCondLst>
                      <p:childTnLst>
                        <p:par>
                          <p:cTn id="85" fill="hold">
                            <p:stCondLst>
                              <p:cond delay="0"/>
                            </p:stCondLst>
                            <p:childTnLst>
                              <p:par>
                                <p:cTn id="86" presetID="9" presetClass="exit" presetSubtype="0" fill="hold" grpId="6" nodeType="clickEffect">
                                  <p:stCondLst>
                                    <p:cond delay="0"/>
                                  </p:stCondLst>
                                  <p:childTnLst>
                                    <p:animEffect transition="out" filter="dissolve">
                                      <p:cBhvr>
                                        <p:cTn id="87" dur="500"/>
                                        <p:tgtEl>
                                          <p:spTgt spid="35"/>
                                        </p:tgtEl>
                                      </p:cBhvr>
                                    </p:animEffect>
                                    <p:set>
                                      <p:cBhvr>
                                        <p:cTn id="88" dur="1" fill="hold">
                                          <p:stCondLst>
                                            <p:cond delay="499"/>
                                          </p:stCondLst>
                                        </p:cTn>
                                        <p:tgtEl>
                                          <p:spTgt spid="35"/>
                                        </p:tgtEl>
                                        <p:attrNameLst>
                                          <p:attrName>style.visibility</p:attrName>
                                        </p:attrNameLst>
                                      </p:cBhvr>
                                      <p:to>
                                        <p:strVal val="hidden"/>
                                      </p:to>
                                    </p:set>
                                  </p:childTnLst>
                                </p:cTn>
                              </p:par>
                              <p:par>
                                <p:cTn id="89" presetID="9" presetClass="exit" presetSubtype="0" fill="hold" grpId="6" nodeType="withEffect">
                                  <p:stCondLst>
                                    <p:cond delay="0"/>
                                  </p:stCondLst>
                                  <p:childTnLst>
                                    <p:animEffect transition="out" filter="dissolv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9" presetClass="entr" presetSubtype="0" fill="hold" grpId="6"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dissolve">
                                      <p:cBhvr>
                                        <p:cTn id="97" dur="500"/>
                                        <p:tgtEl>
                                          <p:spTgt spid="36"/>
                                        </p:tgtEl>
                                      </p:cBhvr>
                                    </p:animEffect>
                                  </p:childTnLst>
                                </p:cTn>
                              </p:par>
                              <p:par>
                                <p:cTn id="98" presetID="9" presetClass="entr" presetSubtype="0" fill="hold" grpId="6"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dissolve">
                                      <p:cBhvr>
                                        <p:cTn id="100" dur="500"/>
                                        <p:tgtEl>
                                          <p:spTgt spid="37"/>
                                        </p:tgtEl>
                                      </p:cBhvr>
                                    </p:animEffect>
                                  </p:childTnLst>
                                </p:cTn>
                              </p:par>
                            </p:childTnLst>
                          </p:cTn>
                        </p:par>
                      </p:childTnLst>
                    </p:cTn>
                  </p:par>
                </p:childTnLst>
              </p:cTn>
              <p:nextCondLst>
                <p:cond evt="onClick" delay="0">
                  <p:tgtEl>
                    <p:spTgt spid="19"/>
                  </p:tgtEl>
                </p:cond>
              </p:nextCondLst>
            </p:seq>
            <p:seq concurrent="1" nextAc="seek">
              <p:cTn id="101" restart="whenNotActive" fill="hold" evtFilter="cancelBubble" nodeType="interactiveSeq">
                <p:stCondLst>
                  <p:cond evt="onClick" delay="0">
                    <p:tgtEl>
                      <p:spTgt spid="37"/>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grpId="7" nodeType="clickEffect">
                                  <p:stCondLst>
                                    <p:cond delay="0"/>
                                  </p:stCondLst>
                                  <p:childTnLst>
                                    <p:animEffect transition="out" filter="dissolve">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9" presetClass="exit" presetSubtype="0" fill="hold" grpId="7" nodeType="withEffect">
                                  <p:stCondLst>
                                    <p:cond delay="0"/>
                                  </p:stCondLst>
                                  <p:childTnLst>
                                    <p:animEffect transition="out" filter="dissolve">
                                      <p:cBhvr>
                                        <p:cTn id="108" dur="500"/>
                                        <p:tgtEl>
                                          <p:spTgt spid="36"/>
                                        </p:tgtEl>
                                      </p:cBhvr>
                                    </p:animEffect>
                                    <p:set>
                                      <p:cBhvr>
                                        <p:cTn id="10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20"/>
                    </p:tgtEl>
                  </p:cond>
                </p:stCondLst>
                <p:endSync evt="end" delay="0">
                  <p:rtn val="all"/>
                </p:endSync>
                <p:childTnLst>
                  <p:par>
                    <p:cTn id="111" fill="hold">
                      <p:stCondLst>
                        <p:cond delay="0"/>
                      </p:stCondLst>
                      <p:childTnLst>
                        <p:par>
                          <p:cTn id="112" fill="hold">
                            <p:stCondLst>
                              <p:cond delay="0"/>
                            </p:stCondLst>
                            <p:childTnLst>
                              <p:par>
                                <p:cTn id="113" presetID="9" presetClass="entr" presetSubtype="0" fill="hold" grpId="7" nodeType="click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dissolve">
                                      <p:cBhvr>
                                        <p:cTn id="115" dur="500"/>
                                        <p:tgtEl>
                                          <p:spTgt spid="39"/>
                                        </p:tgtEl>
                                      </p:cBhvr>
                                    </p:animEffect>
                                  </p:childTnLst>
                                </p:cTn>
                              </p:par>
                              <p:par>
                                <p:cTn id="116" presetID="9" presetClass="entr" presetSubtype="0" fill="hold" grpId="7"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dissolve">
                                      <p:cBhvr>
                                        <p:cTn id="118" dur="500"/>
                                        <p:tgtEl>
                                          <p:spTgt spid="40"/>
                                        </p:tgtEl>
                                      </p:cBhvr>
                                    </p:animEffect>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40"/>
                    </p:tgtEl>
                  </p:cond>
                </p:stCondLst>
                <p:endSync evt="end" delay="0">
                  <p:rtn val="all"/>
                </p:endSync>
                <p:childTnLst>
                  <p:par>
                    <p:cTn id="120" fill="hold">
                      <p:stCondLst>
                        <p:cond delay="0"/>
                      </p:stCondLst>
                      <p:childTnLst>
                        <p:par>
                          <p:cTn id="121" fill="hold">
                            <p:stCondLst>
                              <p:cond delay="0"/>
                            </p:stCondLst>
                            <p:childTnLst>
                              <p:par>
                                <p:cTn id="122" presetID="9" presetClass="exit" presetSubtype="0" fill="hold" grpId="8" nodeType="clickEffect">
                                  <p:stCondLst>
                                    <p:cond delay="0"/>
                                  </p:stCondLst>
                                  <p:childTnLst>
                                    <p:animEffect transition="out" filter="dissolve">
                                      <p:cBhvr>
                                        <p:cTn id="123" dur="500"/>
                                        <p:tgtEl>
                                          <p:spTgt spid="40"/>
                                        </p:tgtEl>
                                      </p:cBhvr>
                                    </p:animEffect>
                                    <p:set>
                                      <p:cBhvr>
                                        <p:cTn id="124" dur="1" fill="hold">
                                          <p:stCondLst>
                                            <p:cond delay="499"/>
                                          </p:stCondLst>
                                        </p:cTn>
                                        <p:tgtEl>
                                          <p:spTgt spid="40"/>
                                        </p:tgtEl>
                                        <p:attrNameLst>
                                          <p:attrName>style.visibility</p:attrName>
                                        </p:attrNameLst>
                                      </p:cBhvr>
                                      <p:to>
                                        <p:strVal val="hidden"/>
                                      </p:to>
                                    </p:set>
                                  </p:childTnLst>
                                </p:cTn>
                              </p:par>
                              <p:par>
                                <p:cTn id="125" presetID="9" presetClass="exit" presetSubtype="0" fill="hold" grpId="8" nodeType="withEffect">
                                  <p:stCondLst>
                                    <p:cond delay="0"/>
                                  </p:stCondLst>
                                  <p:childTnLst>
                                    <p:animEffect transition="out" filter="dissolve">
                                      <p:cBhvr>
                                        <p:cTn id="126" dur="500"/>
                                        <p:tgtEl>
                                          <p:spTgt spid="39"/>
                                        </p:tgtEl>
                                      </p:cBhvr>
                                    </p:animEffect>
                                    <p:set>
                                      <p:cBhvr>
                                        <p:cTn id="12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8" restart="whenNotActive" fill="hold" evtFilter="cancelBubble" nodeType="interactiveSeq">
                <p:stCondLst>
                  <p:cond evt="onClick" delay="0">
                    <p:tgtEl>
                      <p:spTgt spid="21"/>
                    </p:tgtEl>
                  </p:cond>
                </p:stCondLst>
                <p:endSync evt="end" delay="0">
                  <p:rtn val="all"/>
                </p:endSync>
                <p:childTnLst>
                  <p:par>
                    <p:cTn id="129" fill="hold">
                      <p:stCondLst>
                        <p:cond delay="0"/>
                      </p:stCondLst>
                      <p:childTnLst>
                        <p:par>
                          <p:cTn id="130" fill="hold">
                            <p:stCondLst>
                              <p:cond delay="0"/>
                            </p:stCondLst>
                            <p:childTnLst>
                              <p:par>
                                <p:cTn id="131" presetID="9" presetClass="entr" presetSubtype="0" fill="hold" grpId="8" nodeType="click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dissolve">
                                      <p:cBhvr>
                                        <p:cTn id="133" dur="500"/>
                                        <p:tgtEl>
                                          <p:spTgt spid="41"/>
                                        </p:tgtEl>
                                      </p:cBhvr>
                                    </p:animEffect>
                                  </p:childTnLst>
                                </p:cTn>
                              </p:par>
                              <p:par>
                                <p:cTn id="134" presetID="9" presetClass="entr" presetSubtype="0" fill="hold" grpId="8"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dissolve">
                                      <p:cBhvr>
                                        <p:cTn id="136" dur="500"/>
                                        <p:tgtEl>
                                          <p:spTgt spid="42"/>
                                        </p:tgtEl>
                                      </p:cBhvr>
                                    </p:animEffect>
                                  </p:childTnLst>
                                </p:cTn>
                              </p:par>
                            </p:childTnLst>
                          </p:cTn>
                        </p:par>
                      </p:childTnLst>
                    </p:cTn>
                  </p:par>
                </p:childTnLst>
              </p:cTn>
              <p:nextCondLst>
                <p:cond evt="onClick" delay="0">
                  <p:tgtEl>
                    <p:spTgt spid="21"/>
                  </p:tgtEl>
                </p:cond>
              </p:nextCondLst>
            </p:seq>
            <p:seq concurrent="1" nextAc="seek">
              <p:cTn id="137" restart="whenNotActive" fill="hold" evtFilter="cancelBubble" nodeType="interactiveSeq">
                <p:stCondLst>
                  <p:cond evt="onClick" delay="0">
                    <p:tgtEl>
                      <p:spTgt spid="42"/>
                    </p:tgtEl>
                  </p:cond>
                </p:stCondLst>
                <p:endSync evt="end" delay="0">
                  <p:rtn val="all"/>
                </p:endSync>
                <p:childTnLst>
                  <p:par>
                    <p:cTn id="138" fill="hold">
                      <p:stCondLst>
                        <p:cond delay="0"/>
                      </p:stCondLst>
                      <p:childTnLst>
                        <p:par>
                          <p:cTn id="139" fill="hold">
                            <p:stCondLst>
                              <p:cond delay="0"/>
                            </p:stCondLst>
                            <p:childTnLst>
                              <p:par>
                                <p:cTn id="140" presetID="9" presetClass="exit" presetSubtype="0" fill="hold" grpId="9" nodeType="clickEffect">
                                  <p:stCondLst>
                                    <p:cond delay="0"/>
                                  </p:stCondLst>
                                  <p:childTnLst>
                                    <p:animEffect transition="out" filter="dissolve">
                                      <p:cBhvr>
                                        <p:cTn id="141" dur="500"/>
                                        <p:tgtEl>
                                          <p:spTgt spid="42"/>
                                        </p:tgtEl>
                                      </p:cBhvr>
                                    </p:animEffect>
                                    <p:set>
                                      <p:cBhvr>
                                        <p:cTn id="142" dur="1" fill="hold">
                                          <p:stCondLst>
                                            <p:cond delay="499"/>
                                          </p:stCondLst>
                                        </p:cTn>
                                        <p:tgtEl>
                                          <p:spTgt spid="42"/>
                                        </p:tgtEl>
                                        <p:attrNameLst>
                                          <p:attrName>style.visibility</p:attrName>
                                        </p:attrNameLst>
                                      </p:cBhvr>
                                      <p:to>
                                        <p:strVal val="hidden"/>
                                      </p:to>
                                    </p:set>
                                  </p:childTnLst>
                                </p:cTn>
                              </p:par>
                              <p:par>
                                <p:cTn id="143" presetID="9" presetClass="exit" presetSubtype="0" fill="hold" grpId="9" nodeType="withEffect">
                                  <p:stCondLst>
                                    <p:cond delay="0"/>
                                  </p:stCondLst>
                                  <p:childTnLst>
                                    <p:animEffect transition="out" filter="dissolve">
                                      <p:cBhvr>
                                        <p:cTn id="144" dur="500"/>
                                        <p:tgtEl>
                                          <p:spTgt spid="41"/>
                                        </p:tgtEl>
                                      </p:cBhvr>
                                    </p:animEffect>
                                    <p:set>
                                      <p:cBhvr>
                                        <p:cTn id="14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46" restart="whenNotActive" fill="hold" evtFilter="cancelBubble" nodeType="interactiveSeq">
                <p:stCondLst>
                  <p:cond evt="onClick" delay="0">
                    <p:tgtEl>
                      <p:spTgt spid="22"/>
                    </p:tgtEl>
                  </p:cond>
                </p:stCondLst>
                <p:endSync evt="end" delay="0">
                  <p:rtn val="all"/>
                </p:endSync>
                <p:childTnLst>
                  <p:par>
                    <p:cTn id="147" fill="hold">
                      <p:stCondLst>
                        <p:cond delay="0"/>
                      </p:stCondLst>
                      <p:childTnLst>
                        <p:par>
                          <p:cTn id="148" fill="hold">
                            <p:stCondLst>
                              <p:cond delay="0"/>
                            </p:stCondLst>
                            <p:childTnLst>
                              <p:par>
                                <p:cTn id="149" presetID="9" presetClass="entr" presetSubtype="0" fill="hold" grpId="9" nodeType="click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dissolve">
                                      <p:cBhvr>
                                        <p:cTn id="151" dur="500"/>
                                        <p:tgtEl>
                                          <p:spTgt spid="43"/>
                                        </p:tgtEl>
                                      </p:cBhvr>
                                    </p:animEffect>
                                  </p:childTnLst>
                                </p:cTn>
                              </p:par>
                              <p:par>
                                <p:cTn id="152" presetID="9" presetClass="entr" presetSubtype="0" fill="hold" grpId="9" nodeType="with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dissolve">
                                      <p:cBhvr>
                                        <p:cTn id="154" dur="500"/>
                                        <p:tgtEl>
                                          <p:spTgt spid="44"/>
                                        </p:tgtEl>
                                      </p:cBhvr>
                                    </p:animEffect>
                                  </p:childTnLst>
                                </p:cTn>
                              </p:par>
                            </p:childTnLst>
                          </p:cTn>
                        </p:par>
                      </p:childTnLst>
                    </p:cTn>
                  </p:par>
                </p:childTnLst>
              </p:cTn>
              <p:nextCondLst>
                <p:cond evt="onClick" delay="0">
                  <p:tgtEl>
                    <p:spTgt spid="22"/>
                  </p:tgtEl>
                </p:cond>
              </p:nextCondLst>
            </p:seq>
            <p:seq concurrent="1" nextAc="seek">
              <p:cTn id="155" restart="whenNotActive" fill="hold" evtFilter="cancelBubble" nodeType="interactiveSeq">
                <p:stCondLst>
                  <p:cond evt="onClick" delay="0">
                    <p:tgtEl>
                      <p:spTgt spid="44"/>
                    </p:tgtEl>
                  </p:cond>
                </p:stCondLst>
                <p:endSync evt="end" delay="0">
                  <p:rtn val="all"/>
                </p:endSync>
                <p:childTnLst>
                  <p:par>
                    <p:cTn id="156" fill="hold">
                      <p:stCondLst>
                        <p:cond delay="0"/>
                      </p:stCondLst>
                      <p:childTnLst>
                        <p:par>
                          <p:cTn id="157" fill="hold">
                            <p:stCondLst>
                              <p:cond delay="0"/>
                            </p:stCondLst>
                            <p:childTnLst>
                              <p:par>
                                <p:cTn id="158" presetID="9" presetClass="exit" presetSubtype="0" fill="hold" grpId="10" nodeType="clickEffect">
                                  <p:stCondLst>
                                    <p:cond delay="0"/>
                                  </p:stCondLst>
                                  <p:childTnLst>
                                    <p:animEffect transition="out" filter="dissolve">
                                      <p:cBhvr>
                                        <p:cTn id="159" dur="500"/>
                                        <p:tgtEl>
                                          <p:spTgt spid="44"/>
                                        </p:tgtEl>
                                      </p:cBhvr>
                                    </p:animEffect>
                                    <p:set>
                                      <p:cBhvr>
                                        <p:cTn id="160" dur="1" fill="hold">
                                          <p:stCondLst>
                                            <p:cond delay="499"/>
                                          </p:stCondLst>
                                        </p:cTn>
                                        <p:tgtEl>
                                          <p:spTgt spid="44"/>
                                        </p:tgtEl>
                                        <p:attrNameLst>
                                          <p:attrName>style.visibility</p:attrName>
                                        </p:attrNameLst>
                                      </p:cBhvr>
                                      <p:to>
                                        <p:strVal val="hidden"/>
                                      </p:to>
                                    </p:set>
                                  </p:childTnLst>
                                </p:cTn>
                              </p:par>
                              <p:par>
                                <p:cTn id="161" presetID="9" presetClass="exit" presetSubtype="0" fill="hold" grpId="10" nodeType="withEffect">
                                  <p:stCondLst>
                                    <p:cond delay="0"/>
                                  </p:stCondLst>
                                  <p:childTnLst>
                                    <p:animEffect transition="out" filter="dissolve">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3" grpId="0" animBg="1"/>
      <p:bldP spid="23" grpId="1" animBg="1"/>
      <p:bldP spid="24" grpId="0" animBg="1"/>
      <p:bldP spid="24" grpId="1" animBg="1"/>
      <p:bldP spid="25" grpId="1" animBg="1"/>
      <p:bldP spid="25" grpId="2" animBg="1"/>
      <p:bldP spid="25" grpId="3" animBg="1"/>
      <p:bldP spid="27" grpId="1" animBg="1"/>
      <p:bldP spid="27" grpId="2" animBg="1"/>
      <p:bldP spid="27" grpId="3" animBg="1"/>
      <p:bldP spid="28" grpId="0" animBg="1"/>
      <p:bldP spid="28" grpId="2" animBg="1"/>
      <p:bldP spid="28" grpId="3" animBg="1"/>
      <p:bldP spid="28" grpId="4" animBg="1"/>
      <p:bldP spid="29" grpId="0" animBg="1"/>
      <p:bldP spid="29" grpId="2" animBg="1"/>
      <p:bldP spid="29" grpId="3" animBg="1"/>
      <p:bldP spid="29" grpId="4" animBg="1"/>
      <p:bldP spid="30" grpId="0" animBg="1"/>
      <p:bldP spid="30" grpId="1" animBg="1"/>
      <p:bldP spid="30" grpId="3" animBg="1"/>
      <p:bldP spid="30" grpId="4" animBg="1"/>
      <p:bldP spid="30" grpId="5" animBg="1"/>
      <p:bldP spid="31" grpId="0" animBg="1"/>
      <p:bldP spid="31" grpId="1" animBg="1"/>
      <p:bldP spid="31" grpId="3" animBg="1"/>
      <p:bldP spid="31" grpId="4" animBg="1"/>
      <p:bldP spid="31" grpId="5" animBg="1"/>
      <p:bldP spid="32" grpId="0" animBg="1"/>
      <p:bldP spid="32" grpId="1" animBg="1"/>
      <p:bldP spid="32" grpId="2" animBg="1"/>
      <p:bldP spid="32" grpId="4" animBg="1"/>
      <p:bldP spid="32" grpId="5" animBg="1"/>
      <p:bldP spid="32" grpId="6" animBg="1"/>
      <p:bldP spid="35" grpId="0" animBg="1"/>
      <p:bldP spid="35" grpId="1" animBg="1"/>
      <p:bldP spid="35" grpId="2" animBg="1"/>
      <p:bldP spid="35" grpId="4" animBg="1"/>
      <p:bldP spid="35" grpId="5" animBg="1"/>
      <p:bldP spid="35" grpId="6" animBg="1"/>
      <p:bldP spid="36" grpId="0" animBg="1"/>
      <p:bldP spid="36" grpId="1" animBg="1"/>
      <p:bldP spid="36" grpId="2" animBg="1"/>
      <p:bldP spid="36" grpId="3" animBg="1"/>
      <p:bldP spid="36" grpId="5" animBg="1"/>
      <p:bldP spid="36" grpId="6" animBg="1"/>
      <p:bldP spid="36" grpId="7" animBg="1"/>
      <p:bldP spid="37" grpId="0" animBg="1"/>
      <p:bldP spid="37" grpId="1" animBg="1"/>
      <p:bldP spid="37" grpId="2" animBg="1"/>
      <p:bldP spid="37" grpId="3" animBg="1"/>
      <p:bldP spid="37" grpId="5" animBg="1"/>
      <p:bldP spid="37" grpId="6" animBg="1"/>
      <p:bldP spid="37" grpId="7" animBg="1"/>
      <p:bldP spid="39" grpId="0" animBg="1"/>
      <p:bldP spid="39" grpId="1" animBg="1"/>
      <p:bldP spid="39" grpId="2" animBg="1"/>
      <p:bldP spid="39" grpId="3" animBg="1"/>
      <p:bldP spid="39" grpId="4" animBg="1"/>
      <p:bldP spid="39" grpId="6" animBg="1"/>
      <p:bldP spid="39" grpId="7" animBg="1"/>
      <p:bldP spid="39" grpId="8" animBg="1"/>
      <p:bldP spid="40" grpId="0" animBg="1"/>
      <p:bldP spid="40" grpId="1" animBg="1"/>
      <p:bldP spid="40" grpId="2" animBg="1"/>
      <p:bldP spid="40" grpId="3" animBg="1"/>
      <p:bldP spid="40" grpId="4" animBg="1"/>
      <p:bldP spid="40" grpId="6" animBg="1"/>
      <p:bldP spid="40" grpId="7" animBg="1"/>
      <p:bldP spid="40" grpId="8" animBg="1"/>
      <p:bldP spid="41" grpId="0" animBg="1"/>
      <p:bldP spid="41" grpId="1" animBg="1"/>
      <p:bldP spid="41" grpId="2" animBg="1"/>
      <p:bldP spid="41" grpId="3" animBg="1"/>
      <p:bldP spid="41" grpId="4" animBg="1"/>
      <p:bldP spid="41" grpId="5" animBg="1"/>
      <p:bldP spid="41" grpId="7" animBg="1"/>
      <p:bldP spid="41" grpId="8" animBg="1"/>
      <p:bldP spid="41" grpId="9" animBg="1"/>
      <p:bldP spid="42" grpId="0" animBg="1"/>
      <p:bldP spid="42" grpId="1" animBg="1"/>
      <p:bldP spid="42" grpId="2" animBg="1"/>
      <p:bldP spid="42" grpId="3" animBg="1"/>
      <p:bldP spid="42" grpId="4" animBg="1"/>
      <p:bldP spid="42" grpId="5" animBg="1"/>
      <p:bldP spid="42" grpId="7" animBg="1"/>
      <p:bldP spid="42" grpId="8" animBg="1"/>
      <p:bldP spid="42" grpId="9" animBg="1"/>
      <p:bldP spid="43" grpId="0" animBg="1"/>
      <p:bldP spid="43" grpId="1" animBg="1"/>
      <p:bldP spid="43" grpId="2" animBg="1"/>
      <p:bldP spid="43" grpId="3" animBg="1"/>
      <p:bldP spid="43" grpId="4" animBg="1"/>
      <p:bldP spid="43" grpId="5" animBg="1"/>
      <p:bldP spid="43" grpId="6" animBg="1"/>
      <p:bldP spid="43" grpId="8" animBg="1"/>
      <p:bldP spid="43" grpId="9" animBg="1"/>
      <p:bldP spid="43" grpId="10" animBg="1"/>
      <p:bldP spid="44" grpId="0" animBg="1"/>
      <p:bldP spid="44" grpId="1" animBg="1"/>
      <p:bldP spid="44" grpId="2" animBg="1"/>
      <p:bldP spid="44" grpId="3" animBg="1"/>
      <p:bldP spid="44" grpId="4" animBg="1"/>
      <p:bldP spid="44" grpId="5" animBg="1"/>
      <p:bldP spid="44" grpId="6" animBg="1"/>
      <p:bldP spid="44" grpId="8" animBg="1"/>
      <p:bldP spid="44" grpId="9" animBg="1"/>
      <p:bldP spid="44" grpId="1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657555F0-195C-10C3-94A9-5EEA0039723B}"/>
              </a:ext>
            </a:extLst>
          </p:cNvPr>
          <p:cNvSpPr>
            <a:spLocks noGrp="1"/>
          </p:cNvSpPr>
          <p:nvPr>
            <p:ph type="ftr" sz="quarter" idx="11"/>
          </p:nvPr>
        </p:nvSpPr>
        <p:spPr/>
        <p:txBody>
          <a:bodyPr/>
          <a:lstStyle/>
          <a:p>
            <a:r>
              <a:rPr lang="sv-SE"/>
              <a:t>Spelinspektionen</a:t>
            </a:r>
            <a:endParaRPr lang="en-SE" dirty="0"/>
          </a:p>
        </p:txBody>
      </p:sp>
      <p:sp>
        <p:nvSpPr>
          <p:cNvPr id="4" name="Platshållare för bildnummer 3">
            <a:extLst>
              <a:ext uri="{FF2B5EF4-FFF2-40B4-BE49-F238E27FC236}">
                <a16:creationId xmlns:a16="http://schemas.microsoft.com/office/drawing/2014/main" id="{5AA66757-114C-03C4-7C36-FDD2C9B37BCF}"/>
              </a:ext>
            </a:extLst>
          </p:cNvPr>
          <p:cNvSpPr>
            <a:spLocks noGrp="1"/>
          </p:cNvSpPr>
          <p:nvPr>
            <p:ph type="sldNum" sz="quarter" idx="12"/>
          </p:nvPr>
        </p:nvSpPr>
        <p:spPr/>
        <p:txBody>
          <a:bodyPr/>
          <a:lstStyle/>
          <a:p>
            <a:fld id="{2467239F-9F25-4272-8C6B-DE7DD8C4E040}" type="slidenum">
              <a:rPr lang="en-SE" smtClean="0">
                <a:latin typeface="Segoe UI" panose="020B0502040204020203" pitchFamily="34" charset="0"/>
                <a:cs typeface="Segoe UI" panose="020B0502040204020203" pitchFamily="34" charset="0"/>
              </a:rPr>
              <a:t>3</a:t>
            </a:fld>
            <a:endParaRPr lang="en-SE" dirty="0">
              <a:latin typeface="Segoe UI" panose="020B0502040204020203" pitchFamily="34" charset="0"/>
              <a:cs typeface="Segoe UI" panose="020B0502040204020203" pitchFamily="34" charset="0"/>
            </a:endParaRPr>
          </a:p>
        </p:txBody>
      </p:sp>
      <p:sp>
        <p:nvSpPr>
          <p:cNvPr id="5" name="Platshållare för datum 4">
            <a:extLst>
              <a:ext uri="{FF2B5EF4-FFF2-40B4-BE49-F238E27FC236}">
                <a16:creationId xmlns:a16="http://schemas.microsoft.com/office/drawing/2014/main" id="{6ED81227-2DDC-D2BB-2FE4-8DEE9678C51D}"/>
              </a:ext>
            </a:extLst>
          </p:cNvPr>
          <p:cNvSpPr>
            <a:spLocks noGrp="1"/>
          </p:cNvSpPr>
          <p:nvPr>
            <p:ph type="dt" sz="half" idx="10"/>
          </p:nvPr>
        </p:nvSpPr>
        <p:spPr/>
        <p:txBody>
          <a:bodyPr/>
          <a:lstStyle/>
          <a:p>
            <a:fld id="{57DE3872-6E19-44F6-92A8-2C03AFE7AA46}" type="datetime1">
              <a:rPr lang="sv-SE" smtClean="0"/>
              <a:t>2025-04-10</a:t>
            </a:fld>
            <a:endParaRPr lang="en-SE" dirty="0"/>
          </a:p>
        </p:txBody>
      </p:sp>
      <p:sp>
        <p:nvSpPr>
          <p:cNvPr id="6" name="Rubrik 1">
            <a:extLst>
              <a:ext uri="{FF2B5EF4-FFF2-40B4-BE49-F238E27FC236}">
                <a16:creationId xmlns:a16="http://schemas.microsoft.com/office/drawing/2014/main" id="{2137F815-147E-7FED-7957-0FE86B003624}"/>
              </a:ext>
            </a:extLst>
          </p:cNvPr>
          <p:cNvSpPr txBox="1">
            <a:spLocks/>
          </p:cNvSpPr>
          <p:nvPr/>
        </p:nvSpPr>
        <p:spPr>
          <a:xfrm>
            <a:off x="598800" y="951600"/>
            <a:ext cx="5652000" cy="865698"/>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dirty="0">
                <a:solidFill>
                  <a:schemeClr val="bg1"/>
                </a:solidFill>
                <a:latin typeface="Segoe UI" panose="020B0502040204020203" pitchFamily="34" charset="0"/>
              </a:rPr>
              <a:t>Huvudmeny</a:t>
            </a:r>
          </a:p>
        </p:txBody>
      </p:sp>
      <p:sp>
        <p:nvSpPr>
          <p:cNvPr id="11" name="Platshållare för bildnummer 3">
            <a:extLst>
              <a:ext uri="{FF2B5EF4-FFF2-40B4-BE49-F238E27FC236}">
                <a16:creationId xmlns:a16="http://schemas.microsoft.com/office/drawing/2014/main" id="{D5C5CD0F-60E4-17CA-A7F0-193FB166079D}"/>
              </a:ext>
            </a:extLst>
          </p:cNvPr>
          <p:cNvSpPr txBox="1">
            <a:spLocks/>
          </p:cNvSpPr>
          <p:nvPr/>
        </p:nvSpPr>
        <p:spPr>
          <a:xfrm>
            <a:off x="10559284" y="6356350"/>
            <a:ext cx="1198800" cy="365125"/>
          </a:xfrm>
          <a:prstGeom prst="rect">
            <a:avLst/>
          </a:prstGeom>
        </p:spPr>
        <p:txBody>
          <a:bodyPr vert="horz" lIns="91440" tIns="45720" rIns="91440" bIns="45720" rtlCol="0" anchor="ctr"/>
          <a:lstStyle>
            <a:defPPr>
              <a:defRPr lang="en-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67239F-9F25-4272-8C6B-DE7DD8C4E040}" type="slidenum">
              <a:rPr lang="en-SE" smtClean="0">
                <a:latin typeface="Segoe UI" panose="020B0502040204020203" pitchFamily="34" charset="0"/>
                <a:cs typeface="Segoe UI" panose="020B0502040204020203" pitchFamily="34" charset="0"/>
              </a:rPr>
              <a:pPr/>
              <a:t>3</a:t>
            </a:fld>
            <a:endParaRPr lang="en-SE" dirty="0">
              <a:latin typeface="Segoe UI" panose="020B0502040204020203" pitchFamily="34" charset="0"/>
              <a:cs typeface="Segoe UI" panose="020B0502040204020203" pitchFamily="34" charset="0"/>
            </a:endParaRPr>
          </a:p>
        </p:txBody>
      </p:sp>
      <p:sp>
        <p:nvSpPr>
          <p:cNvPr id="12" name="Rektangel 11">
            <a:extLst>
              <a:ext uri="{FF2B5EF4-FFF2-40B4-BE49-F238E27FC236}">
                <a16:creationId xmlns:a16="http://schemas.microsoft.com/office/drawing/2014/main" id="{60FDB644-C1FA-B180-A255-0CB7B143F4B3}"/>
              </a:ext>
            </a:extLst>
          </p:cNvPr>
          <p:cNvSpPr/>
          <p:nvPr/>
        </p:nvSpPr>
        <p:spPr>
          <a:xfrm>
            <a:off x="0" y="6121831"/>
            <a:ext cx="12192000" cy="736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3" name="Rubrik 1">
            <a:hlinkClick r:id="" action="ppaction://hlinkshowjump?jump=nextslide"/>
            <a:extLst>
              <a:ext uri="{FF2B5EF4-FFF2-40B4-BE49-F238E27FC236}">
                <a16:creationId xmlns:a16="http://schemas.microsoft.com/office/drawing/2014/main" id="{78A3C1B6-A507-0BB7-5C8F-670D5659F4F4}"/>
              </a:ext>
            </a:extLst>
          </p:cNvPr>
          <p:cNvSpPr txBox="1">
            <a:spLocks/>
          </p:cNvSpPr>
          <p:nvPr/>
        </p:nvSpPr>
        <p:spPr>
          <a:xfrm>
            <a:off x="11531561" y="6057033"/>
            <a:ext cx="623833" cy="865698"/>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accent2"/>
                </a:solidFill>
                <a:latin typeface="Segoe UI" panose="020B0502040204020203" pitchFamily="34" charset="0"/>
              </a:rPr>
              <a:t>&gt;</a:t>
            </a:r>
          </a:p>
        </p:txBody>
      </p:sp>
      <p:sp>
        <p:nvSpPr>
          <p:cNvPr id="14" name="Platshållare för text 5">
            <a:hlinkClick r:id="" action="ppaction://hlinkshowjump?jump=nextslide"/>
            <a:extLst>
              <a:ext uri="{FF2B5EF4-FFF2-40B4-BE49-F238E27FC236}">
                <a16:creationId xmlns:a16="http://schemas.microsoft.com/office/drawing/2014/main" id="{E49990D2-7E24-752B-F594-A6B8B7251C36}"/>
              </a:ext>
            </a:extLst>
          </p:cNvPr>
          <p:cNvSpPr txBox="1">
            <a:spLocks/>
          </p:cNvSpPr>
          <p:nvPr/>
        </p:nvSpPr>
        <p:spPr>
          <a:xfrm>
            <a:off x="11043556" y="6394074"/>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accent2"/>
                </a:solidFill>
                <a:latin typeface="Segoe UI" panose="020B0502040204020203" pitchFamily="34" charset="0"/>
              </a:rPr>
              <a:t>Kapitel 1</a:t>
            </a:r>
            <a:endParaRPr lang="sv-SE" sz="900" dirty="0">
              <a:solidFill>
                <a:schemeClr val="accent2"/>
              </a:solidFill>
              <a:latin typeface="Segoe UI" panose="020B0502040204020203" pitchFamily="34" charset="0"/>
            </a:endParaRPr>
          </a:p>
        </p:txBody>
      </p:sp>
      <p:sp>
        <p:nvSpPr>
          <p:cNvPr id="15" name="Rektangel med rundade hörn 14">
            <a:hlinkClick r:id="rId2" action="ppaction://hlinksldjump"/>
            <a:extLst>
              <a:ext uri="{FF2B5EF4-FFF2-40B4-BE49-F238E27FC236}">
                <a16:creationId xmlns:a16="http://schemas.microsoft.com/office/drawing/2014/main" id="{CDE1B1C4-3EBE-2596-2F71-808597910658}"/>
              </a:ext>
            </a:extLst>
          </p:cNvPr>
          <p:cNvSpPr/>
          <p:nvPr/>
        </p:nvSpPr>
        <p:spPr>
          <a:xfrm>
            <a:off x="4479412" y="1638143"/>
            <a:ext cx="3238840" cy="623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2"/>
                </a:solidFill>
                <a:latin typeface="Segoe UI" panose="020B0502040204020203" pitchFamily="34" charset="0"/>
                <a:cs typeface="Segoe UI" panose="020B0502040204020203" pitchFamily="34" charset="0"/>
              </a:rPr>
              <a:t>Kapitel 1: </a:t>
            </a:r>
            <a:r>
              <a:rPr lang="sv-SE" sz="1600" dirty="0">
                <a:solidFill>
                  <a:schemeClr val="accent2"/>
                </a:solidFill>
                <a:latin typeface="Segoe UI" panose="020B0502040204020203" pitchFamily="34" charset="0"/>
                <a:cs typeface="Segoe UI" panose="020B0502040204020203" pitchFamily="34" charset="0"/>
              </a:rPr>
              <a:t>När krävs registrering?</a:t>
            </a:r>
          </a:p>
        </p:txBody>
      </p:sp>
      <p:sp>
        <p:nvSpPr>
          <p:cNvPr id="16" name="Rektangel med rundade hörn 15">
            <a:hlinkClick r:id="rId3" action="ppaction://hlinksldjump"/>
            <a:extLst>
              <a:ext uri="{FF2B5EF4-FFF2-40B4-BE49-F238E27FC236}">
                <a16:creationId xmlns:a16="http://schemas.microsoft.com/office/drawing/2014/main" id="{16DBF08E-E9BC-96C4-7060-AF70AB7B506E}"/>
              </a:ext>
            </a:extLst>
          </p:cNvPr>
          <p:cNvSpPr/>
          <p:nvPr/>
        </p:nvSpPr>
        <p:spPr>
          <a:xfrm>
            <a:off x="4469496" y="2409333"/>
            <a:ext cx="3247342" cy="6125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2"/>
                </a:solidFill>
                <a:latin typeface="Segoe UI" panose="020B0502040204020203" pitchFamily="34" charset="0"/>
                <a:cs typeface="Segoe UI" panose="020B0502040204020203" pitchFamily="34" charset="0"/>
              </a:rPr>
              <a:t>Kapitel 2: </a:t>
            </a:r>
            <a:r>
              <a:rPr lang="sv-SE" sz="1600" dirty="0">
                <a:solidFill>
                  <a:schemeClr val="accent2"/>
                </a:solidFill>
                <a:latin typeface="Segoe UI" panose="020B0502040204020203" pitchFamily="34" charset="0"/>
                <a:cs typeface="Segoe UI" panose="020B0502040204020203" pitchFamily="34" charset="0"/>
              </a:rPr>
              <a:t>Prövning av ansökan</a:t>
            </a:r>
          </a:p>
        </p:txBody>
      </p:sp>
      <p:sp>
        <p:nvSpPr>
          <p:cNvPr id="18" name="Rektangel med rundade hörn 17">
            <a:hlinkClick r:id="rId4" action="ppaction://hlinksldjump"/>
            <a:extLst>
              <a:ext uri="{FF2B5EF4-FFF2-40B4-BE49-F238E27FC236}">
                <a16:creationId xmlns:a16="http://schemas.microsoft.com/office/drawing/2014/main" id="{2FD66925-A35A-574F-B70B-E33BEFF9A3EF}"/>
              </a:ext>
            </a:extLst>
          </p:cNvPr>
          <p:cNvSpPr/>
          <p:nvPr/>
        </p:nvSpPr>
        <p:spPr>
          <a:xfrm>
            <a:off x="4469496" y="3173912"/>
            <a:ext cx="3241676" cy="623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2"/>
                </a:solidFill>
                <a:latin typeface="Segoe UI" panose="020B0502040204020203" pitchFamily="34" charset="0"/>
                <a:cs typeface="Segoe UI" panose="020B0502040204020203" pitchFamily="34" charset="0"/>
              </a:rPr>
              <a:t>Kapitel 3: </a:t>
            </a:r>
            <a:r>
              <a:rPr lang="sv-SE" sz="1600" dirty="0">
                <a:solidFill>
                  <a:schemeClr val="accent2"/>
                </a:solidFill>
                <a:latin typeface="Segoe UI" panose="020B0502040204020203" pitchFamily="34" charset="0"/>
                <a:cs typeface="Segoe UI" panose="020B0502040204020203" pitchFamily="34" charset="0"/>
              </a:rPr>
              <a:t>Beslut om registrering</a:t>
            </a:r>
          </a:p>
        </p:txBody>
      </p:sp>
      <p:sp>
        <p:nvSpPr>
          <p:cNvPr id="22" name="Rektangel med rundade hörn 21">
            <a:hlinkClick r:id="rId5" action="ppaction://hlinksldjump"/>
            <a:extLst>
              <a:ext uri="{FF2B5EF4-FFF2-40B4-BE49-F238E27FC236}">
                <a16:creationId xmlns:a16="http://schemas.microsoft.com/office/drawing/2014/main" id="{0D5DC0FD-7ECD-8BDE-A6F8-A8B0E3058DFD}"/>
              </a:ext>
            </a:extLst>
          </p:cNvPr>
          <p:cNvSpPr/>
          <p:nvPr/>
        </p:nvSpPr>
        <p:spPr>
          <a:xfrm>
            <a:off x="4469496" y="3939228"/>
            <a:ext cx="3241675" cy="623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2"/>
                </a:solidFill>
                <a:latin typeface="Segoe UI" panose="020B0502040204020203" pitchFamily="34" charset="0"/>
                <a:cs typeface="Segoe UI" panose="020B0502040204020203" pitchFamily="34" charset="0"/>
              </a:rPr>
              <a:t>Kapitel 4: </a:t>
            </a:r>
            <a:r>
              <a:rPr lang="sv-SE" sz="1600" dirty="0">
                <a:solidFill>
                  <a:schemeClr val="accent2"/>
                </a:solidFill>
                <a:latin typeface="Segoe UI" panose="020B0502040204020203" pitchFamily="34" charset="0"/>
                <a:cs typeface="Segoe UI" panose="020B0502040204020203" pitchFamily="34" charset="0"/>
              </a:rPr>
              <a:t>Tillsyn av lotteriet</a:t>
            </a:r>
          </a:p>
        </p:txBody>
      </p:sp>
      <p:sp>
        <p:nvSpPr>
          <p:cNvPr id="23" name="Rektangel med rundade hörn 22">
            <a:hlinkClick r:id="rId6" action="ppaction://hlinksldjump"/>
            <a:extLst>
              <a:ext uri="{FF2B5EF4-FFF2-40B4-BE49-F238E27FC236}">
                <a16:creationId xmlns:a16="http://schemas.microsoft.com/office/drawing/2014/main" id="{34B9D3D8-D300-A43B-C01F-864CD6095A33}"/>
              </a:ext>
            </a:extLst>
          </p:cNvPr>
          <p:cNvSpPr/>
          <p:nvPr/>
        </p:nvSpPr>
        <p:spPr>
          <a:xfrm>
            <a:off x="4479412" y="4715512"/>
            <a:ext cx="3241675" cy="623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2"/>
                </a:solidFill>
                <a:latin typeface="Segoe UI" panose="020B0502040204020203" pitchFamily="34" charset="0"/>
                <a:cs typeface="Segoe UI" panose="020B0502040204020203" pitchFamily="34" charset="0"/>
              </a:rPr>
              <a:t>Kapitel 5: </a:t>
            </a:r>
            <a:r>
              <a:rPr lang="sv-SE" sz="1600" dirty="0">
                <a:solidFill>
                  <a:schemeClr val="accent2"/>
                </a:solidFill>
                <a:latin typeface="Segoe UI" panose="020B0502040204020203" pitchFamily="34" charset="0"/>
                <a:cs typeface="Segoe UI" panose="020B0502040204020203" pitchFamily="34" charset="0"/>
              </a:rPr>
              <a:t>Sammanfattning</a:t>
            </a:r>
          </a:p>
        </p:txBody>
      </p:sp>
      <p:sp>
        <p:nvSpPr>
          <p:cNvPr id="33" name="Rubrik 1">
            <a:hlinkClick r:id="" action="ppaction://hlinkshowjump?jump=lastslideviewed"/>
            <a:extLst>
              <a:ext uri="{FF2B5EF4-FFF2-40B4-BE49-F238E27FC236}">
                <a16:creationId xmlns:a16="http://schemas.microsoft.com/office/drawing/2014/main" id="{C2BA9BB1-E12D-9133-F334-5F97219898BC}"/>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accent2"/>
                </a:solidFill>
                <a:latin typeface="Segoe UI" panose="020B0502040204020203" pitchFamily="34" charset="0"/>
              </a:rPr>
              <a:t>&gt;</a:t>
            </a:r>
          </a:p>
        </p:txBody>
      </p:sp>
      <p:sp>
        <p:nvSpPr>
          <p:cNvPr id="34" name="Platshållare för text 5">
            <a:hlinkClick r:id="" action="ppaction://hlinkshowjump?jump=lastslideviewed"/>
            <a:extLst>
              <a:ext uri="{FF2B5EF4-FFF2-40B4-BE49-F238E27FC236}">
                <a16:creationId xmlns:a16="http://schemas.microsoft.com/office/drawing/2014/main" id="{19A639A4-D228-692B-9180-F43D75B8CEBA}"/>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accent2"/>
                </a:solidFill>
                <a:latin typeface="Segoe UI" panose="020B0502040204020203" pitchFamily="34" charset="0"/>
              </a:rPr>
              <a:t>Backa</a:t>
            </a:r>
            <a:endParaRPr lang="sv-SE" sz="900" dirty="0">
              <a:solidFill>
                <a:schemeClr val="accent2"/>
              </a:solidFill>
              <a:latin typeface="Segoe UI" panose="020B0502040204020203" pitchFamily="34" charset="0"/>
            </a:endParaRPr>
          </a:p>
        </p:txBody>
      </p:sp>
      <p:pic>
        <p:nvPicPr>
          <p:cNvPr id="2" name="Bildobjekt 1">
            <a:extLst>
              <a:ext uri="{FF2B5EF4-FFF2-40B4-BE49-F238E27FC236}">
                <a16:creationId xmlns:a16="http://schemas.microsoft.com/office/drawing/2014/main" id="{BC1C501F-5357-BFCC-7336-EE174FD6E7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807200" y="461141"/>
            <a:ext cx="932400" cy="658165"/>
          </a:xfrm>
          <a:prstGeom prst="rect">
            <a:avLst/>
          </a:prstGeom>
        </p:spPr>
      </p:pic>
    </p:spTree>
    <p:extLst>
      <p:ext uri="{BB962C8B-B14F-4D97-AF65-F5344CB8AC3E}">
        <p14:creationId xmlns:p14="http://schemas.microsoft.com/office/powerpoint/2010/main" val="41804597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5" presetClass="entr" presetSubtype="0"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0.70"/>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5" presetClass="entr" presetSubtype="0" fill="hold" grpId="0" nodeType="withEffect">
                                  <p:stCondLst>
                                    <p:cond delay="50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3" name="Google Shape;873;p23"/>
          <p:cNvSpPr/>
          <p:nvPr/>
        </p:nvSpPr>
        <p:spPr>
          <a:xfrm>
            <a:off x="0" y="6121831"/>
            <a:ext cx="12192000" cy="7361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panose="020B0502040204020203" pitchFamily="34" charset="0"/>
              <a:ea typeface="Quattrocento Sans"/>
              <a:cs typeface="Segoe UI" panose="020B0502040204020203" pitchFamily="34" charset="0"/>
              <a:sym typeface="Quattrocento Sans"/>
            </a:endParaRPr>
          </a:p>
        </p:txBody>
      </p:sp>
      <p:sp>
        <p:nvSpPr>
          <p:cNvPr id="874" name="Google Shape;874;p23"/>
          <p:cNvSpPr txBox="1"/>
          <p:nvPr/>
        </p:nvSpPr>
        <p:spPr>
          <a:xfrm>
            <a:off x="446400" y="645311"/>
            <a:ext cx="6100762"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400" b="1" dirty="0">
                <a:solidFill>
                  <a:schemeClr val="dk1"/>
                </a:solidFill>
                <a:latin typeface="Segoe UI" panose="020B0502040204020203" pitchFamily="34" charset="0"/>
                <a:ea typeface="Quattrocento Sans"/>
                <a:cs typeface="Segoe UI" panose="020B0502040204020203" pitchFamily="34" charset="0"/>
                <a:sym typeface="Quattrocento Sans"/>
              </a:rPr>
              <a:t>Kapitel 5: </a:t>
            </a:r>
            <a:r>
              <a:rPr lang="sv-SE" sz="1400" dirty="0">
                <a:solidFill>
                  <a:schemeClr val="dk1"/>
                </a:solidFill>
                <a:latin typeface="Segoe UI" panose="020B0502040204020203" pitchFamily="34" charset="0"/>
                <a:ea typeface="Quattrocento Sans"/>
                <a:cs typeface="Segoe UI" panose="020B0502040204020203" pitchFamily="34" charset="0"/>
                <a:sym typeface="Quattrocento Sans"/>
              </a:rPr>
              <a:t>Sammanfattning</a:t>
            </a:r>
            <a:endParaRPr sz="1400" dirty="0">
              <a:latin typeface="Segoe UI" panose="020B0502040204020203" pitchFamily="34" charset="0"/>
              <a:cs typeface="Segoe UI" panose="020B0502040204020203" pitchFamily="34" charset="0"/>
            </a:endParaRPr>
          </a:p>
        </p:txBody>
      </p:sp>
      <p:sp>
        <p:nvSpPr>
          <p:cNvPr id="876" name="Google Shape;876;p23"/>
          <p:cNvSpPr txBox="1">
            <a:spLocks noGrp="1"/>
          </p:cNvSpPr>
          <p:nvPr>
            <p:ph type="title"/>
          </p:nvPr>
        </p:nvSpPr>
        <p:spPr>
          <a:xfrm>
            <a:off x="446399" y="799200"/>
            <a:ext cx="5462031" cy="8656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Quattrocento Sans"/>
              <a:buNone/>
            </a:pPr>
            <a:r>
              <a:rPr lang="sv-SE" dirty="0">
                <a:latin typeface="Segoe UI" panose="020B0502040204020203" pitchFamily="34" charset="0"/>
              </a:rPr>
              <a:t>Material på </a:t>
            </a:r>
            <a:r>
              <a:rPr lang="sv-SE" dirty="0" err="1">
                <a:latin typeface="Segoe UI" panose="020B0502040204020203" pitchFamily="34" charset="0"/>
              </a:rPr>
              <a:t>spelinspektionen.se</a:t>
            </a:r>
            <a:endParaRPr dirty="0">
              <a:latin typeface="Segoe UI" panose="020B0502040204020203" pitchFamily="34" charset="0"/>
            </a:endParaRPr>
          </a:p>
        </p:txBody>
      </p:sp>
      <p:cxnSp>
        <p:nvCxnSpPr>
          <p:cNvPr id="877" name="Google Shape;877;p23"/>
          <p:cNvCxnSpPr>
            <a:cxnSpLocks/>
          </p:cNvCxnSpPr>
          <p:nvPr/>
        </p:nvCxnSpPr>
        <p:spPr>
          <a:xfrm>
            <a:off x="528638" y="1664898"/>
            <a:ext cx="5274285" cy="0"/>
          </a:xfrm>
          <a:prstGeom prst="straightConnector1">
            <a:avLst/>
          </a:prstGeom>
          <a:noFill/>
          <a:ln w="76200" cap="flat" cmpd="sng">
            <a:solidFill>
              <a:schemeClr val="accent1"/>
            </a:solidFill>
            <a:prstDash val="solid"/>
            <a:miter lim="800000"/>
            <a:headEnd type="none" w="sm" len="sm"/>
            <a:tailEnd type="none" w="sm" len="sm"/>
          </a:ln>
        </p:spPr>
      </p:cxnSp>
      <p:sp>
        <p:nvSpPr>
          <p:cNvPr id="880" name="Google Shape;880;p23">
            <a:hlinkClick r:id="" action="ppaction://hlinkshowjump?jump=nextslide"/>
          </p:cNvPr>
          <p:cNvSpPr txBox="1"/>
          <p:nvPr/>
        </p:nvSpPr>
        <p:spPr>
          <a:xfrm>
            <a:off x="11531561" y="6234545"/>
            <a:ext cx="623833" cy="45067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000"/>
              <a:buFont typeface="Quattrocento Sans"/>
              <a:buNone/>
            </a:pPr>
            <a:r>
              <a:rPr lang="sv-SE" sz="4000" b="1" i="0" u="none" strike="noStrike" cap="none">
                <a:solidFill>
                  <a:schemeClr val="lt1"/>
                </a:solidFill>
                <a:latin typeface="Segoe UI" panose="020B0502040204020203" pitchFamily="34" charset="0"/>
                <a:ea typeface="Quattrocento Sans"/>
                <a:cs typeface="Segoe UI" panose="020B0502040204020203" pitchFamily="34" charset="0"/>
                <a:sym typeface="Quattrocento Sans"/>
              </a:rPr>
              <a:t>&gt;</a:t>
            </a:r>
            <a:endParaRPr>
              <a:latin typeface="Segoe UI" panose="020B0502040204020203" pitchFamily="34" charset="0"/>
              <a:cs typeface="Segoe UI" panose="020B0502040204020203" pitchFamily="34" charset="0"/>
            </a:endParaRPr>
          </a:p>
        </p:txBody>
      </p:sp>
      <p:sp>
        <p:nvSpPr>
          <p:cNvPr id="881" name="Google Shape;881;p23">
            <a:hlinkClick r:id="" action="ppaction://hlinkshowjump?jump=nextslide"/>
          </p:cNvPr>
          <p:cNvSpPr txBox="1"/>
          <p:nvPr/>
        </p:nvSpPr>
        <p:spPr>
          <a:xfrm>
            <a:off x="11104108" y="6382199"/>
            <a:ext cx="948470" cy="3538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Quattrocento Sans"/>
              <a:buNone/>
            </a:pPr>
            <a:r>
              <a:rPr lang="sv-SE" sz="900" b="1"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rPr>
              <a:t>Avsluta</a:t>
            </a:r>
            <a:endParaRPr sz="900" b="0" i="0" u="none" strike="noStrike" cap="none" dirty="0">
              <a:solidFill>
                <a:schemeClr val="lt1"/>
              </a:solidFill>
              <a:latin typeface="Segoe UI" panose="020B0502040204020203" pitchFamily="34" charset="0"/>
              <a:ea typeface="Quattrocento Sans"/>
              <a:cs typeface="Segoe UI" panose="020B0502040204020203" pitchFamily="34" charset="0"/>
              <a:sym typeface="Quattrocento Sans"/>
            </a:endParaRPr>
          </a:p>
        </p:txBody>
      </p:sp>
      <p:sp>
        <p:nvSpPr>
          <p:cNvPr id="884" name="Google Shape;884;p23">
            <a:hlinkClick r:id="rId3" action="ppaction://hlinksldjump"/>
          </p:cNvPr>
          <p:cNvSpPr/>
          <p:nvPr/>
        </p:nvSpPr>
        <p:spPr>
          <a:xfrm>
            <a:off x="5664459" y="6382197"/>
            <a:ext cx="866774" cy="250536"/>
          </a:xfrm>
          <a:prstGeom prst="chevron">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900" b="1">
                <a:solidFill>
                  <a:schemeClr val="accent2"/>
                </a:solidFill>
                <a:latin typeface="Segoe UI" panose="020B0502040204020203" pitchFamily="34" charset="0"/>
                <a:ea typeface="Quattrocento Sans"/>
                <a:cs typeface="Segoe UI" panose="020B0502040204020203" pitchFamily="34" charset="0"/>
                <a:sym typeface="Quattrocento Sans"/>
              </a:rPr>
              <a:t>Sida 2</a:t>
            </a:r>
            <a:endParaRPr>
              <a:latin typeface="Segoe UI" panose="020B0502040204020203" pitchFamily="34" charset="0"/>
              <a:cs typeface="Segoe UI" panose="020B0502040204020203" pitchFamily="34" charset="0"/>
            </a:endParaRPr>
          </a:p>
        </p:txBody>
      </p:sp>
      <p:sp>
        <p:nvSpPr>
          <p:cNvPr id="885" name="Google Shape;885;p23">
            <a:hlinkClick r:id="rId4" action="ppaction://hlinksldjump"/>
          </p:cNvPr>
          <p:cNvSpPr/>
          <p:nvPr/>
        </p:nvSpPr>
        <p:spPr>
          <a:xfrm>
            <a:off x="4881211" y="6382197"/>
            <a:ext cx="866774" cy="250536"/>
          </a:xfrm>
          <a:prstGeom prst="homePlat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900" b="1" dirty="0">
                <a:solidFill>
                  <a:schemeClr val="accent2"/>
                </a:solidFill>
                <a:latin typeface="Segoe UI" panose="020B0502040204020203" pitchFamily="34" charset="0"/>
                <a:ea typeface="Quattrocento Sans"/>
                <a:cs typeface="Segoe UI" panose="020B0502040204020203" pitchFamily="34" charset="0"/>
                <a:sym typeface="Quattrocento Sans"/>
              </a:rPr>
              <a:t>Sida 1</a:t>
            </a:r>
            <a:endParaRPr dirty="0">
              <a:solidFill>
                <a:schemeClr val="accent2"/>
              </a:solidFill>
              <a:latin typeface="Segoe UI" panose="020B0502040204020203" pitchFamily="34" charset="0"/>
              <a:cs typeface="Segoe UI" panose="020B0502040204020203" pitchFamily="34" charset="0"/>
            </a:endParaRPr>
          </a:p>
        </p:txBody>
      </p:sp>
      <p:sp>
        <p:nvSpPr>
          <p:cNvPr id="4" name="Google Shape;1304;p36">
            <a:extLst>
              <a:ext uri="{FF2B5EF4-FFF2-40B4-BE49-F238E27FC236}">
                <a16:creationId xmlns:a16="http://schemas.microsoft.com/office/drawing/2014/main" id="{4AEDD496-9423-B227-DEC0-BC5BC0ED8D62}"/>
              </a:ext>
            </a:extLst>
          </p:cNvPr>
          <p:cNvSpPr txBox="1"/>
          <p:nvPr/>
        </p:nvSpPr>
        <p:spPr>
          <a:xfrm>
            <a:off x="515937" y="1922561"/>
            <a:ext cx="4151252"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dirty="0">
                <a:solidFill>
                  <a:schemeClr val="dk1"/>
                </a:solidFill>
                <a:latin typeface="Segoe UI" panose="020B0502040204020203" pitchFamily="34" charset="0"/>
                <a:ea typeface="Quattrocento Sans"/>
                <a:cs typeface="Segoe UI" panose="020B0502040204020203" pitchFamily="34" charset="0"/>
                <a:sym typeface="Quattrocento Sans"/>
              </a:rPr>
              <a:t>På </a:t>
            </a:r>
            <a:r>
              <a:rPr lang="sv-SE" sz="1600" dirty="0" err="1">
                <a:solidFill>
                  <a:schemeClr val="dk1"/>
                </a:solidFill>
                <a:latin typeface="Segoe UI" panose="020B0502040204020203" pitchFamily="34" charset="0"/>
                <a:ea typeface="Quattrocento Sans"/>
                <a:cs typeface="Segoe UI" panose="020B0502040204020203" pitchFamily="34" charset="0"/>
                <a:sym typeface="Quattrocento Sans"/>
              </a:rPr>
              <a:t>spelinspektionen.se</a:t>
            </a:r>
            <a:r>
              <a:rPr lang="sv-SE" sz="1600" dirty="0">
                <a:solidFill>
                  <a:schemeClr val="dk1"/>
                </a:solidFill>
                <a:latin typeface="Segoe UI" panose="020B0502040204020203" pitchFamily="34" charset="0"/>
                <a:ea typeface="Quattrocento Sans"/>
                <a:cs typeface="Segoe UI" panose="020B0502040204020203" pitchFamily="34" charset="0"/>
                <a:sym typeface="Quattrocento Sans"/>
              </a:rPr>
              <a:t> hittar du material som kan vara användbart när du handlägger ett ärende. Hör gärna av dig till oss om du har frågor.</a:t>
            </a:r>
            <a:endParaRPr sz="1600" dirty="0">
              <a:solidFill>
                <a:schemeClr val="dk1"/>
              </a:solidFill>
              <a:latin typeface="Segoe UI" panose="020B0502040204020203" pitchFamily="34" charset="0"/>
              <a:ea typeface="Quattrocento Sans"/>
              <a:cs typeface="Segoe UI" panose="020B0502040204020203" pitchFamily="34" charset="0"/>
              <a:sym typeface="Quattrocento Sans"/>
            </a:endParaRPr>
          </a:p>
        </p:txBody>
      </p:sp>
      <p:sp>
        <p:nvSpPr>
          <p:cNvPr id="35" name="Google Shape;930;p25">
            <a:hlinkClick r:id="rId5" action="ppaction://hlinksldjump"/>
            <a:extLst>
              <a:ext uri="{FF2B5EF4-FFF2-40B4-BE49-F238E27FC236}">
                <a16:creationId xmlns:a16="http://schemas.microsoft.com/office/drawing/2014/main" id="{035A4863-9EB7-0C73-DCFB-45E347300B7B}"/>
              </a:ext>
            </a:extLst>
          </p:cNvPr>
          <p:cNvSpPr/>
          <p:nvPr/>
        </p:nvSpPr>
        <p:spPr>
          <a:xfrm>
            <a:off x="8072437" y="0"/>
            <a:ext cx="1128713" cy="4143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200" dirty="0">
                <a:solidFill>
                  <a:schemeClr val="lt1"/>
                </a:solidFill>
                <a:latin typeface="Segoe UI" panose="020B0502040204020203" pitchFamily="34" charset="0"/>
                <a:ea typeface="Quattrocento Sans"/>
                <a:cs typeface="Segoe UI" panose="020B0502040204020203" pitchFamily="34" charset="0"/>
                <a:sym typeface="Quattrocento Sans"/>
              </a:rPr>
              <a:t>Huvudmeny</a:t>
            </a:r>
            <a:endParaRPr dirty="0">
              <a:latin typeface="Segoe UI" panose="020B0502040204020203" pitchFamily="34" charset="0"/>
              <a:cs typeface="Segoe UI" panose="020B0502040204020203" pitchFamily="34" charset="0"/>
            </a:endParaRPr>
          </a:p>
        </p:txBody>
      </p:sp>
      <p:pic>
        <p:nvPicPr>
          <p:cNvPr id="38" name="Bildobjekt 37">
            <a:extLst>
              <a:ext uri="{FF2B5EF4-FFF2-40B4-BE49-F238E27FC236}">
                <a16:creationId xmlns:a16="http://schemas.microsoft.com/office/drawing/2014/main" id="{18A1B3D7-DD46-32D1-663F-105634F7CD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17080" y="1468361"/>
            <a:ext cx="1418832" cy="2004423"/>
          </a:xfrm>
          <a:prstGeom prst="rect">
            <a:avLst/>
          </a:prstGeom>
          <a:effectLst>
            <a:outerShdw blurRad="41131" dist="25400" dir="2280000" algn="ctr" rotWithShape="0">
              <a:srgbClr val="000000">
                <a:alpha val="25000"/>
              </a:srgbClr>
            </a:outerShdw>
          </a:effectLst>
        </p:spPr>
      </p:pic>
      <p:pic>
        <p:nvPicPr>
          <p:cNvPr id="42" name="Bildobjekt 41" descr="En bild som visar bord&#10;&#10;Automatiskt genererad beskrivning">
            <a:extLst>
              <a:ext uri="{FF2B5EF4-FFF2-40B4-BE49-F238E27FC236}">
                <a16:creationId xmlns:a16="http://schemas.microsoft.com/office/drawing/2014/main" id="{95CAC37A-5A75-E95D-2E88-1AF888C21A8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77328" y="3147471"/>
            <a:ext cx="1434996" cy="2019984"/>
          </a:xfrm>
          <a:prstGeom prst="rect">
            <a:avLst/>
          </a:prstGeom>
          <a:ln w="6350">
            <a:solidFill>
              <a:schemeClr val="tx1">
                <a:lumMod val="50000"/>
                <a:lumOff val="50000"/>
              </a:schemeClr>
            </a:solidFill>
          </a:ln>
          <a:effectLst>
            <a:outerShdw blurRad="41131" dist="25400" dir="2280000" algn="ctr" rotWithShape="0">
              <a:srgbClr val="000000">
                <a:alpha val="25000"/>
              </a:srgbClr>
            </a:outerShdw>
          </a:effectLst>
        </p:spPr>
      </p:pic>
      <p:pic>
        <p:nvPicPr>
          <p:cNvPr id="40" name="Bildobjekt 39" descr="En bild som visar bord&#10;&#10;Automatiskt genererad beskrivning">
            <a:extLst>
              <a:ext uri="{FF2B5EF4-FFF2-40B4-BE49-F238E27FC236}">
                <a16:creationId xmlns:a16="http://schemas.microsoft.com/office/drawing/2014/main" id="{54AFB7D6-31B3-F1A7-F608-9DAF4BD3BAB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33621" y="3731832"/>
            <a:ext cx="1418832" cy="2004423"/>
          </a:xfrm>
          <a:prstGeom prst="rect">
            <a:avLst/>
          </a:prstGeom>
          <a:ln w="6350">
            <a:solidFill>
              <a:schemeClr val="tx1">
                <a:lumMod val="50000"/>
                <a:lumOff val="50000"/>
              </a:schemeClr>
            </a:solidFill>
          </a:ln>
          <a:effectLst>
            <a:outerShdw blurRad="41131" dist="25400" dir="2280000" algn="ctr" rotWithShape="0">
              <a:srgbClr val="000000">
                <a:alpha val="25000"/>
              </a:srgbClr>
            </a:outerShdw>
          </a:effectLst>
        </p:spPr>
      </p:pic>
      <p:sp>
        <p:nvSpPr>
          <p:cNvPr id="48" name="Femhörning 47">
            <a:hlinkClick r:id="rId9"/>
            <a:extLst>
              <a:ext uri="{FF2B5EF4-FFF2-40B4-BE49-F238E27FC236}">
                <a16:creationId xmlns:a16="http://schemas.microsoft.com/office/drawing/2014/main" id="{FA1415A5-F107-5506-258F-5C712DBBFCB8}"/>
              </a:ext>
            </a:extLst>
          </p:cNvPr>
          <p:cNvSpPr/>
          <p:nvPr/>
        </p:nvSpPr>
        <p:spPr>
          <a:xfrm>
            <a:off x="8107861" y="2409084"/>
            <a:ext cx="1228706" cy="40066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chemeClr val="bg1"/>
                </a:solidFill>
              </a:rPr>
              <a:t>Klicka här</a:t>
            </a:r>
          </a:p>
        </p:txBody>
      </p:sp>
      <p:sp>
        <p:nvSpPr>
          <p:cNvPr id="49" name="textruta 48">
            <a:extLst>
              <a:ext uri="{FF2B5EF4-FFF2-40B4-BE49-F238E27FC236}">
                <a16:creationId xmlns:a16="http://schemas.microsoft.com/office/drawing/2014/main" id="{65E85CDE-2557-B59B-13E0-5D73658B54FE}"/>
              </a:ext>
            </a:extLst>
          </p:cNvPr>
          <p:cNvSpPr txBox="1"/>
          <p:nvPr/>
        </p:nvSpPr>
        <p:spPr>
          <a:xfrm>
            <a:off x="8044735" y="1581410"/>
            <a:ext cx="2335338" cy="769441"/>
          </a:xfrm>
          <a:prstGeom prst="rect">
            <a:avLst/>
          </a:prstGeom>
          <a:noFill/>
        </p:spPr>
        <p:txBody>
          <a:bodyPr wrap="square" rtlCol="0">
            <a:spAutoFit/>
          </a:bodyPr>
          <a:lstStyle/>
          <a:p>
            <a:r>
              <a:rPr lang="sv-SE" sz="1100" dirty="0"/>
              <a:t>PDF med information och tillsynsvägledning för kommunernas lotterihandläggare och kontrollanter</a:t>
            </a:r>
          </a:p>
        </p:txBody>
      </p:sp>
      <p:sp>
        <p:nvSpPr>
          <p:cNvPr id="51" name="textruta 50">
            <a:extLst>
              <a:ext uri="{FF2B5EF4-FFF2-40B4-BE49-F238E27FC236}">
                <a16:creationId xmlns:a16="http://schemas.microsoft.com/office/drawing/2014/main" id="{7AD1DCFF-E8E7-CC99-28BF-2C87CE99A22D}"/>
              </a:ext>
            </a:extLst>
          </p:cNvPr>
          <p:cNvSpPr txBox="1"/>
          <p:nvPr/>
        </p:nvSpPr>
        <p:spPr>
          <a:xfrm>
            <a:off x="6873639" y="3844783"/>
            <a:ext cx="2335338" cy="600164"/>
          </a:xfrm>
          <a:prstGeom prst="rect">
            <a:avLst/>
          </a:prstGeom>
          <a:noFill/>
        </p:spPr>
        <p:txBody>
          <a:bodyPr wrap="square" rtlCol="0">
            <a:spAutoFit/>
          </a:bodyPr>
          <a:lstStyle/>
          <a:p>
            <a:r>
              <a:rPr lang="sv-SE" sz="1100" dirty="0"/>
              <a:t>Förslag till redovisnings-</a:t>
            </a:r>
            <a:br>
              <a:rPr lang="sv-SE" sz="1100" dirty="0"/>
            </a:br>
            <a:r>
              <a:rPr lang="sv-SE" sz="1100" dirty="0"/>
              <a:t>blankett för kommunala registreringslotterier</a:t>
            </a:r>
          </a:p>
        </p:txBody>
      </p:sp>
      <p:sp>
        <p:nvSpPr>
          <p:cNvPr id="53" name="textruta 52">
            <a:extLst>
              <a:ext uri="{FF2B5EF4-FFF2-40B4-BE49-F238E27FC236}">
                <a16:creationId xmlns:a16="http://schemas.microsoft.com/office/drawing/2014/main" id="{3BDB52D8-2D79-E629-B2B9-08AC181BA8D2}"/>
              </a:ext>
            </a:extLst>
          </p:cNvPr>
          <p:cNvSpPr txBox="1"/>
          <p:nvPr/>
        </p:nvSpPr>
        <p:spPr>
          <a:xfrm>
            <a:off x="10221147" y="3391103"/>
            <a:ext cx="2335338" cy="600164"/>
          </a:xfrm>
          <a:prstGeom prst="rect">
            <a:avLst/>
          </a:prstGeom>
          <a:noFill/>
        </p:spPr>
        <p:txBody>
          <a:bodyPr wrap="square" rtlCol="0">
            <a:spAutoFit/>
          </a:bodyPr>
          <a:lstStyle/>
          <a:p>
            <a:r>
              <a:rPr lang="sv-SE" sz="1100" dirty="0"/>
              <a:t>Förslag till ansöknings-</a:t>
            </a:r>
            <a:br>
              <a:rPr lang="sv-SE" sz="1100" dirty="0"/>
            </a:br>
            <a:r>
              <a:rPr lang="sv-SE" sz="1100" dirty="0"/>
              <a:t>blankett för kommunala </a:t>
            </a:r>
          </a:p>
          <a:p>
            <a:r>
              <a:rPr lang="sv-SE" sz="1100" dirty="0"/>
              <a:t>lotterier</a:t>
            </a:r>
          </a:p>
        </p:txBody>
      </p:sp>
      <p:sp>
        <p:nvSpPr>
          <p:cNvPr id="54" name="Femhörning 53">
            <a:hlinkClick r:id="rId10"/>
            <a:extLst>
              <a:ext uri="{FF2B5EF4-FFF2-40B4-BE49-F238E27FC236}">
                <a16:creationId xmlns:a16="http://schemas.microsoft.com/office/drawing/2014/main" id="{8CC0A785-30DF-CD0F-1CCF-ABA713689E01}"/>
              </a:ext>
            </a:extLst>
          </p:cNvPr>
          <p:cNvSpPr/>
          <p:nvPr/>
        </p:nvSpPr>
        <p:spPr>
          <a:xfrm>
            <a:off x="10298168" y="4036151"/>
            <a:ext cx="1228706" cy="40879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chemeClr val="bg1"/>
                </a:solidFill>
              </a:rPr>
              <a:t>Klicka här</a:t>
            </a:r>
          </a:p>
        </p:txBody>
      </p:sp>
      <p:sp>
        <p:nvSpPr>
          <p:cNvPr id="55" name="Femhörning 54">
            <a:hlinkClick r:id="rId11"/>
            <a:extLst>
              <a:ext uri="{FF2B5EF4-FFF2-40B4-BE49-F238E27FC236}">
                <a16:creationId xmlns:a16="http://schemas.microsoft.com/office/drawing/2014/main" id="{CF5C726F-388F-ED8C-53DF-4D7339CD09A0}"/>
              </a:ext>
            </a:extLst>
          </p:cNvPr>
          <p:cNvSpPr/>
          <p:nvPr/>
        </p:nvSpPr>
        <p:spPr>
          <a:xfrm>
            <a:off x="6979516" y="4532692"/>
            <a:ext cx="1228706" cy="39238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chemeClr val="bg1"/>
                </a:solidFill>
              </a:rPr>
              <a:t>Klicka här</a:t>
            </a:r>
          </a:p>
        </p:txBody>
      </p:sp>
      <p:sp>
        <p:nvSpPr>
          <p:cNvPr id="56" name="V-form 34">
            <a:hlinkClick r:id="rId12" action="ppaction://hlinksldjump"/>
            <a:extLst>
              <a:ext uri="{FF2B5EF4-FFF2-40B4-BE49-F238E27FC236}">
                <a16:creationId xmlns:a16="http://schemas.microsoft.com/office/drawing/2014/main" id="{AFA78F8C-BF94-A719-D14C-2F985186EAAB}"/>
              </a:ext>
            </a:extLst>
          </p:cNvPr>
          <p:cNvSpPr/>
          <p:nvPr/>
        </p:nvSpPr>
        <p:spPr>
          <a:xfrm>
            <a:off x="6444382"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3</a:t>
            </a:r>
          </a:p>
        </p:txBody>
      </p:sp>
      <p:sp>
        <p:nvSpPr>
          <p:cNvPr id="2" name="Femhörning 1">
            <a:hlinkClick r:id="rId13"/>
            <a:extLst>
              <a:ext uri="{FF2B5EF4-FFF2-40B4-BE49-F238E27FC236}">
                <a16:creationId xmlns:a16="http://schemas.microsoft.com/office/drawing/2014/main" id="{3E0B2E63-C215-B596-EFFE-CC21D433DB40}"/>
              </a:ext>
            </a:extLst>
          </p:cNvPr>
          <p:cNvSpPr/>
          <p:nvPr/>
        </p:nvSpPr>
        <p:spPr>
          <a:xfrm>
            <a:off x="623638" y="3276590"/>
            <a:ext cx="1783484" cy="39238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chemeClr val="bg1"/>
                </a:solidFill>
              </a:rPr>
              <a:t>Ta kontakt med oss</a:t>
            </a:r>
          </a:p>
        </p:txBody>
      </p:sp>
      <p:sp>
        <p:nvSpPr>
          <p:cNvPr id="3" name="Rubrik 1">
            <a:hlinkClick r:id="" action="ppaction://hlinkshowjump?jump=lastslideviewed"/>
            <a:extLst>
              <a:ext uri="{FF2B5EF4-FFF2-40B4-BE49-F238E27FC236}">
                <a16:creationId xmlns:a16="http://schemas.microsoft.com/office/drawing/2014/main" id="{F8A7ECF0-8D81-ECC3-CED0-E526642A5405}"/>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5" name="Platshållare för text 5">
            <a:hlinkClick r:id="" action="ppaction://hlinkshowjump?jump=lastslideviewed"/>
            <a:extLst>
              <a:ext uri="{FF2B5EF4-FFF2-40B4-BE49-F238E27FC236}">
                <a16:creationId xmlns:a16="http://schemas.microsoft.com/office/drawing/2014/main" id="{5120B43B-18A5-E6AA-0EB5-DDAF0AC3B2BC}"/>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2869897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7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9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1+#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9" presetClass="entr" presetSubtype="0" fill="hold" grpId="0" nodeType="withEffect">
                                  <p:stCondLst>
                                    <p:cond delay="1500"/>
                                  </p:stCondLst>
                                  <p:childTnLst>
                                    <p:set>
                                      <p:cBhvr>
                                        <p:cTn id="18" dur="1" fill="hold">
                                          <p:stCondLst>
                                            <p:cond delay="0"/>
                                          </p:stCondLst>
                                        </p:cTn>
                                        <p:tgtEl>
                                          <p:spTgt spid="49"/>
                                        </p:tgtEl>
                                        <p:attrNameLst>
                                          <p:attrName>style.visibility</p:attrName>
                                        </p:attrNameLst>
                                      </p:cBhvr>
                                      <p:to>
                                        <p:strVal val="visible"/>
                                      </p:to>
                                    </p:set>
                                    <p:animEffect transition="in" filter="dissolve">
                                      <p:cBhvr>
                                        <p:cTn id="19" dur="500"/>
                                        <p:tgtEl>
                                          <p:spTgt spid="49"/>
                                        </p:tgtEl>
                                      </p:cBhvr>
                                    </p:animEffect>
                                  </p:childTnLst>
                                </p:cTn>
                              </p:par>
                              <p:par>
                                <p:cTn id="20" presetID="9" presetClass="entr" presetSubtype="0" fill="hold" grpId="0" nodeType="withEffect">
                                  <p:stCondLst>
                                    <p:cond delay="1500"/>
                                  </p:stCondLst>
                                  <p:childTnLst>
                                    <p:set>
                                      <p:cBhvr>
                                        <p:cTn id="21" dur="1" fill="hold">
                                          <p:stCondLst>
                                            <p:cond delay="0"/>
                                          </p:stCondLst>
                                        </p:cTn>
                                        <p:tgtEl>
                                          <p:spTgt spid="48"/>
                                        </p:tgtEl>
                                        <p:attrNameLst>
                                          <p:attrName>style.visibility</p:attrName>
                                        </p:attrNameLst>
                                      </p:cBhvr>
                                      <p:to>
                                        <p:strVal val="visible"/>
                                      </p:to>
                                    </p:set>
                                    <p:animEffect transition="in" filter="dissolve">
                                      <p:cBhvr>
                                        <p:cTn id="22" dur="500"/>
                                        <p:tgtEl>
                                          <p:spTgt spid="48"/>
                                        </p:tgtEl>
                                      </p:cBhvr>
                                    </p:animEffect>
                                  </p:childTnLst>
                                </p:cTn>
                              </p:par>
                              <p:par>
                                <p:cTn id="23" presetID="9" presetClass="entr" presetSubtype="0" fill="hold" grpId="0" nodeType="withEffect">
                                  <p:stCondLst>
                                    <p:cond delay="1500"/>
                                  </p:stCondLst>
                                  <p:childTnLst>
                                    <p:set>
                                      <p:cBhvr>
                                        <p:cTn id="24" dur="1" fill="hold">
                                          <p:stCondLst>
                                            <p:cond delay="0"/>
                                          </p:stCondLst>
                                        </p:cTn>
                                        <p:tgtEl>
                                          <p:spTgt spid="51"/>
                                        </p:tgtEl>
                                        <p:attrNameLst>
                                          <p:attrName>style.visibility</p:attrName>
                                        </p:attrNameLst>
                                      </p:cBhvr>
                                      <p:to>
                                        <p:strVal val="visible"/>
                                      </p:to>
                                    </p:set>
                                    <p:animEffect transition="in" filter="dissolve">
                                      <p:cBhvr>
                                        <p:cTn id="25" dur="500"/>
                                        <p:tgtEl>
                                          <p:spTgt spid="51"/>
                                        </p:tgtEl>
                                      </p:cBhvr>
                                    </p:animEffect>
                                  </p:childTnLst>
                                </p:cTn>
                              </p:par>
                              <p:par>
                                <p:cTn id="26" presetID="9" presetClass="entr" presetSubtype="0" fill="hold" grpId="0" nodeType="withEffect">
                                  <p:stCondLst>
                                    <p:cond delay="150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500"/>
                                        <p:tgtEl>
                                          <p:spTgt spid="55"/>
                                        </p:tgtEl>
                                      </p:cBhvr>
                                    </p:animEffect>
                                  </p:childTnLst>
                                </p:cTn>
                              </p:par>
                              <p:par>
                                <p:cTn id="29" presetID="9" presetClass="entr" presetSubtype="0" fill="hold" grpId="0" nodeType="withEffect">
                                  <p:stCondLst>
                                    <p:cond delay="1500"/>
                                  </p:stCondLst>
                                  <p:childTnLst>
                                    <p:set>
                                      <p:cBhvr>
                                        <p:cTn id="30" dur="1" fill="hold">
                                          <p:stCondLst>
                                            <p:cond delay="0"/>
                                          </p:stCondLst>
                                        </p:cTn>
                                        <p:tgtEl>
                                          <p:spTgt spid="53"/>
                                        </p:tgtEl>
                                        <p:attrNameLst>
                                          <p:attrName>style.visibility</p:attrName>
                                        </p:attrNameLst>
                                      </p:cBhvr>
                                      <p:to>
                                        <p:strVal val="visible"/>
                                      </p:to>
                                    </p:set>
                                    <p:animEffect transition="in" filter="dissolve">
                                      <p:cBhvr>
                                        <p:cTn id="31" dur="500"/>
                                        <p:tgtEl>
                                          <p:spTgt spid="53"/>
                                        </p:tgtEl>
                                      </p:cBhvr>
                                    </p:animEffect>
                                  </p:childTnLst>
                                </p:cTn>
                              </p:par>
                              <p:par>
                                <p:cTn id="32" presetID="9" presetClass="entr" presetSubtype="0" fill="hold" grpId="0" nodeType="withEffect">
                                  <p:stCondLst>
                                    <p:cond delay="1500"/>
                                  </p:stCondLst>
                                  <p:childTnLst>
                                    <p:set>
                                      <p:cBhvr>
                                        <p:cTn id="33" dur="1" fill="hold">
                                          <p:stCondLst>
                                            <p:cond delay="0"/>
                                          </p:stCondLst>
                                        </p:cTn>
                                        <p:tgtEl>
                                          <p:spTgt spid="54"/>
                                        </p:tgtEl>
                                        <p:attrNameLst>
                                          <p:attrName>style.visibility</p:attrName>
                                        </p:attrNameLst>
                                      </p:cBhvr>
                                      <p:to>
                                        <p:strVal val="visible"/>
                                      </p:to>
                                    </p:set>
                                    <p:animEffect transition="in" filter="dissolve">
                                      <p:cBhvr>
                                        <p:cTn id="34" dur="500"/>
                                        <p:tgtEl>
                                          <p:spTgt spid="54"/>
                                        </p:tgtEl>
                                      </p:cBhvr>
                                    </p:animEffect>
                                  </p:childTnLst>
                                </p:cTn>
                              </p:par>
                              <p:par>
                                <p:cTn id="35" presetID="26" presetClass="emph" presetSubtype="0" repeatCount="2000" fill="hold" nodeType="withEffect">
                                  <p:stCondLst>
                                    <p:cond delay="2000"/>
                                  </p:stCondLst>
                                  <p:childTnLst>
                                    <p:animEffect transition="out" filter="fade">
                                      <p:cBhvr>
                                        <p:cTn id="36" dur="500" tmFilter="0, 0; .2, .5; .8, .5; 1, 0"/>
                                        <p:tgtEl>
                                          <p:spTgt spid="38"/>
                                        </p:tgtEl>
                                      </p:cBhvr>
                                    </p:animEffect>
                                    <p:animScale>
                                      <p:cBhvr>
                                        <p:cTn id="37" dur="250" autoRev="1" fill="hold"/>
                                        <p:tgtEl>
                                          <p:spTgt spid="38"/>
                                        </p:tgtEl>
                                      </p:cBhvr>
                                      <p:by x="105000" y="105000"/>
                                    </p:animScale>
                                  </p:childTnLst>
                                </p:cTn>
                              </p:par>
                              <p:par>
                                <p:cTn id="38" presetID="26" presetClass="emph" presetSubtype="0" repeatCount="2000" fill="hold" nodeType="withEffect">
                                  <p:stCondLst>
                                    <p:cond delay="2000"/>
                                  </p:stCondLst>
                                  <p:childTnLst>
                                    <p:animEffect transition="out" filter="fade">
                                      <p:cBhvr>
                                        <p:cTn id="39" dur="500" tmFilter="0, 0; .2, .5; .8, .5; 1, 0"/>
                                        <p:tgtEl>
                                          <p:spTgt spid="40"/>
                                        </p:tgtEl>
                                      </p:cBhvr>
                                    </p:animEffect>
                                    <p:animScale>
                                      <p:cBhvr>
                                        <p:cTn id="40" dur="250" autoRev="1" fill="hold"/>
                                        <p:tgtEl>
                                          <p:spTgt spid="40"/>
                                        </p:tgtEl>
                                      </p:cBhvr>
                                      <p:by x="105000" y="105000"/>
                                    </p:animScale>
                                  </p:childTnLst>
                                </p:cTn>
                              </p:par>
                              <p:par>
                                <p:cTn id="41" presetID="26" presetClass="emph" presetSubtype="0" repeatCount="2000" fill="hold" nodeType="withEffect">
                                  <p:stCondLst>
                                    <p:cond delay="2000"/>
                                  </p:stCondLst>
                                  <p:childTnLst>
                                    <p:animEffect transition="out" filter="fade">
                                      <p:cBhvr>
                                        <p:cTn id="42" dur="500" tmFilter="0, 0; .2, .5; .8, .5; 1, 0"/>
                                        <p:tgtEl>
                                          <p:spTgt spid="42"/>
                                        </p:tgtEl>
                                      </p:cBhvr>
                                    </p:animEffect>
                                    <p:animScale>
                                      <p:cBhvr>
                                        <p:cTn id="43" dur="250" autoRev="1" fill="hold"/>
                                        <p:tgtEl>
                                          <p:spTgt spid="42"/>
                                        </p:tgtEl>
                                      </p:cBhvr>
                                      <p:by x="105000" y="105000"/>
                                    </p:animScale>
                                  </p:childTnLst>
                                </p:cTn>
                              </p:par>
                              <p:par>
                                <p:cTn id="44" presetID="9" presetClass="entr" presetSubtype="0" fill="hold" grpId="0" nodeType="withEffect">
                                  <p:stCondLst>
                                    <p:cond delay="1500"/>
                                  </p:stCondLst>
                                  <p:childTnLst>
                                    <p:set>
                                      <p:cBhvr>
                                        <p:cTn id="45" dur="1" fill="hold">
                                          <p:stCondLst>
                                            <p:cond delay="0"/>
                                          </p:stCondLst>
                                        </p:cTn>
                                        <p:tgtEl>
                                          <p:spTgt spid="2"/>
                                        </p:tgtEl>
                                        <p:attrNameLst>
                                          <p:attrName>style.visibility</p:attrName>
                                        </p:attrNameLst>
                                      </p:cBhvr>
                                      <p:to>
                                        <p:strVal val="visible"/>
                                      </p:to>
                                    </p:set>
                                    <p:animEffect transition="in" filter="dissolv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1" grpId="0"/>
      <p:bldP spid="53" grpId="0"/>
      <p:bldP spid="54" grpId="0" animBg="1"/>
      <p:bldP spid="55"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hlinkClick r:id="rId3"/>
            <a:extLst>
              <a:ext uri="{FF2B5EF4-FFF2-40B4-BE49-F238E27FC236}">
                <a16:creationId xmlns:a16="http://schemas.microsoft.com/office/drawing/2014/main" id="{A269E546-AE52-4FF5-03CA-F7001F408A1A}"/>
              </a:ext>
            </a:extLst>
          </p:cNvPr>
          <p:cNvSpPr txBox="1"/>
          <p:nvPr/>
        </p:nvSpPr>
        <p:spPr>
          <a:xfrm>
            <a:off x="410255" y="367463"/>
            <a:ext cx="2820473" cy="369332"/>
          </a:xfrm>
          <a:prstGeom prst="rect">
            <a:avLst/>
          </a:prstGeom>
          <a:noFill/>
        </p:spPr>
        <p:txBody>
          <a:bodyPr wrap="square" rtlCol="0">
            <a:spAutoFit/>
          </a:bodyPr>
          <a:lstStyle/>
          <a:p>
            <a:r>
              <a:rPr lang="sv-SE" dirty="0" err="1">
                <a:solidFill>
                  <a:schemeClr val="bg1"/>
                </a:solidFill>
              </a:rPr>
              <a:t>spelinspektionen.se</a:t>
            </a:r>
            <a:endParaRPr lang="sv-SE" dirty="0">
              <a:solidFill>
                <a:schemeClr val="bg1"/>
              </a:solidFill>
            </a:endParaRPr>
          </a:p>
        </p:txBody>
      </p:sp>
      <p:sp>
        <p:nvSpPr>
          <p:cNvPr id="5" name="Platshållare för text 1">
            <a:extLst>
              <a:ext uri="{FF2B5EF4-FFF2-40B4-BE49-F238E27FC236}">
                <a16:creationId xmlns:a16="http://schemas.microsoft.com/office/drawing/2014/main" id="{7D50F3E8-4BF9-741F-E3F7-D279B2D9BDDD}"/>
              </a:ext>
            </a:extLst>
          </p:cNvPr>
          <p:cNvSpPr txBox="1">
            <a:spLocks/>
          </p:cNvSpPr>
          <p:nvPr/>
        </p:nvSpPr>
        <p:spPr>
          <a:xfrm>
            <a:off x="2084400" y="3009600"/>
            <a:ext cx="6343200" cy="28924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000" kern="1200">
                <a:solidFill>
                  <a:schemeClr val="bg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Lycka till!</a:t>
            </a:r>
          </a:p>
        </p:txBody>
      </p:sp>
      <p:sp>
        <p:nvSpPr>
          <p:cNvPr id="8" name="Femhörning 7">
            <a:hlinkClick r:id="" action="ppaction://hlinkshowjump?jump=endshow"/>
            <a:extLst>
              <a:ext uri="{FF2B5EF4-FFF2-40B4-BE49-F238E27FC236}">
                <a16:creationId xmlns:a16="http://schemas.microsoft.com/office/drawing/2014/main" id="{EBCC5227-7AA2-4578-F697-741E26123C0C}"/>
              </a:ext>
            </a:extLst>
          </p:cNvPr>
          <p:cNvSpPr/>
          <p:nvPr/>
        </p:nvSpPr>
        <p:spPr>
          <a:xfrm>
            <a:off x="8894618" y="5605153"/>
            <a:ext cx="2149434" cy="80752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accent2"/>
                </a:solidFill>
              </a:rPr>
              <a:t>Avsluta</a:t>
            </a:r>
          </a:p>
        </p:txBody>
      </p:sp>
    </p:spTree>
    <p:extLst>
      <p:ext uri="{BB962C8B-B14F-4D97-AF65-F5344CB8AC3E}">
        <p14:creationId xmlns:p14="http://schemas.microsoft.com/office/powerpoint/2010/main" val="38927145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670A1-D2E3-4C35-886C-DDFB748A7872}"/>
              </a:ext>
            </a:extLst>
          </p:cNvPr>
          <p:cNvSpPr>
            <a:spLocks noGrp="1"/>
          </p:cNvSpPr>
          <p:nvPr>
            <p:ph type="title"/>
          </p:nvPr>
        </p:nvSpPr>
        <p:spPr>
          <a:xfrm>
            <a:off x="439199" y="1737000"/>
            <a:ext cx="4701600" cy="1692000"/>
          </a:xfrm>
        </p:spPr>
        <p:txBody>
          <a:bodyPr>
            <a:noAutofit/>
          </a:bodyPr>
          <a:lstStyle/>
          <a:p>
            <a:r>
              <a:rPr lang="sv-SE" sz="3600" b="1" dirty="0">
                <a:latin typeface="Segoe UI" panose="020B0502040204020203" pitchFamily="34" charset="0"/>
              </a:rPr>
              <a:t>Kapitel 1: </a:t>
            </a:r>
            <a:r>
              <a:rPr lang="sv-SE" sz="3600" dirty="0">
                <a:latin typeface="Segoe UI" panose="020B0502040204020203" pitchFamily="34" charset="0"/>
              </a:rPr>
              <a:t>När krävs registrering?</a:t>
            </a:r>
            <a:br>
              <a:rPr lang="sv-SE" sz="3600" dirty="0">
                <a:latin typeface="Segoe UI" panose="020B0502040204020203" pitchFamily="34" charset="0"/>
              </a:rPr>
            </a:br>
            <a:br>
              <a:rPr lang="sv-SE" sz="3600" dirty="0">
                <a:latin typeface="Segoe UI" panose="020B0502040204020203" pitchFamily="34" charset="0"/>
              </a:rPr>
            </a:br>
            <a:endParaRPr lang="sv-SE" sz="3600" dirty="0">
              <a:latin typeface="Segoe UI" panose="020B0502040204020203" pitchFamily="34" charset="0"/>
            </a:endParaRPr>
          </a:p>
        </p:txBody>
      </p:sp>
      <p:sp>
        <p:nvSpPr>
          <p:cNvPr id="8" name="textruta 7">
            <a:extLst>
              <a:ext uri="{FF2B5EF4-FFF2-40B4-BE49-F238E27FC236}">
                <a16:creationId xmlns:a16="http://schemas.microsoft.com/office/drawing/2014/main" id="{855B1FFE-0DFE-C6E6-137D-22A52F0D9783}"/>
              </a:ext>
            </a:extLst>
          </p:cNvPr>
          <p:cNvSpPr txBox="1"/>
          <p:nvPr/>
        </p:nvSpPr>
        <p:spPr>
          <a:xfrm>
            <a:off x="407924" y="2724446"/>
            <a:ext cx="5030350" cy="2031325"/>
          </a:xfrm>
          <a:prstGeom prst="rect">
            <a:avLst/>
          </a:prstGeom>
          <a:noFill/>
        </p:spPr>
        <p:txBody>
          <a:bodyPr wrap="square">
            <a:spAutoFit/>
          </a:bodyPr>
          <a:lstStyle/>
          <a:p>
            <a:r>
              <a:rPr lang="sv-SE" sz="1800" b="0" i="0" u="none" strike="noStrike" dirty="0">
                <a:solidFill>
                  <a:schemeClr val="bg1"/>
                </a:solidFill>
                <a:effectLst/>
                <a:latin typeface="Segoe UI" panose="020B0502040204020203" pitchFamily="34" charset="0"/>
                <a:cs typeface="Segoe UI" panose="020B0502040204020203" pitchFamily="34" charset="0"/>
              </a:rPr>
              <a:t>Till att börja med kan det vara bra att känna till när en registrering faktiskt är nödvändig. Många kommunala lotterier kräver registrering, men det finns några undantag. I det här kapitlet får du lära dig mer om hur du avgör vilka lotterier som kräver registrering och vilka som inte gör det.</a:t>
            </a:r>
            <a:endParaRPr lang="sv-SE" dirty="0">
              <a:solidFill>
                <a:schemeClr val="bg1"/>
              </a:solidFill>
              <a:latin typeface="Segoe UI" panose="020B0502040204020203" pitchFamily="34" charset="0"/>
              <a:cs typeface="Segoe UI" panose="020B0502040204020203" pitchFamily="34" charset="0"/>
            </a:endParaRPr>
          </a:p>
        </p:txBody>
      </p:sp>
      <p:sp>
        <p:nvSpPr>
          <p:cNvPr id="9" name="Rektangel 8">
            <a:hlinkClick r:id="rId2" action="ppaction://hlinksldjump"/>
            <a:extLst>
              <a:ext uri="{FF2B5EF4-FFF2-40B4-BE49-F238E27FC236}">
                <a16:creationId xmlns:a16="http://schemas.microsoft.com/office/drawing/2014/main" id="{14FB69F9-0BCF-625C-3ACB-1914907D2284}"/>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4" name="Rubrik 1">
            <a:hlinkClick r:id="" action="ppaction://hlinkshowjump?jump=lastslideviewed"/>
            <a:extLst>
              <a:ext uri="{FF2B5EF4-FFF2-40B4-BE49-F238E27FC236}">
                <a16:creationId xmlns:a16="http://schemas.microsoft.com/office/drawing/2014/main" id="{63046646-8E0E-9FE2-1995-20B7D8F3C41E}"/>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5" name="Platshållare för text 5">
            <a:hlinkClick r:id="" action="ppaction://hlinkshowjump?jump=lastslideviewed"/>
            <a:extLst>
              <a:ext uri="{FF2B5EF4-FFF2-40B4-BE49-F238E27FC236}">
                <a16:creationId xmlns:a16="http://schemas.microsoft.com/office/drawing/2014/main" id="{5757EE97-ADC2-C282-3458-1F2B3B60A3ED}"/>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3" name="Rektangel med rundade hörn 2">
            <a:hlinkClick r:id="" action="ppaction://hlinkshowjump?jump=nextslide"/>
            <a:extLst>
              <a:ext uri="{FF2B5EF4-FFF2-40B4-BE49-F238E27FC236}">
                <a16:creationId xmlns:a16="http://schemas.microsoft.com/office/drawing/2014/main" id="{ED940A34-D034-FB92-25D1-3C7C6B2A4B61}"/>
              </a:ext>
            </a:extLst>
          </p:cNvPr>
          <p:cNvSpPr/>
          <p:nvPr/>
        </p:nvSpPr>
        <p:spPr>
          <a:xfrm>
            <a:off x="8997950" y="4816158"/>
            <a:ext cx="1584960" cy="86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accent2"/>
                </a:solidFill>
              </a:rPr>
              <a:t>Sätt igång!</a:t>
            </a:r>
          </a:p>
        </p:txBody>
      </p:sp>
    </p:spTree>
    <p:extLst>
      <p:ext uri="{BB962C8B-B14F-4D97-AF65-F5344CB8AC3E}">
        <p14:creationId xmlns:p14="http://schemas.microsoft.com/office/powerpoint/2010/main" val="4613185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ktangel med rundade hörn 38">
            <a:extLst>
              <a:ext uri="{FF2B5EF4-FFF2-40B4-BE49-F238E27FC236}">
                <a16:creationId xmlns:a16="http://schemas.microsoft.com/office/drawing/2014/main" id="{3D721E08-2EBE-7DF2-C88A-6743164DE0AB}"/>
              </a:ext>
            </a:extLst>
          </p:cNvPr>
          <p:cNvSpPr/>
          <p:nvPr/>
        </p:nvSpPr>
        <p:spPr>
          <a:xfrm>
            <a:off x="8730784" y="1986915"/>
            <a:ext cx="2932578" cy="35433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b"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Skatt på vinster från lotterier och skicklighetsspel</a:t>
            </a:r>
          </a:p>
          <a:p>
            <a:pPr rtl="0">
              <a:spcBef>
                <a:spcPts val="0"/>
              </a:spcBef>
              <a:spcAft>
                <a:spcPts val="0"/>
              </a:spcAft>
            </a:pPr>
            <a:r>
              <a:rPr lang="sv-SE" sz="1100" dirty="0">
                <a:solidFill>
                  <a:schemeClr val="tx1"/>
                </a:solidFill>
                <a:latin typeface="Segoe UI" panose="020B0502040204020203" pitchFamily="34" charset="0"/>
                <a:cs typeface="Segoe UI" panose="020B0502040204020203" pitchFamily="34" charset="0"/>
              </a:rPr>
              <a:t>Lotterivinster är skattefria. Om någon vunnit i en tävling, till exempel i sociala medier eller en tidning, ska vanligtvis skatt betalas på vinsten. Detsamma gäller om det är den personliga prestationen som avgör vem som vinner. Mer information hittar du hos Skatteverket. </a:t>
            </a:r>
          </a:p>
        </p:txBody>
      </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05200"/>
            <a:ext cx="3917950" cy="1815882"/>
          </a:xfrm>
          <a:prstGeom prst="rect">
            <a:avLst/>
          </a:prstGeom>
          <a:noFill/>
        </p:spPr>
        <p:txBody>
          <a:bodyPr wrap="square">
            <a:spAutoFit/>
          </a:bodyPr>
          <a:lstStyle/>
          <a:p>
            <a:r>
              <a:rPr lang="sv-SE" sz="1600" dirty="0" err="1">
                <a:latin typeface="Segoe UI" panose="020B0502040204020203" pitchFamily="34" charset="0"/>
                <a:cs typeface="Segoe UI" panose="020B0502040204020203" pitchFamily="34" charset="0"/>
              </a:rPr>
              <a:t>Spellagen</a:t>
            </a:r>
            <a:r>
              <a:rPr lang="sv-SE" sz="1600" dirty="0">
                <a:latin typeface="Segoe UI" panose="020B0502040204020203" pitchFamily="34" charset="0"/>
                <a:cs typeface="Segoe UI" panose="020B0502040204020203" pitchFamily="34" charset="0"/>
              </a:rPr>
              <a:t> gäller spel om pengar och andra vinster med ett värde i pengar.</a:t>
            </a:r>
          </a:p>
          <a:p>
            <a:r>
              <a:rPr lang="sv-SE" sz="1600" dirty="0">
                <a:latin typeface="Segoe UI" panose="020B0502040204020203" pitchFamily="34" charset="0"/>
                <a:cs typeface="Segoe UI" panose="020B0502040204020203" pitchFamily="34" charset="0"/>
              </a:rPr>
              <a:t>Med spel avses lotteri,   vadhållning, kombinationsspel   och pyramidspel.   </a:t>
            </a:r>
            <a:br>
              <a:rPr lang="sv-SE" sz="1600" dirty="0">
                <a:latin typeface="Segoe UI" panose="020B0502040204020203" pitchFamily="34" charset="0"/>
                <a:cs typeface="Segoe UI" panose="020B0502040204020203" pitchFamily="34" charset="0"/>
              </a:rPr>
            </a:br>
            <a:r>
              <a:rPr lang="sv-SE" sz="1600" dirty="0">
                <a:latin typeface="Segoe UI" panose="020B0502040204020203" pitchFamily="34" charset="0"/>
                <a:cs typeface="Segoe UI" panose="020B0502040204020203" pitchFamily="34" charset="0"/>
              </a:rPr>
              <a:t>Allt som inte är spel i lagens mening, till exempel skicklighetsspel, omfattas inte av bestämmelserna i </a:t>
            </a:r>
            <a:r>
              <a:rPr lang="sv-SE" sz="1600" dirty="0" err="1">
                <a:latin typeface="Segoe UI" panose="020B0502040204020203" pitchFamily="34" charset="0"/>
                <a:cs typeface="Segoe UI" panose="020B0502040204020203" pitchFamily="34" charset="0"/>
              </a:rPr>
              <a:t>spellagen</a:t>
            </a:r>
            <a:r>
              <a:rPr lang="sv-SE" sz="1600" dirty="0">
                <a:latin typeface="Segoe UI" panose="020B0502040204020203" pitchFamily="34" charset="0"/>
                <a:cs typeface="Segoe UI" panose="020B0502040204020203" pitchFamily="34" charset="0"/>
              </a:rPr>
              <a:t>. </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Spel om pengar och vinster med värde i pengar</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a:off x="528638" y="1664898"/>
            <a:ext cx="789838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8" name="textruta 57">
            <a:extLst>
              <a:ext uri="{FF2B5EF4-FFF2-40B4-BE49-F238E27FC236}">
                <a16:creationId xmlns:a16="http://schemas.microsoft.com/office/drawing/2014/main" id="{D73EDF8A-4773-1EE2-C398-25F722239327}"/>
              </a:ext>
            </a:extLst>
          </p:cNvPr>
          <p:cNvSpPr txBox="1"/>
          <p:nvPr/>
        </p:nvSpPr>
        <p:spPr>
          <a:xfrm>
            <a:off x="4531321" y="2005200"/>
            <a:ext cx="3677130" cy="3662541"/>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Vad är ett skicklighetsspel? </a:t>
            </a:r>
          </a:p>
          <a:p>
            <a:r>
              <a:rPr lang="sv-SE" sz="1100" dirty="0">
                <a:latin typeface="Segoe UI" panose="020B0502040204020203" pitchFamily="34" charset="0"/>
                <a:cs typeface="Segoe UI" panose="020B0502040204020203" pitchFamily="34" charset="0"/>
              </a:rPr>
              <a:t>Exempel på skicklighetsspel är biljard, tävlingsbridge och schack. Det kan också röra sig om en bedömning av någons förslag till en slogan, att en deltagare kan svaret på fler kunskapsfrågor än andra eller andra tävlingar som avgörs enbart av deltagarens skicklighet. Skicklighetsspel faller utanför </a:t>
            </a:r>
            <a:r>
              <a:rPr lang="sv-SE" sz="1100" dirty="0" err="1">
                <a:latin typeface="Segoe UI" panose="020B0502040204020203" pitchFamily="34" charset="0"/>
                <a:cs typeface="Segoe UI" panose="020B0502040204020203" pitchFamily="34" charset="0"/>
              </a:rPr>
              <a:t>spellagens</a:t>
            </a:r>
            <a:r>
              <a:rPr lang="sv-SE" sz="1100" dirty="0">
                <a:latin typeface="Segoe UI" panose="020B0502040204020203" pitchFamily="34" charset="0"/>
                <a:cs typeface="Segoe UI" panose="020B0502040204020203" pitchFamily="34" charset="0"/>
              </a:rPr>
              <a:t> tillämpningsområde och kräver inte någon licens eller registrering. Dessa spel ingår inte heller i Spelinspektionens licens- och tillsynsområde. </a:t>
            </a:r>
          </a:p>
          <a:p>
            <a:endParaRPr lang="sv-SE" sz="1100" dirty="0">
              <a:latin typeface="Segoe UI" panose="020B0502040204020203" pitchFamily="34" charset="0"/>
              <a:cs typeface="Segoe UI" panose="020B0502040204020203" pitchFamily="34" charset="0"/>
            </a:endParaRPr>
          </a:p>
          <a:p>
            <a:r>
              <a:rPr lang="sv-SE" sz="1400" b="1" dirty="0" err="1">
                <a:latin typeface="Segoe UI" panose="020B0502040204020203" pitchFamily="34" charset="0"/>
                <a:cs typeface="Segoe UI" panose="020B0502040204020203" pitchFamily="34" charset="0"/>
              </a:rPr>
              <a:t>Spellagen</a:t>
            </a:r>
            <a:r>
              <a:rPr lang="sv-SE" sz="1400" b="1" dirty="0">
                <a:latin typeface="Segoe UI" panose="020B0502040204020203" pitchFamily="34" charset="0"/>
                <a:cs typeface="Segoe UI" panose="020B0502040204020203" pitchFamily="34" charset="0"/>
              </a:rPr>
              <a:t> gäller bara spel om pengar och andra vinster med ett värde i pengar</a:t>
            </a:r>
          </a:p>
          <a:p>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omfattar bara spel om pengar eller andra vinster med ett värde i pengar. Om spelaren inte kan vinna pengar eller andra vinster med ett värde i pengar krävs därför inte registrering eller licens. </a:t>
            </a:r>
          </a:p>
          <a:p>
            <a:endParaRPr lang="sv-SE" sz="1400" b="1" dirty="0">
              <a:latin typeface="Segoe UI" panose="020B0502040204020203" pitchFamily="34" charset="0"/>
              <a:cs typeface="Segoe UI" panose="020B0502040204020203" pitchFamily="34" charset="0"/>
            </a:endParaRPr>
          </a:p>
          <a:p>
            <a:endParaRPr lang="sv-SE" sz="1100" dirty="0">
              <a:latin typeface="Segoe UI" panose="020B0502040204020203" pitchFamily="34" charset="0"/>
              <a:cs typeface="Segoe UI" panose="020B0502040204020203" pitchFamily="34" charset="0"/>
            </a:endParaRPr>
          </a:p>
          <a:p>
            <a:endParaRPr lang="sv-SE" sz="1100" dirty="0">
              <a:latin typeface="Segoe UI" panose="020B0502040204020203" pitchFamily="34" charset="0"/>
              <a:cs typeface="Segoe UI" panose="020B0502040204020203" pitchFamily="34" charset="0"/>
            </a:endParaRPr>
          </a:p>
        </p:txBody>
      </p:sp>
      <p:sp>
        <p:nvSpPr>
          <p:cNvPr id="2" name="Rektangel 1">
            <a:hlinkClick r:id="rId2" action="ppaction://hlinksldjump"/>
            <a:extLst>
              <a:ext uri="{FF2B5EF4-FFF2-40B4-BE49-F238E27FC236}">
                <a16:creationId xmlns:a16="http://schemas.microsoft.com/office/drawing/2014/main" id="{1B17D8D6-EB5B-03DF-89B9-DEEA8741E26F}"/>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F34EE889-4E26-87BA-2E9F-34026BB0C40A}"/>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A20EB9D0-08F4-BCED-E12D-551429D35ED5}"/>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3" name="Rubrik 1">
            <a:hlinkClick r:id="" action="ppaction://hlinkshowjump?jump=lastslideviewed"/>
            <a:extLst>
              <a:ext uri="{FF2B5EF4-FFF2-40B4-BE49-F238E27FC236}">
                <a16:creationId xmlns:a16="http://schemas.microsoft.com/office/drawing/2014/main" id="{9803A079-F8EC-D2A5-9B8D-BC422928E679}"/>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lastslideviewed"/>
            <a:extLst>
              <a:ext uri="{FF2B5EF4-FFF2-40B4-BE49-F238E27FC236}">
                <a16:creationId xmlns:a16="http://schemas.microsoft.com/office/drawing/2014/main" id="{9442E3A8-DC45-E931-858F-1E23EB3B6D07}"/>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grpSp>
        <p:nvGrpSpPr>
          <p:cNvPr id="15" name="Grupp 14">
            <a:extLst>
              <a:ext uri="{FF2B5EF4-FFF2-40B4-BE49-F238E27FC236}">
                <a16:creationId xmlns:a16="http://schemas.microsoft.com/office/drawing/2014/main" id="{890E13C3-FD97-1004-88C1-8097EC501DC5}"/>
              </a:ext>
            </a:extLst>
          </p:cNvPr>
          <p:cNvGrpSpPr/>
          <p:nvPr/>
        </p:nvGrpSpPr>
        <p:grpSpPr>
          <a:xfrm>
            <a:off x="9728665" y="4950246"/>
            <a:ext cx="185737" cy="215444"/>
            <a:chOff x="7536949" y="5259991"/>
            <a:chExt cx="185737" cy="215444"/>
          </a:xfrm>
        </p:grpSpPr>
        <p:sp>
          <p:nvSpPr>
            <p:cNvPr id="16" name="Ellips 15">
              <a:extLst>
                <a:ext uri="{FF2B5EF4-FFF2-40B4-BE49-F238E27FC236}">
                  <a16:creationId xmlns:a16="http://schemas.microsoft.com/office/drawing/2014/main" id="{98326D4F-CEBE-5558-592C-79B30B54AF09}"/>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7" name="textruta 16">
              <a:extLst>
                <a:ext uri="{FF2B5EF4-FFF2-40B4-BE49-F238E27FC236}">
                  <a16:creationId xmlns:a16="http://schemas.microsoft.com/office/drawing/2014/main" id="{BA27E0D5-7B04-A116-0865-52C6FB43B2C3}"/>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18" name="Rundad rektangulär pratbubbla 17">
            <a:extLst>
              <a:ext uri="{FF2B5EF4-FFF2-40B4-BE49-F238E27FC236}">
                <a16:creationId xmlns:a16="http://schemas.microsoft.com/office/drawing/2014/main" id="{7CF1E2B5-13B3-68DE-E226-21C39D1108AB}"/>
              </a:ext>
            </a:extLst>
          </p:cNvPr>
          <p:cNvSpPr/>
          <p:nvPr/>
        </p:nvSpPr>
        <p:spPr>
          <a:xfrm>
            <a:off x="9269227" y="3695722"/>
            <a:ext cx="1988918" cy="1060405"/>
          </a:xfrm>
          <a:prstGeom prst="wedgeRoundRectCallout">
            <a:avLst>
              <a:gd name="adj1" fmla="val -21378"/>
              <a:gd name="adj2" fmla="val 6811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Läs om lotterivinster och tävlingsvinster.</a:t>
            </a:r>
            <a:endParaRPr lang="sv-SE" sz="1100" dirty="0">
              <a:solidFill>
                <a:schemeClr val="bg1"/>
              </a:solidFill>
              <a:latin typeface="Segoe UI" panose="020B0502040204020203" pitchFamily="34" charset="0"/>
              <a:cs typeface="Segoe UI" panose="020B0502040204020203" pitchFamily="34" charset="0"/>
            </a:endParaRPr>
          </a:p>
        </p:txBody>
      </p:sp>
      <p:sp>
        <p:nvSpPr>
          <p:cNvPr id="19" name="Multiplikation 18">
            <a:extLst>
              <a:ext uri="{FF2B5EF4-FFF2-40B4-BE49-F238E27FC236}">
                <a16:creationId xmlns:a16="http://schemas.microsoft.com/office/drawing/2014/main" id="{212250DA-3EC0-F2B1-D092-1ADB43E075A8}"/>
              </a:ext>
            </a:extLst>
          </p:cNvPr>
          <p:cNvSpPr/>
          <p:nvPr/>
        </p:nvSpPr>
        <p:spPr>
          <a:xfrm>
            <a:off x="10959590" y="4474279"/>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 name="V-form 2">
            <a:hlinkClick r:id="rId3" action="ppaction://hlinksldjump"/>
            <a:extLst>
              <a:ext uri="{FF2B5EF4-FFF2-40B4-BE49-F238E27FC236}">
                <a16:creationId xmlns:a16="http://schemas.microsoft.com/office/drawing/2014/main" id="{8D9CA5D2-19F7-7212-1301-561B9960353E}"/>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4" name="V-form 3">
            <a:hlinkClick r:id="rId4" action="ppaction://hlinksldjump"/>
            <a:extLst>
              <a:ext uri="{FF2B5EF4-FFF2-40B4-BE49-F238E27FC236}">
                <a16:creationId xmlns:a16="http://schemas.microsoft.com/office/drawing/2014/main" id="{BCF46F14-3DFB-D640-3DCF-B1E8311DEA1C}"/>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7" name="Femhörning 6">
            <a:hlinkClick r:id="rId5" action="ppaction://hlinksldjump"/>
            <a:extLst>
              <a:ext uri="{FF2B5EF4-FFF2-40B4-BE49-F238E27FC236}">
                <a16:creationId xmlns:a16="http://schemas.microsoft.com/office/drawing/2014/main" id="{39F16018-6F09-C8C0-16CE-CC4E91BFD1F0}"/>
              </a:ext>
            </a:extLst>
          </p:cNvPr>
          <p:cNvSpPr/>
          <p:nvPr/>
        </p:nvSpPr>
        <p:spPr>
          <a:xfrm>
            <a:off x="4102206" y="6382197"/>
            <a:ext cx="866774" cy="25053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1</a:t>
            </a:r>
          </a:p>
        </p:txBody>
      </p:sp>
      <p:sp>
        <p:nvSpPr>
          <p:cNvPr id="8" name="V-form 34">
            <a:hlinkClick r:id="rId6" action="ppaction://hlinksldjump"/>
            <a:extLst>
              <a:ext uri="{FF2B5EF4-FFF2-40B4-BE49-F238E27FC236}">
                <a16:creationId xmlns:a16="http://schemas.microsoft.com/office/drawing/2014/main" id="{2BBCBA20-EC81-173E-21E5-BC053B35D6A4}"/>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
        <p:nvSpPr>
          <p:cNvPr id="9" name="V-form 8">
            <a:hlinkClick r:id="rId7" action="ppaction://hlinksldjump"/>
            <a:extLst>
              <a:ext uri="{FF2B5EF4-FFF2-40B4-BE49-F238E27FC236}">
                <a16:creationId xmlns:a16="http://schemas.microsoft.com/office/drawing/2014/main" id="{C3BC6C44-7D3E-78DC-4E76-F9E4EC82B87A}"/>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grpSp>
        <p:nvGrpSpPr>
          <p:cNvPr id="50" name="Grupp 49">
            <a:extLst>
              <a:ext uri="{FF2B5EF4-FFF2-40B4-BE49-F238E27FC236}">
                <a16:creationId xmlns:a16="http://schemas.microsoft.com/office/drawing/2014/main" id="{A1C359CE-8888-564D-A0A1-2D3F6DBE3B04}"/>
              </a:ext>
            </a:extLst>
          </p:cNvPr>
          <p:cNvGrpSpPr/>
          <p:nvPr/>
        </p:nvGrpSpPr>
        <p:grpSpPr>
          <a:xfrm>
            <a:off x="3859956" y="2281442"/>
            <a:ext cx="185737" cy="230832"/>
            <a:chOff x="7527857" y="5251146"/>
            <a:chExt cx="185737" cy="230832"/>
          </a:xfrm>
        </p:grpSpPr>
        <p:sp>
          <p:nvSpPr>
            <p:cNvPr id="51" name="Ellips 50">
              <a:extLst>
                <a:ext uri="{FF2B5EF4-FFF2-40B4-BE49-F238E27FC236}">
                  <a16:creationId xmlns:a16="http://schemas.microsoft.com/office/drawing/2014/main" id="{699809EF-4BB0-92A8-78F6-F26054F0565D}"/>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54" name="textruta 53">
              <a:extLst>
                <a:ext uri="{FF2B5EF4-FFF2-40B4-BE49-F238E27FC236}">
                  <a16:creationId xmlns:a16="http://schemas.microsoft.com/office/drawing/2014/main" id="{2EA3D850-4BB0-11DD-4674-A9A068073F05}"/>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55" name="Rundad rektangulär pratbubbla 54">
            <a:extLst>
              <a:ext uri="{FF2B5EF4-FFF2-40B4-BE49-F238E27FC236}">
                <a16:creationId xmlns:a16="http://schemas.microsoft.com/office/drawing/2014/main" id="{3BD5F37C-3EF9-457F-99B3-AE40ECF9F62F}"/>
              </a:ext>
            </a:extLst>
          </p:cNvPr>
          <p:cNvSpPr/>
          <p:nvPr/>
        </p:nvSpPr>
        <p:spPr>
          <a:xfrm>
            <a:off x="3495011" y="1524998"/>
            <a:ext cx="1665404" cy="554062"/>
          </a:xfrm>
          <a:prstGeom prst="wedgeRoundRectCallout">
            <a:avLst>
              <a:gd name="adj1" fmla="val -21025"/>
              <a:gd name="adj2" fmla="val 8483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1 kap. 1 §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56" name="Multiplikation 55">
            <a:extLst>
              <a:ext uri="{FF2B5EF4-FFF2-40B4-BE49-F238E27FC236}">
                <a16:creationId xmlns:a16="http://schemas.microsoft.com/office/drawing/2014/main" id="{F867723D-1521-57E8-B1B0-36CAB51DB627}"/>
              </a:ext>
            </a:extLst>
          </p:cNvPr>
          <p:cNvSpPr/>
          <p:nvPr/>
        </p:nvSpPr>
        <p:spPr>
          <a:xfrm>
            <a:off x="4891653" y="179572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57" name="Grupp 56">
            <a:extLst>
              <a:ext uri="{FF2B5EF4-FFF2-40B4-BE49-F238E27FC236}">
                <a16:creationId xmlns:a16="http://schemas.microsoft.com/office/drawing/2014/main" id="{3CDAB336-B4D6-569A-B8DC-7065E582E791}"/>
              </a:ext>
            </a:extLst>
          </p:cNvPr>
          <p:cNvGrpSpPr/>
          <p:nvPr/>
        </p:nvGrpSpPr>
        <p:grpSpPr>
          <a:xfrm>
            <a:off x="2561093" y="2551606"/>
            <a:ext cx="185737" cy="230832"/>
            <a:chOff x="7527857" y="5251146"/>
            <a:chExt cx="185737" cy="230832"/>
          </a:xfrm>
        </p:grpSpPr>
        <p:sp>
          <p:nvSpPr>
            <p:cNvPr id="59" name="Ellips 58">
              <a:extLst>
                <a:ext uri="{FF2B5EF4-FFF2-40B4-BE49-F238E27FC236}">
                  <a16:creationId xmlns:a16="http://schemas.microsoft.com/office/drawing/2014/main" id="{B877BACF-B946-32C3-23DC-E88025E6A1F4}"/>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60" name="textruta 59">
              <a:extLst>
                <a:ext uri="{FF2B5EF4-FFF2-40B4-BE49-F238E27FC236}">
                  <a16:creationId xmlns:a16="http://schemas.microsoft.com/office/drawing/2014/main" id="{E1BA27A4-E0C0-2C58-B0F7-C301ED14E733}"/>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61" name="Rundad rektangulär pratbubbla 60">
            <a:extLst>
              <a:ext uri="{FF2B5EF4-FFF2-40B4-BE49-F238E27FC236}">
                <a16:creationId xmlns:a16="http://schemas.microsoft.com/office/drawing/2014/main" id="{AD2C7318-011E-1455-EC78-28E9BA7FA26A}"/>
              </a:ext>
            </a:extLst>
          </p:cNvPr>
          <p:cNvSpPr/>
          <p:nvPr/>
        </p:nvSpPr>
        <p:spPr>
          <a:xfrm>
            <a:off x="1939038" y="1095814"/>
            <a:ext cx="2540268" cy="1235786"/>
          </a:xfrm>
          <a:prstGeom prst="wedgeRoundRectCallout">
            <a:avLst>
              <a:gd name="adj1" fmla="val -20616"/>
              <a:gd name="adj2" fmla="val 6717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 kap. 3 § 12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r>
              <a:rPr lang="sv-SE" sz="1100" i="1" dirty="0">
                <a:latin typeface="Segoe UI" panose="020B0502040204020203" pitchFamily="34" charset="0"/>
                <a:cs typeface="Segoe UI" panose="020B0502040204020203" pitchFamily="34" charset="0"/>
              </a:rPr>
              <a:t>med lotteri avses aktivitet där deltagarna har en chans att vinna ett pris och där sannolikheten att vinna beror på slumpen.</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62" name="Multiplikation 61">
            <a:extLst>
              <a:ext uri="{FF2B5EF4-FFF2-40B4-BE49-F238E27FC236}">
                <a16:creationId xmlns:a16="http://schemas.microsoft.com/office/drawing/2014/main" id="{1137D985-FA01-2A7C-844B-D3336A45AB76}"/>
              </a:ext>
            </a:extLst>
          </p:cNvPr>
          <p:cNvSpPr/>
          <p:nvPr/>
        </p:nvSpPr>
        <p:spPr>
          <a:xfrm>
            <a:off x="4171347" y="197775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63" name="Grupp 62">
            <a:extLst>
              <a:ext uri="{FF2B5EF4-FFF2-40B4-BE49-F238E27FC236}">
                <a16:creationId xmlns:a16="http://schemas.microsoft.com/office/drawing/2014/main" id="{05C68112-03A3-BE72-3E51-5768761797D5}"/>
              </a:ext>
            </a:extLst>
          </p:cNvPr>
          <p:cNvGrpSpPr/>
          <p:nvPr/>
        </p:nvGrpSpPr>
        <p:grpSpPr>
          <a:xfrm>
            <a:off x="3787220" y="2551606"/>
            <a:ext cx="185737" cy="230832"/>
            <a:chOff x="7527857" y="5251146"/>
            <a:chExt cx="185737" cy="230832"/>
          </a:xfrm>
        </p:grpSpPr>
        <p:sp>
          <p:nvSpPr>
            <p:cNvPr id="64" name="Ellips 63">
              <a:extLst>
                <a:ext uri="{FF2B5EF4-FFF2-40B4-BE49-F238E27FC236}">
                  <a16:creationId xmlns:a16="http://schemas.microsoft.com/office/drawing/2014/main" id="{EE0546B8-C5FE-E37B-2753-DB032E424F2C}"/>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65" name="textruta 64">
              <a:extLst>
                <a:ext uri="{FF2B5EF4-FFF2-40B4-BE49-F238E27FC236}">
                  <a16:creationId xmlns:a16="http://schemas.microsoft.com/office/drawing/2014/main" id="{36A2A9B3-0C99-6E88-5D9B-929D93CE4939}"/>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66" name="Rundad rektangulär pratbubbla 65">
            <a:extLst>
              <a:ext uri="{FF2B5EF4-FFF2-40B4-BE49-F238E27FC236}">
                <a16:creationId xmlns:a16="http://schemas.microsoft.com/office/drawing/2014/main" id="{62A8C140-668D-30B2-4ED2-DEF93B18F5A7}"/>
              </a:ext>
            </a:extLst>
          </p:cNvPr>
          <p:cNvSpPr/>
          <p:nvPr/>
        </p:nvSpPr>
        <p:spPr>
          <a:xfrm>
            <a:off x="3082036" y="726462"/>
            <a:ext cx="2774061" cy="1598837"/>
          </a:xfrm>
          <a:prstGeom prst="wedgeRoundRectCallout">
            <a:avLst>
              <a:gd name="adj1" fmla="val -20616"/>
              <a:gd name="adj2" fmla="val 6378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 kap. 3 § 19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r>
              <a:rPr lang="sv-SE" sz="1100" i="1" dirty="0">
                <a:latin typeface="Segoe UI" panose="020B0502040204020203" pitchFamily="34" charset="0"/>
                <a:cs typeface="Segoe UI" panose="020B0502040204020203" pitchFamily="34" charset="0"/>
              </a:rPr>
              <a:t>med vadhållning avses aktivitet där deltagarna har chans att vinna ett pris och där man satsar på utfallet av en framtida händelse eller på att en särskild händelse ska eller inte ska inträffa i framtiden.</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68" name="Multiplikation 67">
            <a:extLst>
              <a:ext uri="{FF2B5EF4-FFF2-40B4-BE49-F238E27FC236}">
                <a16:creationId xmlns:a16="http://schemas.microsoft.com/office/drawing/2014/main" id="{A7196316-502B-59F2-387F-CDFFAA31102C}"/>
              </a:ext>
            </a:extLst>
          </p:cNvPr>
          <p:cNvSpPr/>
          <p:nvPr/>
        </p:nvSpPr>
        <p:spPr>
          <a:xfrm>
            <a:off x="5501384" y="197775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69" name="Grupp 68">
            <a:extLst>
              <a:ext uri="{FF2B5EF4-FFF2-40B4-BE49-F238E27FC236}">
                <a16:creationId xmlns:a16="http://schemas.microsoft.com/office/drawing/2014/main" id="{78FED0DC-4F80-60C0-EBE8-09A8EC5C6E60}"/>
              </a:ext>
            </a:extLst>
          </p:cNvPr>
          <p:cNvGrpSpPr/>
          <p:nvPr/>
        </p:nvGrpSpPr>
        <p:grpSpPr>
          <a:xfrm>
            <a:off x="2155847" y="2769815"/>
            <a:ext cx="185737" cy="230832"/>
            <a:chOff x="7527857" y="5251146"/>
            <a:chExt cx="185737" cy="230832"/>
          </a:xfrm>
        </p:grpSpPr>
        <p:sp>
          <p:nvSpPr>
            <p:cNvPr id="70" name="Ellips 69">
              <a:extLst>
                <a:ext uri="{FF2B5EF4-FFF2-40B4-BE49-F238E27FC236}">
                  <a16:creationId xmlns:a16="http://schemas.microsoft.com/office/drawing/2014/main" id="{B2D6934D-20F5-776F-FDF1-CBB128707A60}"/>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71" name="textruta 70">
              <a:extLst>
                <a:ext uri="{FF2B5EF4-FFF2-40B4-BE49-F238E27FC236}">
                  <a16:creationId xmlns:a16="http://schemas.microsoft.com/office/drawing/2014/main" id="{B153820E-495A-0304-C838-43C55285D5BB}"/>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73" name="Rundad rektangulär pratbubbla 72">
            <a:extLst>
              <a:ext uri="{FF2B5EF4-FFF2-40B4-BE49-F238E27FC236}">
                <a16:creationId xmlns:a16="http://schemas.microsoft.com/office/drawing/2014/main" id="{213100AE-0547-DBF3-2B8E-E18B76C598BC}"/>
              </a:ext>
            </a:extLst>
          </p:cNvPr>
          <p:cNvSpPr/>
          <p:nvPr/>
        </p:nvSpPr>
        <p:spPr>
          <a:xfrm>
            <a:off x="1450663" y="1095814"/>
            <a:ext cx="2774061" cy="1447694"/>
          </a:xfrm>
          <a:prstGeom prst="wedgeRoundRectCallout">
            <a:avLst>
              <a:gd name="adj1" fmla="val -20616"/>
              <a:gd name="adj2" fmla="val 6594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 kap. 3 § 9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r>
              <a:rPr lang="sv-SE" sz="1100" i="1" dirty="0">
                <a:latin typeface="Segoe UI" panose="020B0502040204020203" pitchFamily="34" charset="0"/>
                <a:cs typeface="Segoe UI" panose="020B0502040204020203" pitchFamily="34" charset="0"/>
              </a:rPr>
              <a:t>med kombinationsspel avses spel där deltagarna har chans att vinna ett pris och där sannolikheten att vinna beror på en kombination av skicklighet och slump.</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74" name="Multiplikation 73">
            <a:extLst>
              <a:ext uri="{FF2B5EF4-FFF2-40B4-BE49-F238E27FC236}">
                <a16:creationId xmlns:a16="http://schemas.microsoft.com/office/drawing/2014/main" id="{5D97BC42-D32E-D605-114B-E9C269D632ED}"/>
              </a:ext>
            </a:extLst>
          </p:cNvPr>
          <p:cNvSpPr/>
          <p:nvPr/>
        </p:nvSpPr>
        <p:spPr>
          <a:xfrm>
            <a:off x="3870011" y="220635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75" name="Grupp 74">
            <a:extLst>
              <a:ext uri="{FF2B5EF4-FFF2-40B4-BE49-F238E27FC236}">
                <a16:creationId xmlns:a16="http://schemas.microsoft.com/office/drawing/2014/main" id="{59C1678A-4472-7BBD-9221-4E5149E3A6AE}"/>
              </a:ext>
            </a:extLst>
          </p:cNvPr>
          <p:cNvGrpSpPr/>
          <p:nvPr/>
        </p:nvGrpSpPr>
        <p:grpSpPr>
          <a:xfrm>
            <a:off x="3808002" y="2759424"/>
            <a:ext cx="185737" cy="230832"/>
            <a:chOff x="7527857" y="5251146"/>
            <a:chExt cx="185737" cy="230832"/>
          </a:xfrm>
        </p:grpSpPr>
        <p:sp>
          <p:nvSpPr>
            <p:cNvPr id="76" name="Ellips 75">
              <a:extLst>
                <a:ext uri="{FF2B5EF4-FFF2-40B4-BE49-F238E27FC236}">
                  <a16:creationId xmlns:a16="http://schemas.microsoft.com/office/drawing/2014/main" id="{A88BD3EC-37E5-9BAC-CEF5-CFF073B86640}"/>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77" name="textruta 76">
              <a:extLst>
                <a:ext uri="{FF2B5EF4-FFF2-40B4-BE49-F238E27FC236}">
                  <a16:creationId xmlns:a16="http://schemas.microsoft.com/office/drawing/2014/main" id="{EA8C2CA7-885E-DB48-DC8F-C3D0B4D2E6E5}"/>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78" name="Rundad rektangulär pratbubbla 77">
            <a:extLst>
              <a:ext uri="{FF2B5EF4-FFF2-40B4-BE49-F238E27FC236}">
                <a16:creationId xmlns:a16="http://schemas.microsoft.com/office/drawing/2014/main" id="{3635F5E9-A86D-9710-AD84-12570918CE04}"/>
              </a:ext>
            </a:extLst>
          </p:cNvPr>
          <p:cNvSpPr/>
          <p:nvPr/>
        </p:nvSpPr>
        <p:spPr>
          <a:xfrm>
            <a:off x="3102818" y="1085423"/>
            <a:ext cx="2774061" cy="1447694"/>
          </a:xfrm>
          <a:prstGeom prst="wedgeRoundRectCallout">
            <a:avLst>
              <a:gd name="adj1" fmla="val -20616"/>
              <a:gd name="adj2" fmla="val 6594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 kap. 3 § 15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r>
              <a:rPr lang="sv-SE" sz="1100" i="1" dirty="0">
                <a:latin typeface="Segoe UI" panose="020B0502040204020203" pitchFamily="34" charset="0"/>
                <a:cs typeface="Segoe UI" panose="020B0502040204020203" pitchFamily="34" charset="0"/>
              </a:rPr>
              <a:t>med pyramidspel avses spel där vinsten härrör från framtida deltagares insatser och där sannolikheten att vinna beror på antalet deltagare som efterhand träder in i spelet.</a:t>
            </a:r>
            <a:endParaRPr lang="sv-SE" sz="1100" dirty="0">
              <a:latin typeface="Segoe UI" panose="020B0502040204020203" pitchFamily="34" charset="0"/>
              <a:cs typeface="Segoe UI" panose="020B0502040204020203" pitchFamily="34" charset="0"/>
            </a:endParaRPr>
          </a:p>
        </p:txBody>
      </p:sp>
      <p:sp>
        <p:nvSpPr>
          <p:cNvPr id="79" name="Multiplikation 78">
            <a:extLst>
              <a:ext uri="{FF2B5EF4-FFF2-40B4-BE49-F238E27FC236}">
                <a16:creationId xmlns:a16="http://schemas.microsoft.com/office/drawing/2014/main" id="{D50E94BF-C938-3A1A-8FB0-9CF44763C2E8}"/>
              </a:ext>
            </a:extLst>
          </p:cNvPr>
          <p:cNvSpPr/>
          <p:nvPr/>
        </p:nvSpPr>
        <p:spPr>
          <a:xfrm>
            <a:off x="5522166" y="219596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80" name="Grupp 79">
            <a:extLst>
              <a:ext uri="{FF2B5EF4-FFF2-40B4-BE49-F238E27FC236}">
                <a16:creationId xmlns:a16="http://schemas.microsoft.com/office/drawing/2014/main" id="{AC102273-B7AF-4578-5AF8-E73787849F5D}"/>
              </a:ext>
            </a:extLst>
          </p:cNvPr>
          <p:cNvGrpSpPr/>
          <p:nvPr/>
        </p:nvGrpSpPr>
        <p:grpSpPr>
          <a:xfrm>
            <a:off x="3070247" y="3497179"/>
            <a:ext cx="185737" cy="230832"/>
            <a:chOff x="7527857" y="5251146"/>
            <a:chExt cx="185737" cy="230832"/>
          </a:xfrm>
        </p:grpSpPr>
        <p:sp>
          <p:nvSpPr>
            <p:cNvPr id="81" name="Ellips 80">
              <a:extLst>
                <a:ext uri="{FF2B5EF4-FFF2-40B4-BE49-F238E27FC236}">
                  <a16:creationId xmlns:a16="http://schemas.microsoft.com/office/drawing/2014/main" id="{962DDD63-7CF1-8603-214D-EB9D1F8D41A9}"/>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2" name="textruta 81">
              <a:extLst>
                <a:ext uri="{FF2B5EF4-FFF2-40B4-BE49-F238E27FC236}">
                  <a16:creationId xmlns:a16="http://schemas.microsoft.com/office/drawing/2014/main" id="{804C9E2D-EF36-79C8-F807-E3277701D667}"/>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83" name="Rundad rektangulär pratbubbla 82">
            <a:extLst>
              <a:ext uri="{FF2B5EF4-FFF2-40B4-BE49-F238E27FC236}">
                <a16:creationId xmlns:a16="http://schemas.microsoft.com/office/drawing/2014/main" id="{4A043F70-935E-BF25-4044-40ABE425EA9C}"/>
              </a:ext>
            </a:extLst>
          </p:cNvPr>
          <p:cNvSpPr/>
          <p:nvPr/>
        </p:nvSpPr>
        <p:spPr>
          <a:xfrm>
            <a:off x="2650878" y="2601040"/>
            <a:ext cx="1859661" cy="753646"/>
          </a:xfrm>
          <a:prstGeom prst="wedgeRoundRectCallout">
            <a:avLst>
              <a:gd name="adj1" fmla="val -21175"/>
              <a:gd name="adj2" fmla="val 71455"/>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 kap. 1 § första stycket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p>
        </p:txBody>
      </p:sp>
      <p:sp>
        <p:nvSpPr>
          <p:cNvPr id="84" name="Multiplikation 83">
            <a:extLst>
              <a:ext uri="{FF2B5EF4-FFF2-40B4-BE49-F238E27FC236}">
                <a16:creationId xmlns:a16="http://schemas.microsoft.com/office/drawing/2014/main" id="{27095656-5B2C-CF6A-5987-5745B4B19718}"/>
              </a:ext>
            </a:extLst>
          </p:cNvPr>
          <p:cNvSpPr/>
          <p:nvPr/>
        </p:nvSpPr>
        <p:spPr>
          <a:xfrm>
            <a:off x="4187859" y="3071352"/>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85" name="Grupp 84">
            <a:extLst>
              <a:ext uri="{FF2B5EF4-FFF2-40B4-BE49-F238E27FC236}">
                <a16:creationId xmlns:a16="http://schemas.microsoft.com/office/drawing/2014/main" id="{424592A3-4102-2956-00DA-5E09830F9D6D}"/>
              </a:ext>
            </a:extLst>
          </p:cNvPr>
          <p:cNvGrpSpPr/>
          <p:nvPr/>
        </p:nvGrpSpPr>
        <p:grpSpPr>
          <a:xfrm>
            <a:off x="7987750" y="1054017"/>
            <a:ext cx="185737" cy="230832"/>
            <a:chOff x="7527857" y="5251146"/>
            <a:chExt cx="185737" cy="230832"/>
          </a:xfrm>
        </p:grpSpPr>
        <p:sp>
          <p:nvSpPr>
            <p:cNvPr id="86" name="Ellips 85">
              <a:extLst>
                <a:ext uri="{FF2B5EF4-FFF2-40B4-BE49-F238E27FC236}">
                  <a16:creationId xmlns:a16="http://schemas.microsoft.com/office/drawing/2014/main" id="{F1550581-F710-6D56-F0DB-2AB7BAE1A7BA}"/>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87" name="textruta 86">
              <a:extLst>
                <a:ext uri="{FF2B5EF4-FFF2-40B4-BE49-F238E27FC236}">
                  <a16:creationId xmlns:a16="http://schemas.microsoft.com/office/drawing/2014/main" id="{74816179-9CA7-09ED-C89F-FD3655E15733}"/>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88" name="Rundad rektangulär pratbubbla 87">
            <a:extLst>
              <a:ext uri="{FF2B5EF4-FFF2-40B4-BE49-F238E27FC236}">
                <a16:creationId xmlns:a16="http://schemas.microsoft.com/office/drawing/2014/main" id="{509EC16C-A78D-EBE9-6322-498E7870DAC6}"/>
              </a:ext>
            </a:extLst>
          </p:cNvPr>
          <p:cNvSpPr/>
          <p:nvPr/>
        </p:nvSpPr>
        <p:spPr>
          <a:xfrm>
            <a:off x="7568381" y="157878"/>
            <a:ext cx="1859661" cy="753646"/>
          </a:xfrm>
          <a:prstGeom prst="wedgeRoundRectCallout">
            <a:avLst>
              <a:gd name="adj1" fmla="val -21175"/>
              <a:gd name="adj2" fmla="val 71455"/>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1 kap. 1 § och 2 kap. 1 §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p>
        </p:txBody>
      </p:sp>
      <p:sp>
        <p:nvSpPr>
          <p:cNvPr id="89" name="Multiplikation 88">
            <a:extLst>
              <a:ext uri="{FF2B5EF4-FFF2-40B4-BE49-F238E27FC236}">
                <a16:creationId xmlns:a16="http://schemas.microsoft.com/office/drawing/2014/main" id="{BDAD4075-FD1F-3B79-3B44-9679AC2F910D}"/>
              </a:ext>
            </a:extLst>
          </p:cNvPr>
          <p:cNvSpPr/>
          <p:nvPr/>
        </p:nvSpPr>
        <p:spPr>
          <a:xfrm>
            <a:off x="9105362" y="62819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0" name="Femhörning 9">
            <a:hlinkClick r:id="rId8"/>
            <a:extLst>
              <a:ext uri="{FF2B5EF4-FFF2-40B4-BE49-F238E27FC236}">
                <a16:creationId xmlns:a16="http://schemas.microsoft.com/office/drawing/2014/main" id="{D58BA1A1-BA0B-F603-14BD-E5D5C0FD6277}"/>
              </a:ext>
            </a:extLst>
          </p:cNvPr>
          <p:cNvSpPr/>
          <p:nvPr/>
        </p:nvSpPr>
        <p:spPr>
          <a:xfrm>
            <a:off x="9424830" y="4334871"/>
            <a:ext cx="1032633" cy="28195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pic>
        <p:nvPicPr>
          <p:cNvPr id="23" name="Bildobjekt 22">
            <a:extLst>
              <a:ext uri="{FF2B5EF4-FFF2-40B4-BE49-F238E27FC236}">
                <a16:creationId xmlns:a16="http://schemas.microsoft.com/office/drawing/2014/main" id="{F380C122-37CF-8BC5-69BC-CF4CA64ED447}"/>
              </a:ext>
            </a:extLst>
          </p:cNvPr>
          <p:cNvPicPr>
            <a:picLocks noChangeAspect="1"/>
          </p:cNvPicPr>
          <p:nvPr/>
        </p:nvPicPr>
        <p:blipFill>
          <a:blip r:embed="rId9"/>
          <a:stretch>
            <a:fillRect/>
          </a:stretch>
        </p:blipFill>
        <p:spPr>
          <a:xfrm>
            <a:off x="9668505" y="2439033"/>
            <a:ext cx="1034550" cy="561613"/>
          </a:xfrm>
          <a:prstGeom prst="rect">
            <a:avLst/>
          </a:prstGeom>
        </p:spPr>
      </p:pic>
    </p:spTree>
    <p:extLst>
      <p:ext uri="{BB962C8B-B14F-4D97-AF65-F5344CB8AC3E}">
        <p14:creationId xmlns:p14="http://schemas.microsoft.com/office/powerpoint/2010/main" val="34315859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58"/>
                                        </p:tgtEl>
                                        <p:attrNameLst>
                                          <p:attrName>style.visibility</p:attrName>
                                        </p:attrNameLst>
                                      </p:cBhvr>
                                      <p:to>
                                        <p:strVal val="visible"/>
                                      </p:to>
                                    </p:set>
                                    <p:animEffect transition="in" filter="dissolve">
                                      <p:cBhvr>
                                        <p:cTn id="7" dur="500"/>
                                        <p:tgtEl>
                                          <p:spTgt spid="58"/>
                                        </p:tgtEl>
                                      </p:cBhvr>
                                    </p:animEffect>
                                  </p:childTnLst>
                                </p:cTn>
                              </p:par>
                              <p:par>
                                <p:cTn id="8" presetID="9" presetClass="entr" presetSubtype="0" fill="hold"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2" presetClass="entr" presetSubtype="2" fill="hold" grpId="0" nodeType="withEffect">
                                  <p:stCondLst>
                                    <p:cond delay="100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1+#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0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6" presetClass="emph" presetSubtype="0" repeatCount="4000" fill="hold" nodeType="withEffect">
                                  <p:stCondLst>
                                    <p:cond delay="1700"/>
                                  </p:stCondLst>
                                  <p:childTnLst>
                                    <p:animEffect transition="out" filter="fade">
                                      <p:cBhvr>
                                        <p:cTn id="24" dur="500" tmFilter="0, 0; .2, .5; .8, .5; 1, 0"/>
                                        <p:tgtEl>
                                          <p:spTgt spid="23"/>
                                        </p:tgtEl>
                                      </p:cBhvr>
                                    </p:animEffect>
                                    <p:animScale>
                                      <p:cBhvr>
                                        <p:cTn id="25"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0"/>
                    </p:tgtEl>
                  </p:cond>
                </p:stCondLst>
                <p:endSync evt="end" delay="0">
                  <p:rtn val="all"/>
                </p:endSync>
                <p:childTnLst>
                  <p:par>
                    <p:cTn id="27" fill="hold">
                      <p:stCondLst>
                        <p:cond delay="0"/>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dissolve">
                                      <p:cBhvr>
                                        <p:cTn id="31" dur="500"/>
                                        <p:tgtEl>
                                          <p:spTgt spid="5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dissolve">
                                      <p:cBhvr>
                                        <p:cTn id="34" dur="500"/>
                                        <p:tgtEl>
                                          <p:spTgt spid="55"/>
                                        </p:tgtEl>
                                      </p:cBhvr>
                                    </p:animEffect>
                                  </p:childTnLst>
                                </p:cTn>
                              </p:par>
                            </p:childTnLst>
                          </p:cTn>
                        </p:par>
                      </p:childTnLst>
                    </p:cTn>
                  </p:par>
                </p:childTnLst>
              </p:cTn>
              <p:nextCondLst>
                <p:cond evt="onClick" delay="0">
                  <p:tgtEl>
                    <p:spTgt spid="50"/>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55"/>
                                        </p:tgtEl>
                                      </p:cBhvr>
                                    </p:animEffect>
                                    <p:set>
                                      <p:cBhvr>
                                        <p:cTn id="40" dur="1" fill="hold">
                                          <p:stCondLst>
                                            <p:cond delay="499"/>
                                          </p:stCondLst>
                                        </p:cTn>
                                        <p:tgtEl>
                                          <p:spTgt spid="55"/>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p:stCondLst>
                        <p:cond delay="0"/>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dissolve">
                                      <p:cBhvr>
                                        <p:cTn id="49" dur="500"/>
                                        <p:tgtEl>
                                          <p:spTgt spid="6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dissolve">
                                      <p:cBhvr>
                                        <p:cTn id="52" dur="500"/>
                                        <p:tgtEl>
                                          <p:spTgt spid="61"/>
                                        </p:tgtEl>
                                      </p:cBhvr>
                                    </p:animEffect>
                                  </p:childTnLst>
                                </p:cTn>
                              </p:par>
                            </p:childTnLst>
                          </p:cTn>
                        </p:par>
                      </p:childTnLst>
                    </p:cTn>
                  </p:par>
                </p:childTnLst>
              </p:cTn>
              <p:nextCondLst>
                <p:cond evt="onClick" delay="0">
                  <p:tgtEl>
                    <p:spTgt spid="57"/>
                  </p:tgtEl>
                </p:cond>
              </p:nextCondLst>
            </p:seq>
            <p:seq concurrent="1" nextAc="seek">
              <p:cTn id="53" restart="whenNotActive" fill="hold" evtFilter="cancelBubble" nodeType="interactiveSeq">
                <p:stCondLst>
                  <p:cond evt="onClick" delay="0">
                    <p:tgtEl>
                      <p:spTgt spid="62"/>
                    </p:tgtEl>
                  </p:cond>
                </p:stCondLst>
                <p:endSync evt="end" delay="0">
                  <p:rtn val="all"/>
                </p:endSync>
                <p:childTnLst>
                  <p:par>
                    <p:cTn id="54" fill="hold">
                      <p:stCondLst>
                        <p:cond delay="0"/>
                      </p:stCondLst>
                      <p:childTnLst>
                        <p:par>
                          <p:cTn id="55" fill="hold">
                            <p:stCondLst>
                              <p:cond delay="0"/>
                            </p:stCondLst>
                            <p:childTnLst>
                              <p:par>
                                <p:cTn id="56" presetID="9" presetClass="exit" presetSubtype="0" fill="hold" grpId="1" nodeType="clickEffect">
                                  <p:stCondLst>
                                    <p:cond delay="0"/>
                                  </p:stCondLst>
                                  <p:childTnLst>
                                    <p:animEffect transition="out" filter="dissolve">
                                      <p:cBhvr>
                                        <p:cTn id="57" dur="500"/>
                                        <p:tgtEl>
                                          <p:spTgt spid="61"/>
                                        </p:tgtEl>
                                      </p:cBhvr>
                                    </p:animEffect>
                                    <p:set>
                                      <p:cBhvr>
                                        <p:cTn id="58" dur="1" fill="hold">
                                          <p:stCondLst>
                                            <p:cond delay="499"/>
                                          </p:stCondLst>
                                        </p:cTn>
                                        <p:tgtEl>
                                          <p:spTgt spid="61"/>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dissolve">
                                      <p:cBhvr>
                                        <p:cTn id="67" dur="500"/>
                                        <p:tgtEl>
                                          <p:spTgt spid="68"/>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dissolve">
                                      <p:cBhvr>
                                        <p:cTn id="70" dur="500"/>
                                        <p:tgtEl>
                                          <p:spTgt spid="66"/>
                                        </p:tgtEl>
                                      </p:cBhvr>
                                    </p:animEffect>
                                  </p:childTnLst>
                                </p:cTn>
                              </p:par>
                            </p:childTnLst>
                          </p:cTn>
                        </p:par>
                      </p:childTnLst>
                    </p:cTn>
                  </p:par>
                </p:childTnLst>
              </p:cTn>
              <p:nextCondLst>
                <p:cond evt="onClick" delay="0">
                  <p:tgtEl>
                    <p:spTgt spid="63"/>
                  </p:tgtEl>
                </p:cond>
              </p:nextCondLst>
            </p:seq>
            <p:seq concurrent="1" nextAc="seek">
              <p:cTn id="71" restart="whenNotActive" fill="hold" evtFilter="cancelBubble" nodeType="interactiveSeq">
                <p:stCondLst>
                  <p:cond evt="onClick" delay="0">
                    <p:tgtEl>
                      <p:spTgt spid="68"/>
                    </p:tgtEl>
                  </p:cond>
                </p:stCondLst>
                <p:endSync evt="end" delay="0">
                  <p:rtn val="all"/>
                </p:endSync>
                <p:childTnLst>
                  <p:par>
                    <p:cTn id="72" fill="hold">
                      <p:stCondLst>
                        <p:cond delay="0"/>
                      </p:stCondLst>
                      <p:childTnLst>
                        <p:par>
                          <p:cTn id="73" fill="hold">
                            <p:stCondLst>
                              <p:cond delay="0"/>
                            </p:stCondLst>
                            <p:childTnLst>
                              <p:par>
                                <p:cTn id="74" presetID="9" presetClass="exit" presetSubtype="0" fill="hold" grpId="1" nodeType="clickEffect">
                                  <p:stCondLst>
                                    <p:cond delay="0"/>
                                  </p:stCondLst>
                                  <p:childTnLst>
                                    <p:animEffect transition="out" filter="dissolve">
                                      <p:cBhvr>
                                        <p:cTn id="75" dur="500"/>
                                        <p:tgtEl>
                                          <p:spTgt spid="66"/>
                                        </p:tgtEl>
                                      </p:cBhvr>
                                    </p:animEffect>
                                    <p:set>
                                      <p:cBhvr>
                                        <p:cTn id="76" dur="1" fill="hold">
                                          <p:stCondLst>
                                            <p:cond delay="499"/>
                                          </p:stCondLst>
                                        </p:cTn>
                                        <p:tgtEl>
                                          <p:spTgt spid="66"/>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68"/>
                                        </p:tgtEl>
                                      </p:cBhvr>
                                    </p:animEffect>
                                    <p:set>
                                      <p:cBhvr>
                                        <p:cTn id="7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dissolve">
                                      <p:cBhvr>
                                        <p:cTn id="85" dur="500"/>
                                        <p:tgtEl>
                                          <p:spTgt spid="74"/>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dissolve">
                                      <p:cBhvr>
                                        <p:cTn id="88" dur="500"/>
                                        <p:tgtEl>
                                          <p:spTgt spid="73"/>
                                        </p:tgtEl>
                                      </p:cBhvr>
                                    </p:animEffect>
                                  </p:childTnLst>
                                </p:cTn>
                              </p:par>
                            </p:childTnLst>
                          </p:cTn>
                        </p:par>
                      </p:childTnLst>
                    </p:cTn>
                  </p:par>
                </p:childTnLst>
              </p:cTn>
              <p:nextCondLst>
                <p:cond evt="onClick" delay="0">
                  <p:tgtEl>
                    <p:spTgt spid="69"/>
                  </p:tgtEl>
                </p:cond>
              </p:nextCondLst>
            </p:seq>
            <p:seq concurrent="1" nextAc="seek">
              <p:cTn id="89" restart="whenNotActive" fill="hold" evtFilter="cancelBubble" nodeType="interactiveSeq">
                <p:stCondLst>
                  <p:cond evt="onClick" delay="0">
                    <p:tgtEl>
                      <p:spTgt spid="74"/>
                    </p:tgtEl>
                  </p:cond>
                </p:stCondLst>
                <p:endSync evt="end" delay="0">
                  <p:rtn val="all"/>
                </p:endSync>
                <p:childTnLst>
                  <p:par>
                    <p:cTn id="90" fill="hold">
                      <p:stCondLst>
                        <p:cond delay="0"/>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73"/>
                                        </p:tgtEl>
                                      </p:cBhvr>
                                    </p:animEffect>
                                    <p:set>
                                      <p:cBhvr>
                                        <p:cTn id="94" dur="1" fill="hold">
                                          <p:stCondLst>
                                            <p:cond delay="499"/>
                                          </p:stCondLst>
                                        </p:cTn>
                                        <p:tgtEl>
                                          <p:spTgt spid="73"/>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74"/>
                                        </p:tgtEl>
                                      </p:cBhvr>
                                    </p:animEffect>
                                    <p:set>
                                      <p:cBhvr>
                                        <p:cTn id="9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98" restart="whenNotActive" fill="hold" evtFilter="cancelBubble" nodeType="interactiveSeq">
                <p:stCondLst>
                  <p:cond evt="onClick" delay="0">
                    <p:tgtEl>
                      <p:spTgt spid="75"/>
                    </p:tgtEl>
                  </p:cond>
                </p:stCondLst>
                <p:endSync evt="end" delay="0">
                  <p:rtn val="all"/>
                </p:endSync>
                <p:childTnLst>
                  <p:par>
                    <p:cTn id="99" fill="hold">
                      <p:stCondLst>
                        <p:cond delay="0"/>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Effect transition="in" filter="dissolve">
                                      <p:cBhvr>
                                        <p:cTn id="103" dur="500"/>
                                        <p:tgtEl>
                                          <p:spTgt spid="79"/>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dissolve">
                                      <p:cBhvr>
                                        <p:cTn id="106" dur="500"/>
                                        <p:tgtEl>
                                          <p:spTgt spid="78"/>
                                        </p:tgtEl>
                                      </p:cBhvr>
                                    </p:animEffect>
                                  </p:childTnLst>
                                </p:cTn>
                              </p:par>
                            </p:childTnLst>
                          </p:cTn>
                        </p:par>
                      </p:childTnLst>
                    </p:cTn>
                  </p:par>
                </p:childTnLst>
              </p:cTn>
              <p:nextCondLst>
                <p:cond evt="onClick" delay="0">
                  <p:tgtEl>
                    <p:spTgt spid="75"/>
                  </p:tgtEl>
                </p:cond>
              </p:nextCondLst>
            </p:seq>
            <p:seq concurrent="1" nextAc="seek">
              <p:cTn id="107" restart="whenNotActive" fill="hold" evtFilter="cancelBubble" nodeType="interactiveSeq">
                <p:stCondLst>
                  <p:cond evt="onClick" delay="0">
                    <p:tgtEl>
                      <p:spTgt spid="79"/>
                    </p:tgtEl>
                  </p:cond>
                </p:stCondLst>
                <p:endSync evt="end" delay="0">
                  <p:rtn val="all"/>
                </p:endSync>
                <p:childTnLst>
                  <p:par>
                    <p:cTn id="108" fill="hold">
                      <p:stCondLst>
                        <p:cond delay="0"/>
                      </p:stCondLst>
                      <p:childTnLst>
                        <p:par>
                          <p:cTn id="109" fill="hold">
                            <p:stCondLst>
                              <p:cond delay="0"/>
                            </p:stCondLst>
                            <p:childTnLst>
                              <p:par>
                                <p:cTn id="110" presetID="9" presetClass="exit" presetSubtype="0" fill="hold" grpId="1" nodeType="clickEffect">
                                  <p:stCondLst>
                                    <p:cond delay="0"/>
                                  </p:stCondLst>
                                  <p:childTnLst>
                                    <p:animEffect transition="out" filter="dissolve">
                                      <p:cBhvr>
                                        <p:cTn id="111" dur="500"/>
                                        <p:tgtEl>
                                          <p:spTgt spid="78"/>
                                        </p:tgtEl>
                                      </p:cBhvr>
                                    </p:animEffect>
                                    <p:set>
                                      <p:cBhvr>
                                        <p:cTn id="112" dur="1" fill="hold">
                                          <p:stCondLst>
                                            <p:cond delay="499"/>
                                          </p:stCondLst>
                                        </p:cTn>
                                        <p:tgtEl>
                                          <p:spTgt spid="78"/>
                                        </p:tgtEl>
                                        <p:attrNameLst>
                                          <p:attrName>style.visibility</p:attrName>
                                        </p:attrNameLst>
                                      </p:cBhvr>
                                      <p:to>
                                        <p:strVal val="hidden"/>
                                      </p:to>
                                    </p:set>
                                  </p:childTnLst>
                                </p:cTn>
                              </p:par>
                              <p:par>
                                <p:cTn id="113" presetID="9" presetClass="exit" presetSubtype="0" fill="hold" grpId="1" nodeType="withEffect">
                                  <p:stCondLst>
                                    <p:cond delay="0"/>
                                  </p:stCondLst>
                                  <p:childTnLst>
                                    <p:animEffect transition="out" filter="dissolve">
                                      <p:cBhvr>
                                        <p:cTn id="114" dur="500"/>
                                        <p:tgtEl>
                                          <p:spTgt spid="79"/>
                                        </p:tgtEl>
                                      </p:cBhvr>
                                    </p:animEffect>
                                    <p:set>
                                      <p:cBhvr>
                                        <p:cTn id="11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16" restart="whenNotActive" fill="hold" evtFilter="cancelBubble" nodeType="interactiveSeq">
                <p:stCondLst>
                  <p:cond evt="onClick" delay="0">
                    <p:tgtEl>
                      <p:spTgt spid="80"/>
                    </p:tgtEl>
                  </p:cond>
                </p:stCondLst>
                <p:endSync evt="end" delay="0">
                  <p:rtn val="all"/>
                </p:endSync>
                <p:childTnLst>
                  <p:par>
                    <p:cTn id="117" fill="hold">
                      <p:stCondLst>
                        <p:cond delay="0"/>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dissolve">
                                      <p:cBhvr>
                                        <p:cTn id="121" dur="500"/>
                                        <p:tgtEl>
                                          <p:spTgt spid="84"/>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dissolve">
                                      <p:cBhvr>
                                        <p:cTn id="124" dur="500"/>
                                        <p:tgtEl>
                                          <p:spTgt spid="83"/>
                                        </p:tgtEl>
                                      </p:cBhvr>
                                    </p:animEffect>
                                  </p:childTnLst>
                                </p:cTn>
                              </p:par>
                            </p:childTnLst>
                          </p:cTn>
                        </p:par>
                      </p:childTnLst>
                    </p:cTn>
                  </p:par>
                </p:childTnLst>
              </p:cTn>
              <p:nextCondLst>
                <p:cond evt="onClick" delay="0">
                  <p:tgtEl>
                    <p:spTgt spid="80"/>
                  </p:tgtEl>
                </p:cond>
              </p:nextCondLst>
            </p:seq>
            <p:seq concurrent="1" nextAc="seek">
              <p:cTn id="125" restart="whenNotActive" fill="hold" evtFilter="cancelBubble" nodeType="interactiveSeq">
                <p:stCondLst>
                  <p:cond evt="onClick" delay="0">
                    <p:tgtEl>
                      <p:spTgt spid="84"/>
                    </p:tgtEl>
                  </p:cond>
                </p:stCondLst>
                <p:endSync evt="end" delay="0">
                  <p:rtn val="all"/>
                </p:endSync>
                <p:childTnLst>
                  <p:par>
                    <p:cTn id="126" fill="hold">
                      <p:stCondLst>
                        <p:cond delay="0"/>
                      </p:stCondLst>
                      <p:childTnLst>
                        <p:par>
                          <p:cTn id="127" fill="hold">
                            <p:stCondLst>
                              <p:cond delay="0"/>
                            </p:stCondLst>
                            <p:childTnLst>
                              <p:par>
                                <p:cTn id="128" presetID="9" presetClass="exit" presetSubtype="0" fill="hold" grpId="1" nodeType="clickEffect">
                                  <p:stCondLst>
                                    <p:cond delay="0"/>
                                  </p:stCondLst>
                                  <p:childTnLst>
                                    <p:animEffect transition="out" filter="dissolve">
                                      <p:cBhvr>
                                        <p:cTn id="129" dur="500"/>
                                        <p:tgtEl>
                                          <p:spTgt spid="83"/>
                                        </p:tgtEl>
                                      </p:cBhvr>
                                    </p:animEffect>
                                    <p:set>
                                      <p:cBhvr>
                                        <p:cTn id="130" dur="1" fill="hold">
                                          <p:stCondLst>
                                            <p:cond delay="499"/>
                                          </p:stCondLst>
                                        </p:cTn>
                                        <p:tgtEl>
                                          <p:spTgt spid="83"/>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84"/>
                                        </p:tgtEl>
                                      </p:cBhvr>
                                    </p:animEffect>
                                    <p:set>
                                      <p:cBhvr>
                                        <p:cTn id="133"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34" restart="whenNotActive" fill="hold" evtFilter="cancelBubble" nodeType="interactiveSeq">
                <p:stCondLst>
                  <p:cond evt="onClick" delay="0">
                    <p:tgtEl>
                      <p:spTgt spid="85"/>
                    </p:tgtEl>
                  </p:cond>
                </p:stCondLst>
                <p:endSync evt="end" delay="0">
                  <p:rtn val="all"/>
                </p:endSync>
                <p:childTnLst>
                  <p:par>
                    <p:cTn id="135" fill="hold">
                      <p:stCondLst>
                        <p:cond delay="0"/>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89"/>
                                        </p:tgtEl>
                                        <p:attrNameLst>
                                          <p:attrName>style.visibility</p:attrName>
                                        </p:attrNameLst>
                                      </p:cBhvr>
                                      <p:to>
                                        <p:strVal val="visible"/>
                                      </p:to>
                                    </p:set>
                                    <p:animEffect transition="in" filter="dissolve">
                                      <p:cBhvr>
                                        <p:cTn id="139" dur="500"/>
                                        <p:tgtEl>
                                          <p:spTgt spid="89"/>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dissolve">
                                      <p:cBhvr>
                                        <p:cTn id="142" dur="500"/>
                                        <p:tgtEl>
                                          <p:spTgt spid="88"/>
                                        </p:tgtEl>
                                      </p:cBhvr>
                                    </p:animEffect>
                                  </p:childTnLst>
                                </p:cTn>
                              </p:par>
                            </p:childTnLst>
                          </p:cTn>
                        </p:par>
                      </p:childTnLst>
                    </p:cTn>
                  </p:par>
                </p:childTnLst>
              </p:cTn>
              <p:nextCondLst>
                <p:cond evt="onClick" delay="0">
                  <p:tgtEl>
                    <p:spTgt spid="85"/>
                  </p:tgtEl>
                </p:cond>
              </p:nextCondLst>
            </p:seq>
            <p:seq concurrent="1" nextAc="seek">
              <p:cTn id="143" restart="whenNotActive" fill="hold" evtFilter="cancelBubble" nodeType="interactiveSeq">
                <p:stCondLst>
                  <p:cond evt="onClick" delay="0">
                    <p:tgtEl>
                      <p:spTgt spid="89"/>
                    </p:tgtEl>
                  </p:cond>
                </p:stCondLst>
                <p:endSync evt="end" delay="0">
                  <p:rtn val="all"/>
                </p:endSync>
                <p:childTnLst>
                  <p:par>
                    <p:cTn id="144" fill="hold">
                      <p:stCondLst>
                        <p:cond delay="0"/>
                      </p:stCondLst>
                      <p:childTnLst>
                        <p:par>
                          <p:cTn id="145" fill="hold">
                            <p:stCondLst>
                              <p:cond delay="0"/>
                            </p:stCondLst>
                            <p:childTnLst>
                              <p:par>
                                <p:cTn id="146" presetID="9" presetClass="exit" presetSubtype="0" fill="hold" grpId="1" nodeType="clickEffect">
                                  <p:stCondLst>
                                    <p:cond delay="0"/>
                                  </p:stCondLst>
                                  <p:childTnLst>
                                    <p:animEffect transition="out" filter="dissolve">
                                      <p:cBhvr>
                                        <p:cTn id="147" dur="500"/>
                                        <p:tgtEl>
                                          <p:spTgt spid="88"/>
                                        </p:tgtEl>
                                      </p:cBhvr>
                                    </p:animEffect>
                                    <p:set>
                                      <p:cBhvr>
                                        <p:cTn id="148" dur="1" fill="hold">
                                          <p:stCondLst>
                                            <p:cond delay="499"/>
                                          </p:stCondLst>
                                        </p:cTn>
                                        <p:tgtEl>
                                          <p:spTgt spid="88"/>
                                        </p:tgtEl>
                                        <p:attrNameLst>
                                          <p:attrName>style.visibility</p:attrName>
                                        </p:attrNameLst>
                                      </p:cBhvr>
                                      <p:to>
                                        <p:strVal val="hidden"/>
                                      </p:to>
                                    </p:set>
                                  </p:childTnLst>
                                </p:cTn>
                              </p:par>
                              <p:par>
                                <p:cTn id="149" presetID="9" presetClass="exit" presetSubtype="0" fill="hold" grpId="1" nodeType="withEffect">
                                  <p:stCondLst>
                                    <p:cond delay="0"/>
                                  </p:stCondLst>
                                  <p:childTnLst>
                                    <p:animEffect transition="out" filter="dissolve">
                                      <p:cBhvr>
                                        <p:cTn id="150" dur="500"/>
                                        <p:tgtEl>
                                          <p:spTgt spid="89"/>
                                        </p:tgtEl>
                                      </p:cBhvr>
                                    </p:animEffect>
                                    <p:set>
                                      <p:cBhvr>
                                        <p:cTn id="15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52" restart="whenNotActive" fill="hold" evtFilter="cancelBubble" nodeType="interactiveSeq">
                <p:stCondLst>
                  <p:cond evt="onClick" delay="0">
                    <p:tgtEl>
                      <p:spTgt spid="15"/>
                    </p:tgtEl>
                  </p:cond>
                </p:stCondLst>
                <p:endSync evt="end" delay="0">
                  <p:rtn val="all"/>
                </p:endSync>
                <p:childTnLst>
                  <p:par>
                    <p:cTn id="153" fill="hold">
                      <p:stCondLst>
                        <p:cond delay="0"/>
                      </p:stCondLst>
                      <p:childTnLst>
                        <p:par>
                          <p:cTn id="154" fill="hold">
                            <p:stCondLst>
                              <p:cond delay="0"/>
                            </p:stCondLst>
                            <p:childTnLst>
                              <p:par>
                                <p:cTn id="155" presetID="9" presetClass="entr" presetSubtype="0" fill="hold" grpId="0" nodeType="clickEffect">
                                  <p:stCondLst>
                                    <p:cond delay="0"/>
                                  </p:stCondLst>
                                  <p:childTnLst>
                                    <p:set>
                                      <p:cBhvr>
                                        <p:cTn id="156" dur="1" fill="hold">
                                          <p:stCondLst>
                                            <p:cond delay="0"/>
                                          </p:stCondLst>
                                        </p:cTn>
                                        <p:tgtEl>
                                          <p:spTgt spid="10"/>
                                        </p:tgtEl>
                                        <p:attrNameLst>
                                          <p:attrName>style.visibility</p:attrName>
                                        </p:attrNameLst>
                                      </p:cBhvr>
                                      <p:to>
                                        <p:strVal val="visible"/>
                                      </p:to>
                                    </p:set>
                                    <p:animEffect transition="in" filter="dissolve">
                                      <p:cBhvr>
                                        <p:cTn id="157" dur="500"/>
                                        <p:tgtEl>
                                          <p:spTgt spid="10"/>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18"/>
                                        </p:tgtEl>
                                        <p:attrNameLst>
                                          <p:attrName>style.visibility</p:attrName>
                                        </p:attrNameLst>
                                      </p:cBhvr>
                                      <p:to>
                                        <p:strVal val="visible"/>
                                      </p:to>
                                    </p:set>
                                    <p:animEffect transition="in" filter="dissolve">
                                      <p:cBhvr>
                                        <p:cTn id="160" dur="500"/>
                                        <p:tgtEl>
                                          <p:spTgt spid="18"/>
                                        </p:tgtEl>
                                      </p:cBhvr>
                                    </p:animEffect>
                                  </p:childTnLst>
                                </p:cTn>
                              </p:par>
                              <p:par>
                                <p:cTn id="161" presetID="9" presetClass="entr" presetSubtype="0" fill="hold" grpId="0" nodeType="with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dissolve">
                                      <p:cBhvr>
                                        <p:cTn id="163" dur="500"/>
                                        <p:tgtEl>
                                          <p:spTgt spid="19"/>
                                        </p:tgtEl>
                                      </p:cBhvr>
                                    </p:animEffect>
                                  </p:childTnLst>
                                </p:cTn>
                              </p:par>
                            </p:childTnLst>
                          </p:cTn>
                        </p:par>
                      </p:childTnLst>
                    </p:cTn>
                  </p:par>
                </p:childTnLst>
              </p:cTn>
              <p:nextCondLst>
                <p:cond evt="onClick" delay="0">
                  <p:tgtEl>
                    <p:spTgt spid="15"/>
                  </p:tgtEl>
                </p:cond>
              </p:nextCondLst>
            </p:seq>
            <p:seq concurrent="1" nextAc="seek">
              <p:cTn id="164" restart="whenNotActive" fill="hold" evtFilter="cancelBubble" nodeType="interactiveSeq">
                <p:stCondLst>
                  <p:cond evt="onClick" delay="0">
                    <p:tgtEl>
                      <p:spTgt spid="19"/>
                    </p:tgtEl>
                  </p:cond>
                </p:stCondLst>
                <p:endSync evt="end" delay="0">
                  <p:rtn val="all"/>
                </p:endSync>
                <p:childTnLst>
                  <p:par>
                    <p:cTn id="165" fill="hold">
                      <p:stCondLst>
                        <p:cond delay="0"/>
                      </p:stCondLst>
                      <p:childTnLst>
                        <p:par>
                          <p:cTn id="166" fill="hold">
                            <p:stCondLst>
                              <p:cond delay="0"/>
                            </p:stCondLst>
                            <p:childTnLst>
                              <p:par>
                                <p:cTn id="167" presetID="9" presetClass="exit" presetSubtype="0" fill="hold" grpId="1" nodeType="clickEffect">
                                  <p:stCondLst>
                                    <p:cond delay="0"/>
                                  </p:stCondLst>
                                  <p:childTnLst>
                                    <p:animEffect transition="out" filter="dissolve">
                                      <p:cBhvr>
                                        <p:cTn id="168" dur="500"/>
                                        <p:tgtEl>
                                          <p:spTgt spid="19"/>
                                        </p:tgtEl>
                                      </p:cBhvr>
                                    </p:animEffect>
                                    <p:set>
                                      <p:cBhvr>
                                        <p:cTn id="169" dur="1" fill="hold">
                                          <p:stCondLst>
                                            <p:cond delay="499"/>
                                          </p:stCondLst>
                                        </p:cTn>
                                        <p:tgtEl>
                                          <p:spTgt spid="19"/>
                                        </p:tgtEl>
                                        <p:attrNameLst>
                                          <p:attrName>style.visibility</p:attrName>
                                        </p:attrNameLst>
                                      </p:cBhvr>
                                      <p:to>
                                        <p:strVal val="hidden"/>
                                      </p:to>
                                    </p:set>
                                  </p:childTnLst>
                                </p:cTn>
                              </p:par>
                              <p:par>
                                <p:cTn id="170" presetID="9" presetClass="exit" presetSubtype="0" fill="hold" grpId="1" nodeType="withEffect">
                                  <p:stCondLst>
                                    <p:cond delay="0"/>
                                  </p:stCondLst>
                                  <p:childTnLst>
                                    <p:animEffect transition="out" filter="dissolve">
                                      <p:cBhvr>
                                        <p:cTn id="171" dur="500"/>
                                        <p:tgtEl>
                                          <p:spTgt spid="10"/>
                                        </p:tgtEl>
                                      </p:cBhvr>
                                    </p:animEffect>
                                    <p:set>
                                      <p:cBhvr>
                                        <p:cTn id="172" dur="1" fill="hold">
                                          <p:stCondLst>
                                            <p:cond delay="499"/>
                                          </p:stCondLst>
                                        </p:cTn>
                                        <p:tgtEl>
                                          <p:spTgt spid="10"/>
                                        </p:tgtEl>
                                        <p:attrNameLst>
                                          <p:attrName>style.visibility</p:attrName>
                                        </p:attrNameLst>
                                      </p:cBhvr>
                                      <p:to>
                                        <p:strVal val="hidden"/>
                                      </p:to>
                                    </p:set>
                                  </p:childTnLst>
                                </p:cTn>
                              </p:par>
                              <p:par>
                                <p:cTn id="173" presetID="9" presetClass="exit" presetSubtype="0" fill="hold" grpId="1" nodeType="withEffect">
                                  <p:stCondLst>
                                    <p:cond delay="0"/>
                                  </p:stCondLst>
                                  <p:childTnLst>
                                    <p:animEffect transition="out" filter="dissolve">
                                      <p:cBhvr>
                                        <p:cTn id="174" dur="500"/>
                                        <p:tgtEl>
                                          <p:spTgt spid="18"/>
                                        </p:tgtEl>
                                      </p:cBhvr>
                                    </p:animEffect>
                                    <p:set>
                                      <p:cBhvr>
                                        <p:cTn id="17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39" grpId="0" animBg="1"/>
      <p:bldP spid="58" grpId="0"/>
      <p:bldP spid="18" grpId="0" animBg="1"/>
      <p:bldP spid="18" grpId="1" animBg="1"/>
      <p:bldP spid="19" grpId="0" animBg="1"/>
      <p:bldP spid="19" grpId="1" animBg="1"/>
      <p:bldP spid="55" grpId="0" animBg="1"/>
      <p:bldP spid="55" grpId="1" animBg="1"/>
      <p:bldP spid="56" grpId="0" animBg="1"/>
      <p:bldP spid="56" grpId="1" animBg="1"/>
      <p:bldP spid="61" grpId="0" animBg="1"/>
      <p:bldP spid="61" grpId="1" animBg="1"/>
      <p:bldP spid="62" grpId="0" animBg="1"/>
      <p:bldP spid="62" grpId="1" animBg="1"/>
      <p:bldP spid="66" grpId="0" animBg="1"/>
      <p:bldP spid="66" grpId="1" animBg="1"/>
      <p:bldP spid="68" grpId="0" animBg="1"/>
      <p:bldP spid="68" grpId="1" animBg="1"/>
      <p:bldP spid="73" grpId="0" animBg="1"/>
      <p:bldP spid="73" grpId="1" animBg="1"/>
      <p:bldP spid="74" grpId="0" animBg="1"/>
      <p:bldP spid="74" grpId="1" animBg="1"/>
      <p:bldP spid="78" grpId="0" animBg="1"/>
      <p:bldP spid="78" grpId="1" animBg="1"/>
      <p:bldP spid="79" grpId="0" animBg="1"/>
      <p:bldP spid="79" grpId="1" animBg="1"/>
      <p:bldP spid="83" grpId="0" animBg="1"/>
      <p:bldP spid="83" grpId="1" animBg="1"/>
      <p:bldP spid="84" grpId="0" animBg="1"/>
      <p:bldP spid="84" grpId="1" animBg="1"/>
      <p:bldP spid="88" grpId="0" animBg="1"/>
      <p:bldP spid="88" grpId="1" animBg="1"/>
      <p:bldP spid="89" grpId="0" animBg="1"/>
      <p:bldP spid="89"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91AE071F-C5B1-F427-6101-3A879E81FF3D}"/>
              </a:ext>
            </a:extLst>
          </p:cNvPr>
          <p:cNvPicPr>
            <a:picLocks noChangeAspect="1"/>
          </p:cNvPicPr>
          <p:nvPr/>
        </p:nvPicPr>
        <p:blipFill>
          <a:blip r:embed="rId2"/>
          <a:stretch>
            <a:fillRect/>
          </a:stretch>
        </p:blipFill>
        <p:spPr>
          <a:xfrm>
            <a:off x="9084756" y="2594786"/>
            <a:ext cx="838200" cy="546100"/>
          </a:xfrm>
          <a:prstGeom prst="rect">
            <a:avLst/>
          </a:prstGeom>
        </p:spPr>
      </p:pic>
      <p:pic>
        <p:nvPicPr>
          <p:cNvPr id="9" name="Bildobjekt 8">
            <a:extLst>
              <a:ext uri="{FF2B5EF4-FFF2-40B4-BE49-F238E27FC236}">
                <a16:creationId xmlns:a16="http://schemas.microsoft.com/office/drawing/2014/main" id="{5AF22E64-6893-2D05-2D63-2DAF458948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131" y="2072694"/>
            <a:ext cx="1451855" cy="1523848"/>
          </a:xfrm>
          <a:prstGeom prst="rect">
            <a:avLst/>
          </a:prstGeom>
        </p:spPr>
      </p:pic>
      <p:pic>
        <p:nvPicPr>
          <p:cNvPr id="10" name="Bildobjekt 9">
            <a:extLst>
              <a:ext uri="{FF2B5EF4-FFF2-40B4-BE49-F238E27FC236}">
                <a16:creationId xmlns:a16="http://schemas.microsoft.com/office/drawing/2014/main" id="{2D2D71E8-0847-E244-404C-C236FCB501CD}"/>
              </a:ext>
            </a:extLst>
          </p:cNvPr>
          <p:cNvPicPr>
            <a:picLocks noChangeAspect="1"/>
          </p:cNvPicPr>
          <p:nvPr/>
        </p:nvPicPr>
        <p:blipFill>
          <a:blip r:embed="rId4"/>
          <a:stretch>
            <a:fillRect/>
          </a:stretch>
        </p:blipFill>
        <p:spPr>
          <a:xfrm>
            <a:off x="1839050" y="2636726"/>
            <a:ext cx="711200" cy="508000"/>
          </a:xfrm>
          <a:prstGeom prst="rect">
            <a:avLst/>
          </a:prstGeom>
        </p:spPr>
      </p:pic>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 name="Rubrik 1">
            <a:extLst>
              <a:ext uri="{FF2B5EF4-FFF2-40B4-BE49-F238E27FC236}">
                <a16:creationId xmlns:a16="http://schemas.microsoft.com/office/drawing/2014/main" id="{AA3E1EAC-E94B-4AA6-BFD6-C119EEA668A1}"/>
              </a:ext>
            </a:extLst>
          </p:cNvPr>
          <p:cNvSpPr>
            <a:spLocks noGrp="1"/>
          </p:cNvSpPr>
          <p:nvPr>
            <p:ph type="title"/>
          </p:nvPr>
        </p:nvSpPr>
        <p:spPr>
          <a:xfrm>
            <a:off x="446399" y="799200"/>
            <a:ext cx="5875431" cy="865698"/>
          </a:xfrm>
        </p:spPr>
        <p:txBody>
          <a:bodyPr/>
          <a:lstStyle/>
          <a:p>
            <a:r>
              <a:rPr lang="sv-SE" dirty="0">
                <a:latin typeface="Segoe UI" panose="020B0502040204020203" pitchFamily="34" charset="0"/>
              </a:rPr>
              <a:t>Undantag för vissa mindre lotterier</a:t>
            </a:r>
          </a:p>
        </p:txBody>
      </p:sp>
      <p:sp>
        <p:nvSpPr>
          <p:cNvPr id="6" name="Platshållare för text 5">
            <a:extLst>
              <a:ext uri="{FF2B5EF4-FFF2-40B4-BE49-F238E27FC236}">
                <a16:creationId xmlns:a16="http://schemas.microsoft.com/office/drawing/2014/main" id="{B969C8C9-1A88-42AC-94F0-11FEA990761E}"/>
              </a:ext>
            </a:extLst>
          </p:cNvPr>
          <p:cNvSpPr>
            <a:spLocks noGrp="1"/>
          </p:cNvSpPr>
          <p:nvPr>
            <p:ph type="body" sz="quarter" idx="13"/>
          </p:nvPr>
        </p:nvSpPr>
        <p:spPr>
          <a:xfrm>
            <a:off x="1218363" y="3470995"/>
            <a:ext cx="2875291" cy="2117177"/>
          </a:xfrm>
        </p:spPr>
        <p:txBody>
          <a:bodyPr>
            <a:noAutofit/>
          </a:bodyPr>
          <a:lstStyle/>
          <a:p>
            <a:pPr marL="0" indent="0" rtl="0">
              <a:spcBef>
                <a:spcPts val="0"/>
              </a:spcBef>
              <a:spcAft>
                <a:spcPts val="0"/>
              </a:spcAft>
              <a:buNone/>
            </a:pPr>
            <a:r>
              <a:rPr lang="sv-SE" sz="1400" b="1" i="0" u="none" strike="noStrike" dirty="0">
                <a:solidFill>
                  <a:srgbClr val="000000"/>
                </a:solidFill>
                <a:effectLst/>
                <a:latin typeface="Segoe UI" panose="020B0502040204020203" pitchFamily="34" charset="0"/>
              </a:rPr>
              <a:t>Lotterier utan insats </a:t>
            </a:r>
            <a:endParaRPr lang="sv-SE" sz="1400" b="0" dirty="0">
              <a:effectLst/>
              <a:latin typeface="Segoe UI" panose="020B0502040204020203" pitchFamily="34" charset="0"/>
            </a:endParaRPr>
          </a:p>
          <a:p>
            <a:pPr marL="0" indent="0">
              <a:spcBef>
                <a:spcPts val="180"/>
              </a:spcBef>
              <a:spcAft>
                <a:spcPts val="0"/>
              </a:spcAft>
              <a:buNone/>
            </a:pPr>
            <a:r>
              <a:rPr lang="sv-SE" sz="1100" dirty="0">
                <a:solidFill>
                  <a:srgbClr val="000000"/>
                </a:solidFill>
                <a:latin typeface="Segoe UI" panose="020B0502040204020203" pitchFamily="34" charset="0"/>
              </a:rPr>
              <a:t>Om deltagare inte behöver betala en insats krävs ingen licens eller registrering. Ett exempel är när deltagarna bara behöver ”gilla och dela” på sociala medier för att delta i ett lotteri. Spelinspektionen har i ett rättsligt ställningstagande redovisat myndighetens uppfattning om vilka faktorer som ska beaktas vid bedömningen av betalning av en insats för att få delta i ett spel. </a:t>
            </a:r>
          </a:p>
          <a:p>
            <a:pPr marL="0" indent="0">
              <a:buNone/>
            </a:pPr>
            <a:br>
              <a:rPr lang="sv-SE" sz="1200" dirty="0">
                <a:latin typeface="Segoe UI" panose="020B0502040204020203" pitchFamily="34" charset="0"/>
              </a:rPr>
            </a:br>
            <a:endParaRPr lang="sv-SE" sz="1200" dirty="0">
              <a:latin typeface="Segoe UI" panose="020B0502040204020203" pitchFamily="34" charset="0"/>
            </a:endParaRPr>
          </a:p>
        </p:txBody>
      </p:sp>
      <p:sp>
        <p:nvSpPr>
          <p:cNvPr id="3" name="Platshållare för text 5">
            <a:extLst>
              <a:ext uri="{FF2B5EF4-FFF2-40B4-BE49-F238E27FC236}">
                <a16:creationId xmlns:a16="http://schemas.microsoft.com/office/drawing/2014/main" id="{A2AB2EED-49DA-941B-0B80-1BB64A4F141D}"/>
              </a:ext>
            </a:extLst>
          </p:cNvPr>
          <p:cNvSpPr txBox="1">
            <a:spLocks/>
          </p:cNvSpPr>
          <p:nvPr/>
        </p:nvSpPr>
        <p:spPr>
          <a:xfrm>
            <a:off x="4762430" y="3462504"/>
            <a:ext cx="2875291" cy="2678738"/>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400" b="1" i="0" u="none" strike="noStrike" dirty="0">
                <a:solidFill>
                  <a:srgbClr val="000000"/>
                </a:solidFill>
                <a:effectLst/>
                <a:latin typeface="Segoe UI" panose="020B0502040204020203" pitchFamily="34" charset="0"/>
              </a:rPr>
              <a:t>Lotterier under privata former</a:t>
            </a:r>
            <a:endParaRPr lang="sv-SE" sz="1400" b="0" dirty="0">
              <a:effectLst/>
              <a:latin typeface="Segoe UI" panose="020B0502040204020203" pitchFamily="34" charset="0"/>
            </a:endParaRPr>
          </a:p>
          <a:p>
            <a:pPr marL="0" indent="0">
              <a:buNone/>
            </a:pPr>
            <a:r>
              <a:rPr lang="sv-SE" sz="1100" dirty="0">
                <a:solidFill>
                  <a:srgbClr val="000000"/>
                </a:solidFill>
                <a:latin typeface="Segoe UI" panose="020B0502040204020203" pitchFamily="34" charset="0"/>
              </a:rPr>
              <a:t>Det behövs ingen licens eller registrering för spel om pengar med låga belopp under privata former. Det gäller när det finns en nära inbördes gemenskap mellan deltagarna, spelet inte har en organiserad eller professionell prägel och om spelet inte sker online.     Exempel på detta kan vara kortspel eller lotteri på en släktmiddag med symboliska insatser.</a:t>
            </a:r>
          </a:p>
        </p:txBody>
      </p:sp>
      <p:sp>
        <p:nvSpPr>
          <p:cNvPr id="5" name="Platshållare för text 5">
            <a:extLst>
              <a:ext uri="{FF2B5EF4-FFF2-40B4-BE49-F238E27FC236}">
                <a16:creationId xmlns:a16="http://schemas.microsoft.com/office/drawing/2014/main" id="{7920D4D8-D8B4-39BF-8020-996854CCDBFA}"/>
              </a:ext>
            </a:extLst>
          </p:cNvPr>
          <p:cNvSpPr txBox="1">
            <a:spLocks/>
          </p:cNvSpPr>
          <p:nvPr/>
        </p:nvSpPr>
        <p:spPr>
          <a:xfrm>
            <a:off x="8289555" y="3470995"/>
            <a:ext cx="2875291" cy="2586038"/>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sv-SE" sz="1400" b="1" i="0" u="none" strike="noStrike" dirty="0">
                <a:solidFill>
                  <a:srgbClr val="000000"/>
                </a:solidFill>
                <a:effectLst/>
                <a:latin typeface="Segoe UI" panose="020B0502040204020203" pitchFamily="34" charset="0"/>
              </a:rPr>
              <a:t>Kombinationsspel i tidningar, radio eller tv</a:t>
            </a:r>
            <a:endParaRPr lang="sv-SE" sz="1400" b="0" dirty="0">
              <a:effectLst/>
              <a:latin typeface="Segoe UI" panose="020B0502040204020203" pitchFamily="34" charset="0"/>
            </a:endParaRPr>
          </a:p>
          <a:p>
            <a:pPr marL="0" indent="0">
              <a:buNone/>
            </a:pPr>
            <a:r>
              <a:rPr lang="sv-SE" sz="1100" dirty="0">
                <a:solidFill>
                  <a:srgbClr val="000000"/>
                </a:solidFill>
                <a:latin typeface="Segoe UI" panose="020B0502040204020203" pitchFamily="34" charset="0"/>
              </a:rPr>
              <a:t>I vissa fall behövs inte licens eller registrering för kombinationsspel </a:t>
            </a:r>
            <a:br>
              <a:rPr lang="sv-SE" sz="1100" dirty="0">
                <a:solidFill>
                  <a:srgbClr val="000000"/>
                </a:solidFill>
                <a:latin typeface="Segoe UI" panose="020B0502040204020203" pitchFamily="34" charset="0"/>
              </a:rPr>
            </a:br>
            <a:r>
              <a:rPr lang="sv-SE" sz="1100" dirty="0">
                <a:solidFill>
                  <a:srgbClr val="000000"/>
                </a:solidFill>
                <a:latin typeface="Segoe UI" panose="020B0502040204020203" pitchFamily="34" charset="0"/>
              </a:rPr>
              <a:t>i periodisk skrift, radio eller tv. Det kan till exempel förekomma lottning bland de rätta insända svaren till korsordstävlingar. För att sådant kombinationsspel ska vara undantaget krävs även att betalningen sker på visst sätt och understiger en viss summa. </a:t>
            </a:r>
          </a:p>
          <a:p>
            <a:pPr marL="0" indent="0">
              <a:buNone/>
            </a:pPr>
            <a:endParaRPr lang="sv-SE" sz="1100" dirty="0">
              <a:solidFill>
                <a:srgbClr val="000000"/>
              </a:solidFill>
              <a:latin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cxnSp>
        <p:nvCxnSpPr>
          <p:cNvPr id="7" name="Rak 6">
            <a:extLst>
              <a:ext uri="{FF2B5EF4-FFF2-40B4-BE49-F238E27FC236}">
                <a16:creationId xmlns:a16="http://schemas.microsoft.com/office/drawing/2014/main" id="{2E9B6019-3186-0AA2-ECD0-6757373AD6AE}"/>
              </a:ext>
            </a:extLst>
          </p:cNvPr>
          <p:cNvCxnSpPr>
            <a:cxnSpLocks/>
          </p:cNvCxnSpPr>
          <p:nvPr/>
        </p:nvCxnSpPr>
        <p:spPr>
          <a:xfrm>
            <a:off x="528638" y="1664898"/>
            <a:ext cx="601852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ktangel 12">
            <a:hlinkClick r:id="rId5" action="ppaction://hlinksldjump"/>
            <a:extLst>
              <a:ext uri="{FF2B5EF4-FFF2-40B4-BE49-F238E27FC236}">
                <a16:creationId xmlns:a16="http://schemas.microsoft.com/office/drawing/2014/main" id="{7D89EA73-9D07-0386-5975-A9E674394B5E}"/>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4" name="Rubrik 1">
            <a:hlinkClick r:id="" action="ppaction://hlinkshowjump?jump=nextslide"/>
            <a:extLst>
              <a:ext uri="{FF2B5EF4-FFF2-40B4-BE49-F238E27FC236}">
                <a16:creationId xmlns:a16="http://schemas.microsoft.com/office/drawing/2014/main" id="{5909B138-4ADC-ACFD-830C-38BE541F6B6C}"/>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5" name="Platshållare för text 5">
            <a:hlinkClick r:id="" action="ppaction://hlinkshowjump?jump=nextslide"/>
            <a:extLst>
              <a:ext uri="{FF2B5EF4-FFF2-40B4-BE49-F238E27FC236}">
                <a16:creationId xmlns:a16="http://schemas.microsoft.com/office/drawing/2014/main" id="{44B6D438-A1BA-2D1D-08DB-A3B4EBFBA3D2}"/>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20" name="Rubrik 1">
            <a:hlinkClick r:id="" action="ppaction://hlinkshowjump?jump=lastslideviewed"/>
            <a:extLst>
              <a:ext uri="{FF2B5EF4-FFF2-40B4-BE49-F238E27FC236}">
                <a16:creationId xmlns:a16="http://schemas.microsoft.com/office/drawing/2014/main" id="{653E8F73-335E-9B9F-6CA4-A590E8E423B4}"/>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22" name="Platshållare för text 5">
            <a:hlinkClick r:id="" action="ppaction://hlinkshowjump?jump=lastslideviewed"/>
            <a:extLst>
              <a:ext uri="{FF2B5EF4-FFF2-40B4-BE49-F238E27FC236}">
                <a16:creationId xmlns:a16="http://schemas.microsoft.com/office/drawing/2014/main" id="{443B179E-BD9E-EEB6-DAEA-CC6C1513A13F}"/>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grpSp>
        <p:nvGrpSpPr>
          <p:cNvPr id="28" name="Grupp 27">
            <a:extLst>
              <a:ext uri="{FF2B5EF4-FFF2-40B4-BE49-F238E27FC236}">
                <a16:creationId xmlns:a16="http://schemas.microsoft.com/office/drawing/2014/main" id="{A4790201-EF63-7CE1-C860-E6B751BA3DDC}"/>
              </a:ext>
            </a:extLst>
          </p:cNvPr>
          <p:cNvGrpSpPr/>
          <p:nvPr/>
        </p:nvGrpSpPr>
        <p:grpSpPr>
          <a:xfrm>
            <a:off x="5981873" y="1130052"/>
            <a:ext cx="185737" cy="230832"/>
            <a:chOff x="7527857" y="5251146"/>
            <a:chExt cx="185737" cy="230832"/>
          </a:xfrm>
        </p:grpSpPr>
        <p:sp>
          <p:nvSpPr>
            <p:cNvPr id="29" name="Ellips 28">
              <a:extLst>
                <a:ext uri="{FF2B5EF4-FFF2-40B4-BE49-F238E27FC236}">
                  <a16:creationId xmlns:a16="http://schemas.microsoft.com/office/drawing/2014/main" id="{8282DEDF-529A-A820-EDCC-7C3F652D8A24}"/>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0" name="textruta 29">
              <a:extLst>
                <a:ext uri="{FF2B5EF4-FFF2-40B4-BE49-F238E27FC236}">
                  <a16:creationId xmlns:a16="http://schemas.microsoft.com/office/drawing/2014/main" id="{1C5D4D62-EA84-5977-B0AB-5E9C4DE104EA}"/>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31" name="Rundad rektangulär pratbubbla 30">
            <a:extLst>
              <a:ext uri="{FF2B5EF4-FFF2-40B4-BE49-F238E27FC236}">
                <a16:creationId xmlns:a16="http://schemas.microsoft.com/office/drawing/2014/main" id="{F7405818-061C-F832-5EF9-6C01289C8EAD}"/>
              </a:ext>
            </a:extLst>
          </p:cNvPr>
          <p:cNvSpPr/>
          <p:nvPr/>
        </p:nvSpPr>
        <p:spPr>
          <a:xfrm>
            <a:off x="6392374" y="878902"/>
            <a:ext cx="1665404" cy="573899"/>
          </a:xfrm>
          <a:prstGeom prst="wedgeRoundRectCallout">
            <a:avLst>
              <a:gd name="adj1" fmla="val -59530"/>
              <a:gd name="adj2" fmla="val 2068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cs typeface="Segoe UI" panose="020B0502040204020203" pitchFamily="34" charset="0"/>
              </a:rPr>
              <a:t>3 kap. 4 § </a:t>
            </a:r>
            <a:r>
              <a:rPr lang="sv-SE" sz="1100" dirty="0" err="1">
                <a:solidFill>
                  <a:schemeClr val="bg1"/>
                </a:solidFill>
                <a:latin typeface="Segoe UI" panose="020B0502040204020203" pitchFamily="34" charset="0"/>
                <a:cs typeface="Segoe UI" panose="020B0502040204020203" pitchFamily="34" charset="0"/>
              </a:rPr>
              <a:t>spellagen</a:t>
            </a:r>
            <a:endParaRPr lang="sv-SE" sz="1100" dirty="0">
              <a:solidFill>
                <a:schemeClr val="bg1"/>
              </a:solidFill>
              <a:latin typeface="Segoe UI" panose="020B0502040204020203" pitchFamily="34" charset="0"/>
              <a:cs typeface="Segoe UI" panose="020B0502040204020203" pitchFamily="34" charset="0"/>
            </a:endParaRPr>
          </a:p>
        </p:txBody>
      </p:sp>
      <p:sp>
        <p:nvSpPr>
          <p:cNvPr id="39" name="Multiplikation 38">
            <a:extLst>
              <a:ext uri="{FF2B5EF4-FFF2-40B4-BE49-F238E27FC236}">
                <a16:creationId xmlns:a16="http://schemas.microsoft.com/office/drawing/2014/main" id="{E51B2AF2-6CAE-F58B-AF9D-DF4F4AA5BFDF}"/>
              </a:ext>
            </a:extLst>
          </p:cNvPr>
          <p:cNvSpPr/>
          <p:nvPr/>
        </p:nvSpPr>
        <p:spPr>
          <a:xfrm>
            <a:off x="7756887" y="115806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23" name="Grupp 22">
            <a:extLst>
              <a:ext uri="{FF2B5EF4-FFF2-40B4-BE49-F238E27FC236}">
                <a16:creationId xmlns:a16="http://schemas.microsoft.com/office/drawing/2014/main" id="{C0C034B2-0C4C-D06C-07D3-4A61311A3D8D}"/>
              </a:ext>
            </a:extLst>
          </p:cNvPr>
          <p:cNvGrpSpPr/>
          <p:nvPr/>
        </p:nvGrpSpPr>
        <p:grpSpPr>
          <a:xfrm>
            <a:off x="2968964" y="3493983"/>
            <a:ext cx="185737" cy="230832"/>
            <a:chOff x="7527857" y="5251146"/>
            <a:chExt cx="185737" cy="230832"/>
          </a:xfrm>
        </p:grpSpPr>
        <p:sp>
          <p:nvSpPr>
            <p:cNvPr id="24" name="Ellips 23">
              <a:extLst>
                <a:ext uri="{FF2B5EF4-FFF2-40B4-BE49-F238E27FC236}">
                  <a16:creationId xmlns:a16="http://schemas.microsoft.com/office/drawing/2014/main" id="{1B72278E-03D3-5FA6-3BAD-05BC346CA259}"/>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5" name="textruta 24">
              <a:extLst>
                <a:ext uri="{FF2B5EF4-FFF2-40B4-BE49-F238E27FC236}">
                  <a16:creationId xmlns:a16="http://schemas.microsoft.com/office/drawing/2014/main" id="{7779250E-8F40-700F-13EE-151F0AE2F81F}"/>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26" name="Rundad rektangulär pratbubbla 25">
            <a:extLst>
              <a:ext uri="{FF2B5EF4-FFF2-40B4-BE49-F238E27FC236}">
                <a16:creationId xmlns:a16="http://schemas.microsoft.com/office/drawing/2014/main" id="{48CCB82E-1656-E3D0-34F8-88347C3E0209}"/>
              </a:ext>
            </a:extLst>
          </p:cNvPr>
          <p:cNvSpPr/>
          <p:nvPr/>
        </p:nvSpPr>
        <p:spPr>
          <a:xfrm>
            <a:off x="2607938" y="2786491"/>
            <a:ext cx="1822941" cy="573899"/>
          </a:xfrm>
          <a:prstGeom prst="wedgeRoundRectCallout">
            <a:avLst>
              <a:gd name="adj1" fmla="val -21782"/>
              <a:gd name="adj2" fmla="val 7296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3 kap. 4 § 1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27" name="Multiplikation 26">
            <a:extLst>
              <a:ext uri="{FF2B5EF4-FFF2-40B4-BE49-F238E27FC236}">
                <a16:creationId xmlns:a16="http://schemas.microsoft.com/office/drawing/2014/main" id="{FEAF1476-A863-47AF-FE9D-06EFA72C0C63}"/>
              </a:ext>
            </a:extLst>
          </p:cNvPr>
          <p:cNvSpPr/>
          <p:nvPr/>
        </p:nvSpPr>
        <p:spPr>
          <a:xfrm>
            <a:off x="4129619" y="3065656"/>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40" name="Grupp 39">
            <a:extLst>
              <a:ext uri="{FF2B5EF4-FFF2-40B4-BE49-F238E27FC236}">
                <a16:creationId xmlns:a16="http://schemas.microsoft.com/office/drawing/2014/main" id="{1C1DD007-7190-F0BB-92DB-11BC36B24C34}"/>
              </a:ext>
            </a:extLst>
          </p:cNvPr>
          <p:cNvGrpSpPr/>
          <p:nvPr/>
        </p:nvGrpSpPr>
        <p:grpSpPr>
          <a:xfrm>
            <a:off x="1755463" y="5225749"/>
            <a:ext cx="185737" cy="215444"/>
            <a:chOff x="7536949" y="5259991"/>
            <a:chExt cx="185737" cy="215444"/>
          </a:xfrm>
        </p:grpSpPr>
        <p:sp>
          <p:nvSpPr>
            <p:cNvPr id="42" name="Ellips 41">
              <a:extLst>
                <a:ext uri="{FF2B5EF4-FFF2-40B4-BE49-F238E27FC236}">
                  <a16:creationId xmlns:a16="http://schemas.microsoft.com/office/drawing/2014/main" id="{37DEFEFA-5F08-20F9-9D15-A3B030EAE505}"/>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3" name="textruta 42">
              <a:extLst>
                <a:ext uri="{FF2B5EF4-FFF2-40B4-BE49-F238E27FC236}">
                  <a16:creationId xmlns:a16="http://schemas.microsoft.com/office/drawing/2014/main" id="{AAFB4987-6262-9533-91AE-93EBF6CA1936}"/>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44" name="Rundad rektangulär pratbubbla 43">
            <a:extLst>
              <a:ext uri="{FF2B5EF4-FFF2-40B4-BE49-F238E27FC236}">
                <a16:creationId xmlns:a16="http://schemas.microsoft.com/office/drawing/2014/main" id="{BD5201C0-D37F-2843-8BE6-5F40CB764DC9}"/>
              </a:ext>
            </a:extLst>
          </p:cNvPr>
          <p:cNvSpPr/>
          <p:nvPr/>
        </p:nvSpPr>
        <p:spPr>
          <a:xfrm>
            <a:off x="1387613" y="3966834"/>
            <a:ext cx="1646898" cy="1091922"/>
          </a:xfrm>
          <a:prstGeom prst="wedgeRoundRectCallout">
            <a:avLst>
              <a:gd name="adj1" fmla="val -21196"/>
              <a:gd name="adj2" fmla="val 65112"/>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Läs mer om vad som avses med en insats</a:t>
            </a:r>
            <a:r>
              <a:rPr lang="sv-SE" sz="1100" dirty="0">
                <a:solidFill>
                  <a:schemeClr val="bg1"/>
                </a:solidFill>
                <a:latin typeface="Segoe UI" panose="020B0502040204020203" pitchFamily="34" charset="0"/>
                <a:cs typeface="Segoe UI" panose="020B0502040204020203" pitchFamily="34" charset="0"/>
              </a:rPr>
              <a:t>.</a:t>
            </a:r>
          </a:p>
        </p:txBody>
      </p:sp>
      <p:sp>
        <p:nvSpPr>
          <p:cNvPr id="45" name="Multiplikation 44">
            <a:extLst>
              <a:ext uri="{FF2B5EF4-FFF2-40B4-BE49-F238E27FC236}">
                <a16:creationId xmlns:a16="http://schemas.microsoft.com/office/drawing/2014/main" id="{94D5C218-A6AA-571B-30DC-BA3894D3AECA}"/>
              </a:ext>
            </a:extLst>
          </p:cNvPr>
          <p:cNvSpPr/>
          <p:nvPr/>
        </p:nvSpPr>
        <p:spPr>
          <a:xfrm>
            <a:off x="2736128" y="476320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48" name="Grupp 47">
            <a:extLst>
              <a:ext uri="{FF2B5EF4-FFF2-40B4-BE49-F238E27FC236}">
                <a16:creationId xmlns:a16="http://schemas.microsoft.com/office/drawing/2014/main" id="{F3F912FC-0CB9-46BA-9AC7-E0FFE9AAC704}"/>
              </a:ext>
            </a:extLst>
          </p:cNvPr>
          <p:cNvGrpSpPr/>
          <p:nvPr/>
        </p:nvGrpSpPr>
        <p:grpSpPr>
          <a:xfrm>
            <a:off x="7368168" y="3486264"/>
            <a:ext cx="185737" cy="230832"/>
            <a:chOff x="7527857" y="5251146"/>
            <a:chExt cx="185737" cy="230832"/>
          </a:xfrm>
        </p:grpSpPr>
        <p:sp>
          <p:nvSpPr>
            <p:cNvPr id="49" name="Ellips 48">
              <a:extLst>
                <a:ext uri="{FF2B5EF4-FFF2-40B4-BE49-F238E27FC236}">
                  <a16:creationId xmlns:a16="http://schemas.microsoft.com/office/drawing/2014/main" id="{A8C8C0FF-1818-E0C6-A158-82B2A476724D}"/>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50" name="textruta 49">
              <a:extLst>
                <a:ext uri="{FF2B5EF4-FFF2-40B4-BE49-F238E27FC236}">
                  <a16:creationId xmlns:a16="http://schemas.microsoft.com/office/drawing/2014/main" id="{65CB0F89-1A27-D5C7-7891-46C46C807BD7}"/>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51" name="Rundad rektangulär pratbubbla 50">
            <a:extLst>
              <a:ext uri="{FF2B5EF4-FFF2-40B4-BE49-F238E27FC236}">
                <a16:creationId xmlns:a16="http://schemas.microsoft.com/office/drawing/2014/main" id="{C8DCA392-E6D7-54D0-EBC2-DB23DCEE0CA3}"/>
              </a:ext>
            </a:extLst>
          </p:cNvPr>
          <p:cNvSpPr/>
          <p:nvPr/>
        </p:nvSpPr>
        <p:spPr>
          <a:xfrm>
            <a:off x="7007142" y="2778772"/>
            <a:ext cx="1822941" cy="573899"/>
          </a:xfrm>
          <a:prstGeom prst="wedgeRoundRectCallout">
            <a:avLst>
              <a:gd name="adj1" fmla="val -21782"/>
              <a:gd name="adj2" fmla="val 7296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3 kap. 4 § 2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52" name="Multiplikation 51">
            <a:extLst>
              <a:ext uri="{FF2B5EF4-FFF2-40B4-BE49-F238E27FC236}">
                <a16:creationId xmlns:a16="http://schemas.microsoft.com/office/drawing/2014/main" id="{AEDEFDB3-91A6-D647-1851-BCD2C4C48284}"/>
              </a:ext>
            </a:extLst>
          </p:cNvPr>
          <p:cNvSpPr/>
          <p:nvPr/>
        </p:nvSpPr>
        <p:spPr>
          <a:xfrm>
            <a:off x="8528823" y="305793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53" name="Grupp 52">
            <a:extLst>
              <a:ext uri="{FF2B5EF4-FFF2-40B4-BE49-F238E27FC236}">
                <a16:creationId xmlns:a16="http://schemas.microsoft.com/office/drawing/2014/main" id="{D693E5FE-815A-A893-50F4-1114236C0801}"/>
              </a:ext>
            </a:extLst>
          </p:cNvPr>
          <p:cNvGrpSpPr/>
          <p:nvPr/>
        </p:nvGrpSpPr>
        <p:grpSpPr>
          <a:xfrm>
            <a:off x="5789146" y="4700691"/>
            <a:ext cx="185737" cy="230832"/>
            <a:chOff x="7527857" y="5251146"/>
            <a:chExt cx="185737" cy="230832"/>
          </a:xfrm>
        </p:grpSpPr>
        <p:sp>
          <p:nvSpPr>
            <p:cNvPr id="54" name="Ellips 53">
              <a:extLst>
                <a:ext uri="{FF2B5EF4-FFF2-40B4-BE49-F238E27FC236}">
                  <a16:creationId xmlns:a16="http://schemas.microsoft.com/office/drawing/2014/main" id="{E8098389-284E-FCD9-D0F9-8CE722E3263B}"/>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55" name="textruta 54">
              <a:extLst>
                <a:ext uri="{FF2B5EF4-FFF2-40B4-BE49-F238E27FC236}">
                  <a16:creationId xmlns:a16="http://schemas.microsoft.com/office/drawing/2014/main" id="{C536952F-4140-4104-85EE-6D1FCE69E67E}"/>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56" name="Rundad rektangulär pratbubbla 55">
            <a:extLst>
              <a:ext uri="{FF2B5EF4-FFF2-40B4-BE49-F238E27FC236}">
                <a16:creationId xmlns:a16="http://schemas.microsoft.com/office/drawing/2014/main" id="{3A517B15-F9AE-22FC-28EB-387F9B6F6820}"/>
              </a:ext>
            </a:extLst>
          </p:cNvPr>
          <p:cNvSpPr/>
          <p:nvPr/>
        </p:nvSpPr>
        <p:spPr>
          <a:xfrm>
            <a:off x="5076596" y="3022045"/>
            <a:ext cx="2906087" cy="1471898"/>
          </a:xfrm>
          <a:prstGeom prst="wedgeRoundRectCallout">
            <a:avLst>
              <a:gd name="adj1" fmla="val -21782"/>
              <a:gd name="adj2" fmla="val 6409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 kap. 1 § andra stycket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r>
              <a:rPr lang="sv-SE" sz="1100" i="1" dirty="0">
                <a:latin typeface="Segoe UI" panose="020B0502040204020203" pitchFamily="34" charset="0"/>
                <a:cs typeface="Segoe UI" panose="020B0502040204020203" pitchFamily="34" charset="0"/>
              </a:rPr>
              <a:t>Med </a:t>
            </a:r>
            <a:r>
              <a:rPr lang="sv-SE" sz="1100" i="1" dirty="0" err="1">
                <a:latin typeface="Segoe UI" panose="020B0502040204020203" pitchFamily="34" charset="0"/>
                <a:cs typeface="Segoe UI" panose="020B0502040204020203" pitchFamily="34" charset="0"/>
              </a:rPr>
              <a:t>onlinespel</a:t>
            </a:r>
            <a:r>
              <a:rPr lang="sv-SE" sz="1100" i="1" dirty="0">
                <a:latin typeface="Segoe UI" panose="020B0502040204020203" pitchFamily="34" charset="0"/>
                <a:cs typeface="Segoe UI" panose="020B0502040204020203" pitchFamily="34" charset="0"/>
              </a:rPr>
              <a:t> avses spel som tillhandahålls genom användning av elektroniska kommunikationsmedel och som spelas av en spelare och den som tillhandahåller spelet eller av flera spelare.</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57" name="Multiplikation 56">
            <a:extLst>
              <a:ext uri="{FF2B5EF4-FFF2-40B4-BE49-F238E27FC236}">
                <a16:creationId xmlns:a16="http://schemas.microsoft.com/office/drawing/2014/main" id="{8DA7F902-966D-22ED-9153-FF68398D56B6}"/>
              </a:ext>
            </a:extLst>
          </p:cNvPr>
          <p:cNvSpPr/>
          <p:nvPr/>
        </p:nvSpPr>
        <p:spPr>
          <a:xfrm>
            <a:off x="7594798" y="410543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58" name="Grupp 57">
            <a:extLst>
              <a:ext uri="{FF2B5EF4-FFF2-40B4-BE49-F238E27FC236}">
                <a16:creationId xmlns:a16="http://schemas.microsoft.com/office/drawing/2014/main" id="{8856C265-F617-1C68-0F8F-5CEE6819ED25}"/>
              </a:ext>
            </a:extLst>
          </p:cNvPr>
          <p:cNvGrpSpPr/>
          <p:nvPr/>
        </p:nvGrpSpPr>
        <p:grpSpPr>
          <a:xfrm>
            <a:off x="9419036" y="3708332"/>
            <a:ext cx="185737" cy="230832"/>
            <a:chOff x="7527857" y="5251146"/>
            <a:chExt cx="185737" cy="230832"/>
          </a:xfrm>
        </p:grpSpPr>
        <p:sp>
          <p:nvSpPr>
            <p:cNvPr id="59" name="Ellips 58">
              <a:extLst>
                <a:ext uri="{FF2B5EF4-FFF2-40B4-BE49-F238E27FC236}">
                  <a16:creationId xmlns:a16="http://schemas.microsoft.com/office/drawing/2014/main" id="{F7B69AF3-DE5A-5262-5D30-E3870DEBDFB5}"/>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60" name="textruta 59">
              <a:extLst>
                <a:ext uri="{FF2B5EF4-FFF2-40B4-BE49-F238E27FC236}">
                  <a16:creationId xmlns:a16="http://schemas.microsoft.com/office/drawing/2014/main" id="{02A71DDD-6504-47DA-D7FE-D55491D7DCD3}"/>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61" name="Rundad rektangulär pratbubbla 60">
            <a:extLst>
              <a:ext uri="{FF2B5EF4-FFF2-40B4-BE49-F238E27FC236}">
                <a16:creationId xmlns:a16="http://schemas.microsoft.com/office/drawing/2014/main" id="{927E8D8C-79E6-2F68-4E36-C88A3B4D9581}"/>
              </a:ext>
            </a:extLst>
          </p:cNvPr>
          <p:cNvSpPr/>
          <p:nvPr/>
        </p:nvSpPr>
        <p:spPr>
          <a:xfrm>
            <a:off x="9018821" y="3013903"/>
            <a:ext cx="1822941" cy="573899"/>
          </a:xfrm>
          <a:prstGeom prst="wedgeRoundRectCallout">
            <a:avLst>
              <a:gd name="adj1" fmla="val -21782"/>
              <a:gd name="adj2" fmla="val 7296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3 kap. 4 § 3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62" name="Multiplikation 61">
            <a:extLst>
              <a:ext uri="{FF2B5EF4-FFF2-40B4-BE49-F238E27FC236}">
                <a16:creationId xmlns:a16="http://schemas.microsoft.com/office/drawing/2014/main" id="{918049FD-FD73-861C-F2D5-72DADE4B019D}"/>
              </a:ext>
            </a:extLst>
          </p:cNvPr>
          <p:cNvSpPr/>
          <p:nvPr/>
        </p:nvSpPr>
        <p:spPr>
          <a:xfrm>
            <a:off x="10540502" y="329306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63" name="Grupp 62">
            <a:extLst>
              <a:ext uri="{FF2B5EF4-FFF2-40B4-BE49-F238E27FC236}">
                <a16:creationId xmlns:a16="http://schemas.microsoft.com/office/drawing/2014/main" id="{970C5EF0-8E69-5467-CAE3-13AEAEF5D066}"/>
              </a:ext>
            </a:extLst>
          </p:cNvPr>
          <p:cNvGrpSpPr/>
          <p:nvPr/>
        </p:nvGrpSpPr>
        <p:grpSpPr>
          <a:xfrm>
            <a:off x="10404472" y="4075728"/>
            <a:ext cx="185737" cy="230832"/>
            <a:chOff x="7527857" y="5251146"/>
            <a:chExt cx="185737" cy="230832"/>
          </a:xfrm>
        </p:grpSpPr>
        <p:sp>
          <p:nvSpPr>
            <p:cNvPr id="64" name="Ellips 63">
              <a:extLst>
                <a:ext uri="{FF2B5EF4-FFF2-40B4-BE49-F238E27FC236}">
                  <a16:creationId xmlns:a16="http://schemas.microsoft.com/office/drawing/2014/main" id="{9CDCA0D7-3FB8-AFC4-A958-C60626500F96}"/>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65" name="textruta 64">
              <a:extLst>
                <a:ext uri="{FF2B5EF4-FFF2-40B4-BE49-F238E27FC236}">
                  <a16:creationId xmlns:a16="http://schemas.microsoft.com/office/drawing/2014/main" id="{67B247EA-0ACA-3358-4EA3-4A267D61AEAF}"/>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66" name="Rundad rektangulär pratbubbla 65">
            <a:extLst>
              <a:ext uri="{FF2B5EF4-FFF2-40B4-BE49-F238E27FC236}">
                <a16:creationId xmlns:a16="http://schemas.microsoft.com/office/drawing/2014/main" id="{50E5974D-61E2-B35D-993E-C9CB97763140}"/>
              </a:ext>
            </a:extLst>
          </p:cNvPr>
          <p:cNvSpPr/>
          <p:nvPr/>
        </p:nvSpPr>
        <p:spPr>
          <a:xfrm>
            <a:off x="8623814" y="2427169"/>
            <a:ext cx="2653705" cy="1437376"/>
          </a:xfrm>
          <a:prstGeom prst="wedgeRoundRectCallout">
            <a:avLst>
              <a:gd name="adj1" fmla="val 21536"/>
              <a:gd name="adj2" fmla="val 6478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2 kap. 3 § 9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r>
              <a:rPr lang="sv-SE" sz="1100" i="1" dirty="0">
                <a:latin typeface="Segoe UI" panose="020B0502040204020203" pitchFamily="34" charset="0"/>
                <a:cs typeface="Segoe UI" panose="020B0502040204020203" pitchFamily="34" charset="0"/>
              </a:rPr>
              <a:t>med kombinationsspel avses spel där deltagarna har chans att vinna ett pris och där sannolikheten att vinna beror på en kombination av skicklighet och slump.</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67" name="Multiplikation 66">
            <a:extLst>
              <a:ext uri="{FF2B5EF4-FFF2-40B4-BE49-F238E27FC236}">
                <a16:creationId xmlns:a16="http://schemas.microsoft.com/office/drawing/2014/main" id="{B25DD01F-D479-56D8-39F9-5A01A635D2DE}"/>
              </a:ext>
            </a:extLst>
          </p:cNvPr>
          <p:cNvSpPr/>
          <p:nvPr/>
        </p:nvSpPr>
        <p:spPr>
          <a:xfrm>
            <a:off x="10922831" y="3507171"/>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6" name="V-form 15">
            <a:hlinkClick r:id="rId6" action="ppaction://hlinksldjump"/>
            <a:extLst>
              <a:ext uri="{FF2B5EF4-FFF2-40B4-BE49-F238E27FC236}">
                <a16:creationId xmlns:a16="http://schemas.microsoft.com/office/drawing/2014/main" id="{68307AE2-E437-F73B-489E-F15AB0C74BFF}"/>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18" name="V-form 17">
            <a:hlinkClick r:id="rId7" action="ppaction://hlinksldjump"/>
            <a:extLst>
              <a:ext uri="{FF2B5EF4-FFF2-40B4-BE49-F238E27FC236}">
                <a16:creationId xmlns:a16="http://schemas.microsoft.com/office/drawing/2014/main" id="{929A52BB-6489-57E5-8C5F-5579C9878C1D}"/>
              </a:ext>
            </a:extLst>
          </p:cNvPr>
          <p:cNvSpPr/>
          <p:nvPr/>
        </p:nvSpPr>
        <p:spPr>
          <a:xfrm>
            <a:off x="4885454"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2</a:t>
            </a:r>
          </a:p>
        </p:txBody>
      </p:sp>
      <p:sp>
        <p:nvSpPr>
          <p:cNvPr id="32" name="Femhörning 31">
            <a:hlinkClick r:id="rId8" action="ppaction://hlinksldjump"/>
            <a:extLst>
              <a:ext uri="{FF2B5EF4-FFF2-40B4-BE49-F238E27FC236}">
                <a16:creationId xmlns:a16="http://schemas.microsoft.com/office/drawing/2014/main" id="{F56FD5FB-505E-4571-BF16-9938F0648080}"/>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34" name="V-form 33">
            <a:hlinkClick r:id="rId9" action="ppaction://hlinksldjump"/>
            <a:extLst>
              <a:ext uri="{FF2B5EF4-FFF2-40B4-BE49-F238E27FC236}">
                <a16:creationId xmlns:a16="http://schemas.microsoft.com/office/drawing/2014/main" id="{987A2FF4-DEB9-B1EC-1147-AD079E68589E}"/>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sp>
        <p:nvSpPr>
          <p:cNvPr id="4" name="Femhörning 3">
            <a:hlinkClick r:id="rId10"/>
            <a:extLst>
              <a:ext uri="{FF2B5EF4-FFF2-40B4-BE49-F238E27FC236}">
                <a16:creationId xmlns:a16="http://schemas.microsoft.com/office/drawing/2014/main" id="{C6C887F6-894A-EE58-42E7-4EEFB4FB7D04}"/>
              </a:ext>
            </a:extLst>
          </p:cNvPr>
          <p:cNvSpPr/>
          <p:nvPr/>
        </p:nvSpPr>
        <p:spPr>
          <a:xfrm>
            <a:off x="1536447" y="4607121"/>
            <a:ext cx="1032633" cy="28195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latin typeface="Segoe UI" panose="020B0502040204020203" pitchFamily="34" charset="0"/>
                <a:cs typeface="Segoe UI" panose="020B0502040204020203" pitchFamily="34" charset="0"/>
              </a:rPr>
              <a:t>Klicka här</a:t>
            </a:r>
          </a:p>
        </p:txBody>
      </p:sp>
      <p:sp>
        <p:nvSpPr>
          <p:cNvPr id="8" name="V-form 34">
            <a:hlinkClick r:id="rId11" action="ppaction://hlinksldjump"/>
            <a:extLst>
              <a:ext uri="{FF2B5EF4-FFF2-40B4-BE49-F238E27FC236}">
                <a16:creationId xmlns:a16="http://schemas.microsoft.com/office/drawing/2014/main" id="{6CA82A0A-BE9E-27E7-0714-37C955EF65AF}"/>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Tree>
    <p:extLst>
      <p:ext uri="{BB962C8B-B14F-4D97-AF65-F5344CB8AC3E}">
        <p14:creationId xmlns:p14="http://schemas.microsoft.com/office/powerpoint/2010/main" val="30725000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9" presetClass="entr" presetSubtype="0" fill="hold" nodeType="withEffect">
                                  <p:stCondLst>
                                    <p:cond delay="50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500"/>
                                  </p:stCondLst>
                                  <p:childTnLst>
                                    <p:set>
                                      <p:cBhvr>
                                        <p:cTn id="24" dur="1" fill="hold">
                                          <p:stCondLst>
                                            <p:cond delay="0"/>
                                          </p:stCondLst>
                                        </p:cTn>
                                        <p:tgtEl>
                                          <p:spTgt spid="40"/>
                                        </p:tgtEl>
                                        <p:attrNameLst>
                                          <p:attrName>style.visibility</p:attrName>
                                        </p:attrNameLst>
                                      </p:cBhvr>
                                      <p:to>
                                        <p:strVal val="visible"/>
                                      </p:to>
                                    </p:set>
                                    <p:animEffect transition="in" filter="dissolve">
                                      <p:cBhvr>
                                        <p:cTn id="25" dur="500"/>
                                        <p:tgtEl>
                                          <p:spTgt spid="40"/>
                                        </p:tgtEl>
                                      </p:cBhvr>
                                    </p:animEffect>
                                  </p:childTnLst>
                                </p:cTn>
                              </p:par>
                              <p:par>
                                <p:cTn id="26" presetID="9" presetClass="entr" presetSubtype="0" fill="hold" nodeType="withEffect">
                                  <p:stCondLst>
                                    <p:cond delay="1000"/>
                                  </p:stCondLst>
                                  <p:childTnLst>
                                    <p:set>
                                      <p:cBhvr>
                                        <p:cTn id="27" dur="1" fill="hold">
                                          <p:stCondLst>
                                            <p:cond delay="0"/>
                                          </p:stCondLst>
                                        </p:cTn>
                                        <p:tgtEl>
                                          <p:spTgt spid="48"/>
                                        </p:tgtEl>
                                        <p:attrNameLst>
                                          <p:attrName>style.visibility</p:attrName>
                                        </p:attrNameLst>
                                      </p:cBhvr>
                                      <p:to>
                                        <p:strVal val="visible"/>
                                      </p:to>
                                    </p:set>
                                    <p:animEffect transition="in" filter="dissolve">
                                      <p:cBhvr>
                                        <p:cTn id="28" dur="500"/>
                                        <p:tgtEl>
                                          <p:spTgt spid="48"/>
                                        </p:tgtEl>
                                      </p:cBhvr>
                                    </p:animEffect>
                                  </p:childTnLst>
                                </p:cTn>
                              </p:par>
                              <p:par>
                                <p:cTn id="29" presetID="9" presetClass="entr" presetSubtype="0" fill="hold" nodeType="withEffect">
                                  <p:stCondLst>
                                    <p:cond delay="1000"/>
                                  </p:stCondLst>
                                  <p:childTnLst>
                                    <p:set>
                                      <p:cBhvr>
                                        <p:cTn id="30" dur="1" fill="hold">
                                          <p:stCondLst>
                                            <p:cond delay="0"/>
                                          </p:stCondLst>
                                        </p:cTn>
                                        <p:tgtEl>
                                          <p:spTgt spid="53"/>
                                        </p:tgtEl>
                                        <p:attrNameLst>
                                          <p:attrName>style.visibility</p:attrName>
                                        </p:attrNameLst>
                                      </p:cBhvr>
                                      <p:to>
                                        <p:strVal val="visible"/>
                                      </p:to>
                                    </p:set>
                                    <p:animEffect transition="in" filter="dissolve">
                                      <p:cBhvr>
                                        <p:cTn id="31" dur="500"/>
                                        <p:tgtEl>
                                          <p:spTgt spid="53"/>
                                        </p:tgtEl>
                                      </p:cBhvr>
                                    </p:animEffect>
                                  </p:childTnLst>
                                </p:cTn>
                              </p:par>
                              <p:par>
                                <p:cTn id="32" presetID="9" presetClass="entr" presetSubtype="0" fill="hold" nodeType="withEffect">
                                  <p:stCondLst>
                                    <p:cond delay="1500"/>
                                  </p:stCondLst>
                                  <p:childTnLst>
                                    <p:set>
                                      <p:cBhvr>
                                        <p:cTn id="33" dur="1" fill="hold">
                                          <p:stCondLst>
                                            <p:cond delay="0"/>
                                          </p:stCondLst>
                                        </p:cTn>
                                        <p:tgtEl>
                                          <p:spTgt spid="58"/>
                                        </p:tgtEl>
                                        <p:attrNameLst>
                                          <p:attrName>style.visibility</p:attrName>
                                        </p:attrNameLst>
                                      </p:cBhvr>
                                      <p:to>
                                        <p:strVal val="visible"/>
                                      </p:to>
                                    </p:set>
                                    <p:animEffect transition="in" filter="dissolve">
                                      <p:cBhvr>
                                        <p:cTn id="34" dur="500"/>
                                        <p:tgtEl>
                                          <p:spTgt spid="58"/>
                                        </p:tgtEl>
                                      </p:cBhvr>
                                    </p:animEffect>
                                  </p:childTnLst>
                                </p:cTn>
                              </p:par>
                              <p:par>
                                <p:cTn id="35" presetID="9" presetClass="entr" presetSubtype="0" fill="hold" nodeType="withEffect">
                                  <p:stCondLst>
                                    <p:cond delay="1500"/>
                                  </p:stCondLst>
                                  <p:childTnLst>
                                    <p:set>
                                      <p:cBhvr>
                                        <p:cTn id="36" dur="1" fill="hold">
                                          <p:stCondLst>
                                            <p:cond delay="0"/>
                                          </p:stCondLst>
                                        </p:cTn>
                                        <p:tgtEl>
                                          <p:spTgt spid="63"/>
                                        </p:tgtEl>
                                        <p:attrNameLst>
                                          <p:attrName>style.visibility</p:attrName>
                                        </p:attrNameLst>
                                      </p:cBhvr>
                                      <p:to>
                                        <p:strVal val="visible"/>
                                      </p:to>
                                    </p:set>
                                    <p:animEffect transition="in" filter="dissolve">
                                      <p:cBhvr>
                                        <p:cTn id="37" dur="500"/>
                                        <p:tgtEl>
                                          <p:spTgt spid="63"/>
                                        </p:tgtEl>
                                      </p:cBhvr>
                                    </p:animEffect>
                                  </p:childTnLst>
                                </p:cTn>
                              </p:par>
                              <p:par>
                                <p:cTn id="38" presetID="9" presetClass="entr" presetSubtype="0" fill="hold"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par>
                                <p:cTn id="41" presetID="9" presetClass="entr" presetSubtype="0"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par>
                                <p:cTn id="44" presetID="9" presetClass="entr" presetSubtype="0" fill="hold" nodeType="withEffect">
                                  <p:stCondLst>
                                    <p:cond delay="150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dissolve">
                                      <p:cBhvr>
                                        <p:cTn id="52" dur="500"/>
                                        <p:tgtEl>
                                          <p:spTgt spid="3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1" nodeType="clickEffect">
                                  <p:stCondLst>
                                    <p:cond delay="0"/>
                                  </p:stCondLst>
                                  <p:childTnLst>
                                    <p:animEffect transition="out" filter="dissolve">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dissolve">
                                      <p:cBhvr>
                                        <p:cTn id="70" dur="500"/>
                                        <p:tgtEl>
                                          <p:spTgt spid="27"/>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dissolve">
                                      <p:cBhvr>
                                        <p:cTn id="73" dur="500"/>
                                        <p:tgtEl>
                                          <p:spTgt spid="26"/>
                                        </p:tgtEl>
                                      </p:cBhvr>
                                    </p:animEffec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1" nodeType="clickEffect">
                                  <p:stCondLst>
                                    <p:cond delay="0"/>
                                  </p:stCondLst>
                                  <p:childTnLst>
                                    <p:animEffect transition="out" filter="dissolv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9" presetClass="exit" presetSubtype="0" fill="hold" grpId="1" nodeType="withEffect">
                                  <p:stCondLst>
                                    <p:cond delay="0"/>
                                  </p:stCondLst>
                                  <p:childTnLst>
                                    <p:animEffect transition="out" filter="dissolv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48"/>
                    </p:tgtEl>
                  </p:cond>
                </p:stCondLst>
                <p:endSync evt="end" delay="0">
                  <p:rtn val="all"/>
                </p:endSync>
                <p:childTnLst>
                  <p:par>
                    <p:cTn id="84" fill="hold">
                      <p:stCondLst>
                        <p:cond delay="0"/>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dissolve">
                                      <p:cBhvr>
                                        <p:cTn id="88" dur="500"/>
                                        <p:tgtEl>
                                          <p:spTgt spid="52"/>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dissolve">
                                      <p:cBhvr>
                                        <p:cTn id="91" dur="500"/>
                                        <p:tgtEl>
                                          <p:spTgt spid="51"/>
                                        </p:tgtEl>
                                      </p:cBhvr>
                                    </p:animEffect>
                                  </p:childTnLst>
                                </p:cTn>
                              </p:par>
                            </p:childTnLst>
                          </p:cTn>
                        </p:par>
                      </p:childTnLst>
                    </p:cTn>
                  </p:par>
                </p:childTnLst>
              </p:cTn>
              <p:nextCondLst>
                <p:cond evt="onClick" delay="0">
                  <p:tgtEl>
                    <p:spTgt spid="48"/>
                  </p:tgtEl>
                </p:cond>
              </p:nextCondLst>
            </p:seq>
            <p:seq concurrent="1" nextAc="seek">
              <p:cTn id="92" restart="whenNotActive" fill="hold" evtFilter="cancelBubble" nodeType="interactiveSeq">
                <p:stCondLst>
                  <p:cond evt="onClick" delay="0">
                    <p:tgtEl>
                      <p:spTgt spid="52"/>
                    </p:tgtEl>
                  </p:cond>
                </p:stCondLst>
                <p:endSync evt="end" delay="0">
                  <p:rtn val="all"/>
                </p:endSync>
                <p:childTnLst>
                  <p:par>
                    <p:cTn id="93" fill="hold">
                      <p:stCondLst>
                        <p:cond delay="0"/>
                      </p:stCondLst>
                      <p:childTnLst>
                        <p:par>
                          <p:cTn id="94" fill="hold">
                            <p:stCondLst>
                              <p:cond delay="0"/>
                            </p:stCondLst>
                            <p:childTnLst>
                              <p:par>
                                <p:cTn id="95" presetID="9" presetClass="exit" presetSubtype="0" fill="hold" grpId="1" nodeType="clickEffect">
                                  <p:stCondLst>
                                    <p:cond delay="0"/>
                                  </p:stCondLst>
                                  <p:childTnLst>
                                    <p:animEffect transition="out" filter="dissolve">
                                      <p:cBhvr>
                                        <p:cTn id="96" dur="500"/>
                                        <p:tgtEl>
                                          <p:spTgt spid="51"/>
                                        </p:tgtEl>
                                      </p:cBhvr>
                                    </p:animEffect>
                                    <p:set>
                                      <p:cBhvr>
                                        <p:cTn id="97" dur="1" fill="hold">
                                          <p:stCondLst>
                                            <p:cond delay="499"/>
                                          </p:stCondLst>
                                        </p:cTn>
                                        <p:tgtEl>
                                          <p:spTgt spid="51"/>
                                        </p:tgtEl>
                                        <p:attrNameLst>
                                          <p:attrName>style.visibility</p:attrName>
                                        </p:attrNameLst>
                                      </p:cBhvr>
                                      <p:to>
                                        <p:strVal val="hidden"/>
                                      </p:to>
                                    </p:set>
                                  </p:childTnLst>
                                </p:cTn>
                              </p:par>
                              <p:par>
                                <p:cTn id="98" presetID="9" presetClass="exit" presetSubtype="0" fill="hold" grpId="1" nodeType="withEffect">
                                  <p:stCondLst>
                                    <p:cond delay="0"/>
                                  </p:stCondLst>
                                  <p:childTnLst>
                                    <p:animEffect transition="out" filter="dissolve">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01" restart="whenNotActive" fill="hold" evtFilter="cancelBubble" nodeType="interactiveSeq">
                <p:stCondLst>
                  <p:cond evt="onClick" delay="0">
                    <p:tgtEl>
                      <p:spTgt spid="53"/>
                    </p:tgtEl>
                  </p:cond>
                </p:stCondLst>
                <p:endSync evt="end" delay="0">
                  <p:rtn val="all"/>
                </p:endSync>
                <p:childTnLst>
                  <p:par>
                    <p:cTn id="102" fill="hold">
                      <p:stCondLst>
                        <p:cond delay="0"/>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dissolve">
                                      <p:cBhvr>
                                        <p:cTn id="106" dur="500"/>
                                        <p:tgtEl>
                                          <p:spTgt spid="57"/>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dissolve">
                                      <p:cBhvr>
                                        <p:cTn id="109" dur="500"/>
                                        <p:tgtEl>
                                          <p:spTgt spid="56"/>
                                        </p:tgtEl>
                                      </p:cBhvr>
                                    </p:animEffect>
                                  </p:childTnLst>
                                </p:cTn>
                              </p:par>
                            </p:childTnLst>
                          </p:cTn>
                        </p:par>
                      </p:childTnLst>
                    </p:cTn>
                  </p:par>
                </p:childTnLst>
              </p:cTn>
              <p:nextCondLst>
                <p:cond evt="onClick" delay="0">
                  <p:tgtEl>
                    <p:spTgt spid="53"/>
                  </p:tgtEl>
                </p:cond>
              </p:nextCondLst>
            </p:seq>
            <p:seq concurrent="1" nextAc="seek">
              <p:cTn id="110" restart="whenNotActive" fill="hold" evtFilter="cancelBubble" nodeType="interactiveSeq">
                <p:stCondLst>
                  <p:cond evt="onClick" delay="0">
                    <p:tgtEl>
                      <p:spTgt spid="57"/>
                    </p:tgtEl>
                  </p:cond>
                </p:stCondLst>
                <p:endSync evt="end" delay="0">
                  <p:rtn val="all"/>
                </p:endSync>
                <p:childTnLst>
                  <p:par>
                    <p:cTn id="111" fill="hold">
                      <p:stCondLst>
                        <p:cond delay="0"/>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500"/>
                                        <p:tgtEl>
                                          <p:spTgt spid="56"/>
                                        </p:tgtEl>
                                      </p:cBhvr>
                                    </p:animEffect>
                                    <p:set>
                                      <p:cBhvr>
                                        <p:cTn id="115" dur="1" fill="hold">
                                          <p:stCondLst>
                                            <p:cond delay="499"/>
                                          </p:stCondLst>
                                        </p:cTn>
                                        <p:tgtEl>
                                          <p:spTgt spid="56"/>
                                        </p:tgtEl>
                                        <p:attrNameLst>
                                          <p:attrName>style.visibility</p:attrName>
                                        </p:attrNameLst>
                                      </p:cBhvr>
                                      <p:to>
                                        <p:strVal val="hidden"/>
                                      </p:to>
                                    </p:set>
                                  </p:childTnLst>
                                </p:cTn>
                              </p:par>
                              <p:par>
                                <p:cTn id="116" presetID="9" presetClass="exit" presetSubtype="0" fill="hold" grpId="1" nodeType="withEffect">
                                  <p:stCondLst>
                                    <p:cond delay="0"/>
                                  </p:stCondLst>
                                  <p:childTnLst>
                                    <p:animEffect transition="out" filter="dissolve">
                                      <p:cBhvr>
                                        <p:cTn id="117" dur="500"/>
                                        <p:tgtEl>
                                          <p:spTgt spid="57"/>
                                        </p:tgtEl>
                                      </p:cBhvr>
                                    </p:animEffect>
                                    <p:set>
                                      <p:cBhvr>
                                        <p:cTn id="11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9" restart="whenNotActive" fill="hold" evtFilter="cancelBubble" nodeType="interactiveSeq">
                <p:stCondLst>
                  <p:cond evt="onClick" delay="0">
                    <p:tgtEl>
                      <p:spTgt spid="58"/>
                    </p:tgtEl>
                  </p:cond>
                </p:stCondLst>
                <p:endSync evt="end" delay="0">
                  <p:rtn val="all"/>
                </p:endSync>
                <p:childTnLst>
                  <p:par>
                    <p:cTn id="120" fill="hold">
                      <p:stCondLst>
                        <p:cond delay="0"/>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dissolve">
                                      <p:cBhvr>
                                        <p:cTn id="124" dur="500"/>
                                        <p:tgtEl>
                                          <p:spTgt spid="62"/>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61"/>
                                        </p:tgtEl>
                                        <p:attrNameLst>
                                          <p:attrName>style.visibility</p:attrName>
                                        </p:attrNameLst>
                                      </p:cBhvr>
                                      <p:to>
                                        <p:strVal val="visible"/>
                                      </p:to>
                                    </p:set>
                                    <p:animEffect transition="in" filter="dissolve">
                                      <p:cBhvr>
                                        <p:cTn id="127" dur="500"/>
                                        <p:tgtEl>
                                          <p:spTgt spid="61"/>
                                        </p:tgtEl>
                                      </p:cBhvr>
                                    </p:animEffect>
                                  </p:childTnLst>
                                </p:cTn>
                              </p:par>
                            </p:childTnLst>
                          </p:cTn>
                        </p:par>
                      </p:childTnLst>
                    </p:cTn>
                  </p:par>
                </p:childTnLst>
              </p:cTn>
              <p:nextCondLst>
                <p:cond evt="onClick" delay="0">
                  <p:tgtEl>
                    <p:spTgt spid="58"/>
                  </p:tgtEl>
                </p:cond>
              </p:nextCondLst>
            </p:seq>
            <p:seq concurrent="1" nextAc="seek">
              <p:cTn id="128" restart="whenNotActive" fill="hold" evtFilter="cancelBubble" nodeType="interactiveSeq">
                <p:stCondLst>
                  <p:cond evt="onClick" delay="0">
                    <p:tgtEl>
                      <p:spTgt spid="62"/>
                    </p:tgtEl>
                  </p:cond>
                </p:stCondLst>
                <p:endSync evt="end" delay="0">
                  <p:rtn val="all"/>
                </p:endSync>
                <p:childTnLst>
                  <p:par>
                    <p:cTn id="129" fill="hold">
                      <p:stCondLst>
                        <p:cond delay="0"/>
                      </p:stCondLst>
                      <p:childTnLst>
                        <p:par>
                          <p:cTn id="130" fill="hold">
                            <p:stCondLst>
                              <p:cond delay="0"/>
                            </p:stCondLst>
                            <p:childTnLst>
                              <p:par>
                                <p:cTn id="131" presetID="9" presetClass="exit" presetSubtype="0" fill="hold" grpId="1" nodeType="clickEffect">
                                  <p:stCondLst>
                                    <p:cond delay="0"/>
                                  </p:stCondLst>
                                  <p:childTnLst>
                                    <p:animEffect transition="out" filter="dissolve">
                                      <p:cBhvr>
                                        <p:cTn id="132" dur="500"/>
                                        <p:tgtEl>
                                          <p:spTgt spid="61"/>
                                        </p:tgtEl>
                                      </p:cBhvr>
                                    </p:animEffect>
                                    <p:set>
                                      <p:cBhvr>
                                        <p:cTn id="133" dur="1" fill="hold">
                                          <p:stCondLst>
                                            <p:cond delay="499"/>
                                          </p:stCondLst>
                                        </p:cTn>
                                        <p:tgtEl>
                                          <p:spTgt spid="61"/>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62"/>
                                        </p:tgtEl>
                                      </p:cBhvr>
                                    </p:animEffect>
                                    <p:set>
                                      <p:cBhvr>
                                        <p:cTn id="13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37" restart="whenNotActive" fill="hold" evtFilter="cancelBubble" nodeType="interactiveSeq">
                <p:stCondLst>
                  <p:cond evt="onClick" delay="0">
                    <p:tgtEl>
                      <p:spTgt spid="63"/>
                    </p:tgtEl>
                  </p:cond>
                </p:stCondLst>
                <p:endSync evt="end" delay="0">
                  <p:rtn val="all"/>
                </p:endSync>
                <p:childTnLst>
                  <p:par>
                    <p:cTn id="138" fill="hold">
                      <p:stCondLst>
                        <p:cond delay="0"/>
                      </p:stCondLst>
                      <p:childTnLst>
                        <p:par>
                          <p:cTn id="139" fill="hold">
                            <p:stCondLst>
                              <p:cond delay="0"/>
                            </p:stCondLst>
                            <p:childTnLst>
                              <p:par>
                                <p:cTn id="140" presetID="9" presetClass="entr" presetSubtype="0" fill="hold" grpId="0" nodeType="clickEffect">
                                  <p:stCondLst>
                                    <p:cond delay="0"/>
                                  </p:stCondLst>
                                  <p:childTnLst>
                                    <p:set>
                                      <p:cBhvr>
                                        <p:cTn id="141" dur="1" fill="hold">
                                          <p:stCondLst>
                                            <p:cond delay="0"/>
                                          </p:stCondLst>
                                        </p:cTn>
                                        <p:tgtEl>
                                          <p:spTgt spid="67"/>
                                        </p:tgtEl>
                                        <p:attrNameLst>
                                          <p:attrName>style.visibility</p:attrName>
                                        </p:attrNameLst>
                                      </p:cBhvr>
                                      <p:to>
                                        <p:strVal val="visible"/>
                                      </p:to>
                                    </p:set>
                                    <p:animEffect transition="in" filter="dissolve">
                                      <p:cBhvr>
                                        <p:cTn id="142" dur="500"/>
                                        <p:tgtEl>
                                          <p:spTgt spid="67"/>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66"/>
                                        </p:tgtEl>
                                        <p:attrNameLst>
                                          <p:attrName>style.visibility</p:attrName>
                                        </p:attrNameLst>
                                      </p:cBhvr>
                                      <p:to>
                                        <p:strVal val="visible"/>
                                      </p:to>
                                    </p:set>
                                    <p:animEffect transition="in" filter="dissolve">
                                      <p:cBhvr>
                                        <p:cTn id="145" dur="500"/>
                                        <p:tgtEl>
                                          <p:spTgt spid="66"/>
                                        </p:tgtEl>
                                      </p:cBhvr>
                                    </p:animEffect>
                                  </p:childTnLst>
                                </p:cTn>
                              </p:par>
                            </p:childTnLst>
                          </p:cTn>
                        </p:par>
                      </p:childTnLst>
                    </p:cTn>
                  </p:par>
                </p:childTnLst>
              </p:cTn>
              <p:nextCondLst>
                <p:cond evt="onClick" delay="0">
                  <p:tgtEl>
                    <p:spTgt spid="63"/>
                  </p:tgtEl>
                </p:cond>
              </p:nextCondLst>
            </p:seq>
            <p:seq concurrent="1" nextAc="seek">
              <p:cTn id="146" restart="whenNotActive" fill="hold" evtFilter="cancelBubble" nodeType="interactiveSeq">
                <p:stCondLst>
                  <p:cond evt="onClick" delay="0">
                    <p:tgtEl>
                      <p:spTgt spid="67"/>
                    </p:tgtEl>
                  </p:cond>
                </p:stCondLst>
                <p:endSync evt="end" delay="0">
                  <p:rtn val="all"/>
                </p:endSync>
                <p:childTnLst>
                  <p:par>
                    <p:cTn id="147" fill="hold">
                      <p:stCondLst>
                        <p:cond delay="0"/>
                      </p:stCondLst>
                      <p:childTnLst>
                        <p:par>
                          <p:cTn id="148" fill="hold">
                            <p:stCondLst>
                              <p:cond delay="0"/>
                            </p:stCondLst>
                            <p:childTnLst>
                              <p:par>
                                <p:cTn id="149" presetID="9" presetClass="exit" presetSubtype="0" fill="hold" grpId="1" nodeType="clickEffect">
                                  <p:stCondLst>
                                    <p:cond delay="0"/>
                                  </p:stCondLst>
                                  <p:childTnLst>
                                    <p:animEffect transition="out" filter="dissolve">
                                      <p:cBhvr>
                                        <p:cTn id="150" dur="500"/>
                                        <p:tgtEl>
                                          <p:spTgt spid="66"/>
                                        </p:tgtEl>
                                      </p:cBhvr>
                                    </p:animEffect>
                                    <p:set>
                                      <p:cBhvr>
                                        <p:cTn id="151" dur="1" fill="hold">
                                          <p:stCondLst>
                                            <p:cond delay="499"/>
                                          </p:stCondLst>
                                        </p:cTn>
                                        <p:tgtEl>
                                          <p:spTgt spid="66"/>
                                        </p:tgtEl>
                                        <p:attrNameLst>
                                          <p:attrName>style.visibility</p:attrName>
                                        </p:attrNameLst>
                                      </p:cBhvr>
                                      <p:to>
                                        <p:strVal val="hidden"/>
                                      </p:to>
                                    </p:set>
                                  </p:childTnLst>
                                </p:cTn>
                              </p:par>
                              <p:par>
                                <p:cTn id="152" presetID="9" presetClass="exit" presetSubtype="0" fill="hold" grpId="1" nodeType="withEffect">
                                  <p:stCondLst>
                                    <p:cond delay="0"/>
                                  </p:stCondLst>
                                  <p:childTnLst>
                                    <p:animEffect transition="out" filter="dissolve">
                                      <p:cBhvr>
                                        <p:cTn id="153" dur="500"/>
                                        <p:tgtEl>
                                          <p:spTgt spid="67"/>
                                        </p:tgtEl>
                                      </p:cBhvr>
                                    </p:animEffect>
                                    <p:set>
                                      <p:cBhvr>
                                        <p:cTn id="154"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5" restart="whenNotActive" fill="hold" evtFilter="cancelBubble" nodeType="interactiveSeq">
                <p:stCondLst>
                  <p:cond evt="onClick" delay="0">
                    <p:tgtEl>
                      <p:spTgt spid="40"/>
                    </p:tgtEl>
                  </p:cond>
                </p:stCondLst>
                <p:endSync evt="end" delay="0">
                  <p:rtn val="all"/>
                </p:endSync>
                <p:childTnLst>
                  <p:par>
                    <p:cTn id="156" fill="hold">
                      <p:stCondLst>
                        <p:cond delay="0"/>
                      </p:stCondLst>
                      <p:childTnLst>
                        <p:par>
                          <p:cTn id="157" fill="hold">
                            <p:stCondLst>
                              <p:cond delay="0"/>
                            </p:stCondLst>
                            <p:childTnLst>
                              <p:par>
                                <p:cTn id="158" presetID="9" presetClass="entr" presetSubtype="0" fill="hold" grpId="0" nodeType="clickEffect">
                                  <p:stCondLst>
                                    <p:cond delay="0"/>
                                  </p:stCondLst>
                                  <p:childTnLst>
                                    <p:set>
                                      <p:cBhvr>
                                        <p:cTn id="159" dur="1" fill="hold">
                                          <p:stCondLst>
                                            <p:cond delay="0"/>
                                          </p:stCondLst>
                                        </p:cTn>
                                        <p:tgtEl>
                                          <p:spTgt spid="4"/>
                                        </p:tgtEl>
                                        <p:attrNameLst>
                                          <p:attrName>style.visibility</p:attrName>
                                        </p:attrNameLst>
                                      </p:cBhvr>
                                      <p:to>
                                        <p:strVal val="visible"/>
                                      </p:to>
                                    </p:set>
                                    <p:animEffect transition="in" filter="dissolve">
                                      <p:cBhvr>
                                        <p:cTn id="160" dur="500"/>
                                        <p:tgtEl>
                                          <p:spTgt spid="4"/>
                                        </p:tgtEl>
                                      </p:cBhvr>
                                    </p:animEffect>
                                  </p:childTnLst>
                                </p:cTn>
                              </p:par>
                              <p:par>
                                <p:cTn id="161" presetID="9"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dissolve">
                                      <p:cBhvr>
                                        <p:cTn id="163" dur="500"/>
                                        <p:tgtEl>
                                          <p:spTgt spid="44"/>
                                        </p:tgtEl>
                                      </p:cBhvr>
                                    </p:animEffect>
                                  </p:childTnLst>
                                </p:cTn>
                              </p:par>
                              <p:par>
                                <p:cTn id="164" presetID="9" presetClass="entr" presetSubtype="0" fill="hold" grpId="0" nodeType="withEffect">
                                  <p:stCondLst>
                                    <p:cond delay="0"/>
                                  </p:stCondLst>
                                  <p:childTnLst>
                                    <p:set>
                                      <p:cBhvr>
                                        <p:cTn id="165" dur="1" fill="hold">
                                          <p:stCondLst>
                                            <p:cond delay="0"/>
                                          </p:stCondLst>
                                        </p:cTn>
                                        <p:tgtEl>
                                          <p:spTgt spid="45"/>
                                        </p:tgtEl>
                                        <p:attrNameLst>
                                          <p:attrName>style.visibility</p:attrName>
                                        </p:attrNameLst>
                                      </p:cBhvr>
                                      <p:to>
                                        <p:strVal val="visible"/>
                                      </p:to>
                                    </p:set>
                                    <p:animEffect transition="in" filter="dissolve">
                                      <p:cBhvr>
                                        <p:cTn id="166" dur="500"/>
                                        <p:tgtEl>
                                          <p:spTgt spid="45"/>
                                        </p:tgtEl>
                                      </p:cBhvr>
                                    </p:animEffect>
                                  </p:childTnLst>
                                </p:cTn>
                              </p:par>
                            </p:childTnLst>
                          </p:cTn>
                        </p:par>
                      </p:childTnLst>
                    </p:cTn>
                  </p:par>
                </p:childTnLst>
              </p:cTn>
              <p:nextCondLst>
                <p:cond evt="onClick" delay="0">
                  <p:tgtEl>
                    <p:spTgt spid="40"/>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9" presetClass="exit" presetSubtype="0" fill="hold" grpId="1" nodeType="clickEffect">
                                  <p:stCondLst>
                                    <p:cond delay="0"/>
                                  </p:stCondLst>
                                  <p:childTnLst>
                                    <p:animEffect transition="out" filter="dissolve">
                                      <p:cBhvr>
                                        <p:cTn id="171" dur="500"/>
                                        <p:tgtEl>
                                          <p:spTgt spid="44"/>
                                        </p:tgtEl>
                                      </p:cBhvr>
                                    </p:animEffect>
                                    <p:set>
                                      <p:cBhvr>
                                        <p:cTn id="172" dur="1" fill="hold">
                                          <p:stCondLst>
                                            <p:cond delay="499"/>
                                          </p:stCondLst>
                                        </p:cTn>
                                        <p:tgtEl>
                                          <p:spTgt spid="44"/>
                                        </p:tgtEl>
                                        <p:attrNameLst>
                                          <p:attrName>style.visibility</p:attrName>
                                        </p:attrNameLst>
                                      </p:cBhvr>
                                      <p:to>
                                        <p:strVal val="hidden"/>
                                      </p:to>
                                    </p:set>
                                  </p:childTnLst>
                                </p:cTn>
                              </p:par>
                              <p:par>
                                <p:cTn id="173" presetID="9" presetClass="exit" presetSubtype="0" fill="hold" grpId="1" nodeType="withEffect">
                                  <p:stCondLst>
                                    <p:cond delay="0"/>
                                  </p:stCondLst>
                                  <p:childTnLst>
                                    <p:animEffect transition="out" filter="dissolve">
                                      <p:cBhvr>
                                        <p:cTn id="174" dur="500"/>
                                        <p:tgtEl>
                                          <p:spTgt spid="4"/>
                                        </p:tgtEl>
                                      </p:cBhvr>
                                    </p:animEffect>
                                    <p:set>
                                      <p:cBhvr>
                                        <p:cTn id="175" dur="1" fill="hold">
                                          <p:stCondLst>
                                            <p:cond delay="499"/>
                                          </p:stCondLst>
                                        </p:cTn>
                                        <p:tgtEl>
                                          <p:spTgt spid="4"/>
                                        </p:tgtEl>
                                        <p:attrNameLst>
                                          <p:attrName>style.visibility</p:attrName>
                                        </p:attrNameLst>
                                      </p:cBhvr>
                                      <p:to>
                                        <p:strVal val="hidden"/>
                                      </p:to>
                                    </p:set>
                                  </p:childTnLst>
                                </p:cTn>
                              </p:par>
                              <p:par>
                                <p:cTn id="176" presetID="9" presetClass="exit" presetSubtype="0" fill="hold" grpId="1" nodeType="withEffect">
                                  <p:stCondLst>
                                    <p:cond delay="0"/>
                                  </p:stCondLst>
                                  <p:childTnLst>
                                    <p:animEffect transition="out" filter="dissolve">
                                      <p:cBhvr>
                                        <p:cTn id="177" dur="500"/>
                                        <p:tgtEl>
                                          <p:spTgt spid="45"/>
                                        </p:tgtEl>
                                      </p:cBhvr>
                                    </p:animEffect>
                                    <p:set>
                                      <p:cBhvr>
                                        <p:cTn id="17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6" grpId="0" build="p"/>
      <p:bldP spid="3" grpId="0"/>
      <p:bldP spid="5" grpId="0"/>
      <p:bldP spid="31" grpId="0" animBg="1"/>
      <p:bldP spid="31" grpId="1" animBg="1"/>
      <p:bldP spid="39" grpId="0" animBg="1"/>
      <p:bldP spid="39" grpId="1" animBg="1"/>
      <p:bldP spid="26" grpId="0" animBg="1"/>
      <p:bldP spid="26" grpId="1" animBg="1"/>
      <p:bldP spid="27" grpId="0" animBg="1"/>
      <p:bldP spid="27" grpId="1" animBg="1"/>
      <p:bldP spid="44" grpId="0" animBg="1"/>
      <p:bldP spid="44" grpId="1" animBg="1"/>
      <p:bldP spid="45" grpId="0" animBg="1"/>
      <p:bldP spid="45" grpId="1" animBg="1"/>
      <p:bldP spid="51" grpId="0" animBg="1"/>
      <p:bldP spid="51" grpId="1" animBg="1"/>
      <p:bldP spid="52" grpId="0" animBg="1"/>
      <p:bldP spid="52" grpId="1" animBg="1"/>
      <p:bldP spid="56" grpId="0" animBg="1"/>
      <p:bldP spid="56" grpId="1" animBg="1"/>
      <p:bldP spid="57" grpId="0" animBg="1"/>
      <p:bldP spid="57" grpId="1" animBg="1"/>
      <p:bldP spid="61" grpId="0" animBg="1"/>
      <p:bldP spid="61" grpId="1" animBg="1"/>
      <p:bldP spid="62" grpId="0" animBg="1"/>
      <p:bldP spid="62" grpId="1" animBg="1"/>
      <p:bldP spid="66" grpId="0" animBg="1"/>
      <p:bldP spid="66" grpId="1" animBg="1"/>
      <p:bldP spid="67" grpId="0" animBg="1"/>
      <p:bldP spid="67" grpId="1" animBg="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EEDF458-40F6-0F95-0EA5-396098B59D83}"/>
              </a:ext>
            </a:extLst>
          </p:cNvPr>
          <p:cNvPicPr>
            <a:picLocks noChangeAspect="1"/>
          </p:cNvPicPr>
          <p:nvPr/>
        </p:nvPicPr>
        <p:blipFill>
          <a:blip r:embed="rId2"/>
          <a:stretch>
            <a:fillRect/>
          </a:stretch>
        </p:blipFill>
        <p:spPr>
          <a:xfrm>
            <a:off x="10883580" y="3003267"/>
            <a:ext cx="591295" cy="851465"/>
          </a:xfrm>
          <a:prstGeom prst="rect">
            <a:avLst/>
          </a:prstGeom>
        </p:spPr>
      </p:pic>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 name="Rubrik 1">
            <a:extLst>
              <a:ext uri="{FF2B5EF4-FFF2-40B4-BE49-F238E27FC236}">
                <a16:creationId xmlns:a16="http://schemas.microsoft.com/office/drawing/2014/main" id="{AA3E1EAC-E94B-4AA6-BFD6-C119EEA668A1}"/>
              </a:ext>
            </a:extLst>
          </p:cNvPr>
          <p:cNvSpPr>
            <a:spLocks noGrp="1"/>
          </p:cNvSpPr>
          <p:nvPr>
            <p:ph type="title"/>
          </p:nvPr>
        </p:nvSpPr>
        <p:spPr>
          <a:xfrm>
            <a:off x="446400" y="1024981"/>
            <a:ext cx="7626037" cy="865698"/>
          </a:xfrm>
        </p:spPr>
        <p:txBody>
          <a:bodyPr/>
          <a:lstStyle/>
          <a:p>
            <a:r>
              <a:rPr lang="sv-SE" dirty="0">
                <a:latin typeface="Segoe UI" panose="020B0502040204020203" pitchFamily="34" charset="0"/>
              </a:rPr>
              <a:t>Undantag för vissa mindre lotterier hos ideella föreningar och registrerade trossamfund</a:t>
            </a: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cxnSp>
        <p:nvCxnSpPr>
          <p:cNvPr id="7" name="Rak 6">
            <a:extLst>
              <a:ext uri="{FF2B5EF4-FFF2-40B4-BE49-F238E27FC236}">
                <a16:creationId xmlns:a16="http://schemas.microsoft.com/office/drawing/2014/main" id="{2E9B6019-3186-0AA2-ECD0-6757373AD6AE}"/>
              </a:ext>
            </a:extLst>
          </p:cNvPr>
          <p:cNvCxnSpPr>
            <a:cxnSpLocks/>
          </p:cNvCxnSpPr>
          <p:nvPr/>
        </p:nvCxnSpPr>
        <p:spPr>
          <a:xfrm>
            <a:off x="528638" y="2110668"/>
            <a:ext cx="767810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0" name="Rundad rektangulär pratbubbla 39">
            <a:extLst>
              <a:ext uri="{FF2B5EF4-FFF2-40B4-BE49-F238E27FC236}">
                <a16:creationId xmlns:a16="http://schemas.microsoft.com/office/drawing/2014/main" id="{B37285A5-E729-257B-8D5A-C4CBD856839F}"/>
              </a:ext>
            </a:extLst>
          </p:cNvPr>
          <p:cNvSpPr/>
          <p:nvPr/>
        </p:nvSpPr>
        <p:spPr>
          <a:xfrm>
            <a:off x="9108142" y="1400686"/>
            <a:ext cx="2178556" cy="1491088"/>
          </a:xfrm>
          <a:prstGeom prst="wedgeRoundRectCallout">
            <a:avLst>
              <a:gd name="adj1" fmla="val 33452"/>
              <a:gd name="adj2" fmla="val 6432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0" i="0" u="none" strike="noStrike" dirty="0">
                <a:solidFill>
                  <a:schemeClr val="bg1"/>
                </a:solidFill>
                <a:effectLst/>
                <a:latin typeface="Segoe UI" panose="020B0502040204020203" pitchFamily="34" charset="0"/>
                <a:cs typeface="Segoe UI" panose="020B0502040204020203" pitchFamily="34" charset="0"/>
              </a:rPr>
              <a:t>Det finns ingen åldersgräns för att delta i lotterier som inte kräver licens eller registrering. Däremot får inte marknadsföring av dessa spel riktas särskilt till personer under 18 år.</a:t>
            </a:r>
            <a:endParaRPr lang="sv-SE" sz="1100" dirty="0">
              <a:solidFill>
                <a:schemeClr val="bg1"/>
              </a:solidFill>
              <a:latin typeface="Segoe UI" panose="020B0502040204020203" pitchFamily="34" charset="0"/>
              <a:cs typeface="Segoe UI" panose="020B0502040204020203" pitchFamily="34" charset="0"/>
            </a:endParaRPr>
          </a:p>
        </p:txBody>
      </p:sp>
      <p:sp>
        <p:nvSpPr>
          <p:cNvPr id="4" name="Rektangel 3">
            <a:hlinkClick r:id="rId3" action="ppaction://hlinksldjump"/>
            <a:extLst>
              <a:ext uri="{FF2B5EF4-FFF2-40B4-BE49-F238E27FC236}">
                <a16:creationId xmlns:a16="http://schemas.microsoft.com/office/drawing/2014/main" id="{0BD6BDB6-E927-A788-40A9-4FA2C0CDCD1D}"/>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5" name="Rubrik 1">
            <a:hlinkClick r:id="" action="ppaction://hlinkshowjump?jump=nextslide"/>
            <a:extLst>
              <a:ext uri="{FF2B5EF4-FFF2-40B4-BE49-F238E27FC236}">
                <a16:creationId xmlns:a16="http://schemas.microsoft.com/office/drawing/2014/main" id="{8713C05C-9799-FC28-C6E6-4CBC8B363ED4}"/>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6" name="Platshållare för text 5">
            <a:hlinkClick r:id="" action="ppaction://hlinkshowjump?jump=nextslide"/>
            <a:extLst>
              <a:ext uri="{FF2B5EF4-FFF2-40B4-BE49-F238E27FC236}">
                <a16:creationId xmlns:a16="http://schemas.microsoft.com/office/drawing/2014/main" id="{5F61A42D-196F-6E27-26C4-FA1523CEB996}"/>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1" name="Rubrik 1">
            <a:hlinkClick r:id="" action="ppaction://hlinkshowjump?jump=lastslideviewed"/>
            <a:extLst>
              <a:ext uri="{FF2B5EF4-FFF2-40B4-BE49-F238E27FC236}">
                <a16:creationId xmlns:a16="http://schemas.microsoft.com/office/drawing/2014/main" id="{5310CA88-5973-E7F0-F10E-278C28A83E73}"/>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3" name="Platshållare för text 5">
            <a:hlinkClick r:id="" action="ppaction://hlinkshowjump?jump=lastslideviewed"/>
            <a:extLst>
              <a:ext uri="{FF2B5EF4-FFF2-40B4-BE49-F238E27FC236}">
                <a16:creationId xmlns:a16="http://schemas.microsoft.com/office/drawing/2014/main" id="{DE478C4A-3113-3EEB-140B-361D7592D5DD}"/>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grpSp>
        <p:nvGrpSpPr>
          <p:cNvPr id="14" name="Grupp 13">
            <a:extLst>
              <a:ext uri="{FF2B5EF4-FFF2-40B4-BE49-F238E27FC236}">
                <a16:creationId xmlns:a16="http://schemas.microsoft.com/office/drawing/2014/main" id="{8F039746-F82E-A59B-66ED-C53244BB4D37}"/>
              </a:ext>
            </a:extLst>
          </p:cNvPr>
          <p:cNvGrpSpPr/>
          <p:nvPr/>
        </p:nvGrpSpPr>
        <p:grpSpPr>
          <a:xfrm>
            <a:off x="6829234" y="1502437"/>
            <a:ext cx="185737" cy="230832"/>
            <a:chOff x="7527857" y="5251146"/>
            <a:chExt cx="185737" cy="230832"/>
          </a:xfrm>
        </p:grpSpPr>
        <p:sp>
          <p:nvSpPr>
            <p:cNvPr id="15" name="Ellips 14">
              <a:extLst>
                <a:ext uri="{FF2B5EF4-FFF2-40B4-BE49-F238E27FC236}">
                  <a16:creationId xmlns:a16="http://schemas.microsoft.com/office/drawing/2014/main" id="{BE4D2FF8-1C48-D420-4D9B-C982CAE18075}"/>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6" name="textruta 15">
              <a:extLst>
                <a:ext uri="{FF2B5EF4-FFF2-40B4-BE49-F238E27FC236}">
                  <a16:creationId xmlns:a16="http://schemas.microsoft.com/office/drawing/2014/main" id="{E7FDB913-DBFD-6BB9-4CC0-7F4822C07CB4}"/>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17" name="Rundad rektangulär pratbubbla 16">
            <a:extLst>
              <a:ext uri="{FF2B5EF4-FFF2-40B4-BE49-F238E27FC236}">
                <a16:creationId xmlns:a16="http://schemas.microsoft.com/office/drawing/2014/main" id="{1D6E8984-1CB4-6325-495A-CA4FECC4438B}"/>
              </a:ext>
            </a:extLst>
          </p:cNvPr>
          <p:cNvSpPr/>
          <p:nvPr/>
        </p:nvSpPr>
        <p:spPr>
          <a:xfrm>
            <a:off x="6464289" y="659332"/>
            <a:ext cx="1665404" cy="679912"/>
          </a:xfrm>
          <a:prstGeom prst="wedgeRoundRectCallout">
            <a:avLst>
              <a:gd name="adj1" fmla="val -21025"/>
              <a:gd name="adj2" fmla="val 7330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3 kap. 5 § 1 a-b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endParaRPr lang="sv-SE" sz="1100" dirty="0">
              <a:solidFill>
                <a:schemeClr val="bg1"/>
              </a:solidFill>
              <a:latin typeface="Segoe UI" panose="020B0502040204020203" pitchFamily="34" charset="0"/>
              <a:cs typeface="Segoe UI" panose="020B0502040204020203" pitchFamily="34" charset="0"/>
            </a:endParaRPr>
          </a:p>
        </p:txBody>
      </p:sp>
      <p:sp>
        <p:nvSpPr>
          <p:cNvPr id="18" name="Multiplikation 17">
            <a:extLst>
              <a:ext uri="{FF2B5EF4-FFF2-40B4-BE49-F238E27FC236}">
                <a16:creationId xmlns:a16="http://schemas.microsoft.com/office/drawing/2014/main" id="{EC79488B-E53E-9900-F944-F53258D18BC9}"/>
              </a:ext>
            </a:extLst>
          </p:cNvPr>
          <p:cNvSpPr/>
          <p:nvPr/>
        </p:nvSpPr>
        <p:spPr>
          <a:xfrm>
            <a:off x="7834805" y="1042848"/>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grpSp>
        <p:nvGrpSpPr>
          <p:cNvPr id="35" name="Grupp 34">
            <a:extLst>
              <a:ext uri="{FF2B5EF4-FFF2-40B4-BE49-F238E27FC236}">
                <a16:creationId xmlns:a16="http://schemas.microsoft.com/office/drawing/2014/main" id="{6A61B9EA-C5CC-01AC-4A8A-081512D584A7}"/>
              </a:ext>
            </a:extLst>
          </p:cNvPr>
          <p:cNvGrpSpPr/>
          <p:nvPr/>
        </p:nvGrpSpPr>
        <p:grpSpPr>
          <a:xfrm>
            <a:off x="4312868" y="2899126"/>
            <a:ext cx="4669207" cy="2405281"/>
            <a:chOff x="6364282" y="2655280"/>
            <a:chExt cx="4669207" cy="2405281"/>
          </a:xfrm>
        </p:grpSpPr>
        <p:sp>
          <p:nvSpPr>
            <p:cNvPr id="36" name="Rektangel med rundade hörn 35">
              <a:extLst>
                <a:ext uri="{FF2B5EF4-FFF2-40B4-BE49-F238E27FC236}">
                  <a16:creationId xmlns:a16="http://schemas.microsoft.com/office/drawing/2014/main" id="{CCF1C865-9161-354D-02C3-716C905EE19F}"/>
                </a:ext>
              </a:extLst>
            </p:cNvPr>
            <p:cNvSpPr/>
            <p:nvPr/>
          </p:nvSpPr>
          <p:spPr>
            <a:xfrm>
              <a:off x="7018335" y="2655280"/>
              <a:ext cx="4015154" cy="24052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sv-SE" sz="1400" b="1" dirty="0">
                  <a:solidFill>
                    <a:schemeClr val="tx1"/>
                  </a:solidFill>
                  <a:latin typeface="Segoe UI" panose="020B0502040204020203" pitchFamily="34" charset="0"/>
                  <a:cs typeface="Segoe UI" panose="020B0502040204020203" pitchFamily="34" charset="0"/>
                </a:rPr>
                <a:t>… om alla dessa krav är uppfyllda: </a:t>
              </a:r>
              <a:endParaRPr lang="sv-SE" sz="400" dirty="0">
                <a:solidFill>
                  <a:schemeClr val="tx1"/>
                </a:solidFill>
                <a:latin typeface="Segoe UI" panose="020B0502040204020203" pitchFamily="34" charset="0"/>
                <a:cs typeface="Segoe UI" panose="020B0502040204020203" pitchFamily="34" charset="0"/>
              </a:endParaRPr>
            </a:p>
            <a:p>
              <a:pPr lvl="0"/>
              <a:endParaRPr lang="sv-SE" sz="400" dirty="0">
                <a:solidFill>
                  <a:schemeClr val="tx1"/>
                </a:solidFill>
                <a:latin typeface="Segoe UI" panose="020B0502040204020203" pitchFamily="34" charset="0"/>
                <a:cs typeface="Segoe UI" panose="020B0502040204020203" pitchFamily="34" charset="0"/>
              </a:endParaRPr>
            </a:p>
            <a:p>
              <a:pPr marL="228600" lvl="0" indent="-228600">
                <a:buFont typeface="+mj-lt"/>
                <a:buAutoNum type="arabicPeriod"/>
              </a:pPr>
              <a:r>
                <a:rPr lang="sv-SE" sz="1100" dirty="0">
                  <a:solidFill>
                    <a:schemeClr val="tx1"/>
                  </a:solidFill>
                  <a:latin typeface="Segoe UI" panose="020B0502040204020203" pitchFamily="34" charset="0"/>
                  <a:cs typeface="Segoe UI" panose="020B0502040204020203" pitchFamily="34" charset="0"/>
                </a:rPr>
                <a:t>Högsta insatsen är 1/4000 prisbasbelopp. </a:t>
              </a:r>
            </a:p>
            <a:p>
              <a:pPr marL="228600" lvl="0" indent="-228600">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lvl="0" indent="-228600">
                <a:buFont typeface="+mj-lt"/>
                <a:buAutoNum type="arabicPeriod"/>
              </a:pPr>
              <a:r>
                <a:rPr lang="sv-SE" sz="1100" dirty="0">
                  <a:solidFill>
                    <a:schemeClr val="tx1"/>
                  </a:solidFill>
                  <a:latin typeface="Segoe UI" panose="020B0502040204020203" pitchFamily="34" charset="0"/>
                  <a:cs typeface="Segoe UI" panose="020B0502040204020203" pitchFamily="34" charset="0"/>
                </a:rPr>
                <a:t>Högsta vinsten uppgår till högst 1/6 prisbasbelopp. </a:t>
              </a:r>
            </a:p>
            <a:p>
              <a:pPr marL="228600" lvl="0" indent="-228600">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lvl="0" indent="-228600">
                <a:buFont typeface="+mj-lt"/>
                <a:buAutoNum type="arabicPeriod"/>
              </a:pPr>
              <a:r>
                <a:rPr lang="sv-SE" sz="1100" dirty="0">
                  <a:solidFill>
                    <a:schemeClr val="tx1"/>
                  </a:solidFill>
                  <a:latin typeface="Segoe UI" panose="020B0502040204020203" pitchFamily="34" charset="0"/>
                  <a:cs typeface="Segoe UI" panose="020B0502040204020203" pitchFamily="34" charset="0"/>
                </a:rPr>
                <a:t>Vinsterna ska endast utgöras av varor.</a:t>
              </a:r>
            </a:p>
            <a:p>
              <a:pPr marL="228600" lvl="0" indent="-228600">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lvl="0" indent="-228600">
                <a:buFont typeface="+mj-lt"/>
                <a:buAutoNum type="arabicPeriod"/>
              </a:pPr>
              <a:r>
                <a:rPr lang="sv-SE" sz="1100" dirty="0">
                  <a:solidFill>
                    <a:schemeClr val="tx1"/>
                  </a:solidFill>
                  <a:latin typeface="Segoe UI" panose="020B0502040204020203" pitchFamily="34" charset="0"/>
                  <a:cs typeface="Segoe UI" panose="020B0502040204020203" pitchFamily="34" charset="0"/>
                </a:rPr>
                <a:t>Lotteriet bedrivs inom en viss kommun och försäljningen sker inom det område där tillställningen eller sammankomsten anordnas. Vid försäljning utanför området för evenemanget ska föreningen ansöka om registrering.</a:t>
              </a:r>
            </a:p>
          </p:txBody>
        </p:sp>
        <p:cxnSp>
          <p:nvCxnSpPr>
            <p:cNvPr id="37" name="Rak pil 36">
              <a:extLst>
                <a:ext uri="{FF2B5EF4-FFF2-40B4-BE49-F238E27FC236}">
                  <a16:creationId xmlns:a16="http://schemas.microsoft.com/office/drawing/2014/main" id="{1FB4A028-E268-CC83-1C74-9B2877A0A8E0}"/>
                </a:ext>
              </a:extLst>
            </p:cNvPr>
            <p:cNvCxnSpPr>
              <a:cxnSpLocks/>
            </p:cNvCxnSpPr>
            <p:nvPr/>
          </p:nvCxnSpPr>
          <p:spPr>
            <a:xfrm>
              <a:off x="6364282" y="3859616"/>
              <a:ext cx="596588"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ktangel med rundade hörn 42">
            <a:extLst>
              <a:ext uri="{FF2B5EF4-FFF2-40B4-BE49-F238E27FC236}">
                <a16:creationId xmlns:a16="http://schemas.microsoft.com/office/drawing/2014/main" id="{7161ACD4-19CE-60B6-39C1-2FECC77398DC}"/>
              </a:ext>
            </a:extLst>
          </p:cNvPr>
          <p:cNvSpPr/>
          <p:nvPr/>
        </p:nvSpPr>
        <p:spPr>
          <a:xfrm>
            <a:off x="528637" y="2899126"/>
            <a:ext cx="4095613" cy="24052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sv-SE" sz="1400" b="1" dirty="0">
                <a:solidFill>
                  <a:schemeClr val="tx1"/>
                </a:solidFill>
                <a:latin typeface="Segoe UI" panose="020B0502040204020203" pitchFamily="34" charset="0"/>
                <a:cs typeface="Segoe UI" panose="020B0502040204020203" pitchFamily="34" charset="0"/>
              </a:rPr>
              <a:t>Ideella föreningar och registrerade trossamfund kan tillhandahålla lotterier utan registrering eller licens …</a:t>
            </a:r>
          </a:p>
          <a:p>
            <a:pPr lvl="0"/>
            <a:endParaRPr lang="sv-SE" sz="400" dirty="0">
              <a:solidFill>
                <a:schemeClr val="tx1"/>
              </a:solidFill>
              <a:latin typeface="Segoe UI" panose="020B0502040204020203" pitchFamily="34" charset="0"/>
              <a:cs typeface="Segoe UI" panose="020B0502040204020203" pitchFamily="34" charset="0"/>
            </a:endParaRPr>
          </a:p>
          <a:p>
            <a:pPr lvl="0"/>
            <a:r>
              <a:rPr lang="sv-SE" sz="1100" dirty="0">
                <a:solidFill>
                  <a:schemeClr val="tx1"/>
                </a:solidFill>
                <a:latin typeface="Segoe UI" panose="020B0502040204020203" pitchFamily="34" charset="0"/>
                <a:cs typeface="Segoe UI" panose="020B0502040204020203" pitchFamily="34" charset="0"/>
              </a:rPr>
              <a:t>… vid tillställningar eller sammankomster som de själva eller någon annan anordnar. Det kan till exempel vara idrottsevenemang, teaterföreställningar eller marknader.</a:t>
            </a:r>
          </a:p>
          <a:p>
            <a:pPr lvl="0"/>
            <a:endParaRPr lang="sv-SE" sz="400" dirty="0">
              <a:solidFill>
                <a:schemeClr val="tx1"/>
              </a:solidFill>
              <a:latin typeface="Segoe UI" panose="020B0502040204020203" pitchFamily="34" charset="0"/>
              <a:cs typeface="Segoe UI" panose="020B0502040204020203" pitchFamily="34" charset="0"/>
            </a:endParaRPr>
          </a:p>
          <a:p>
            <a:pPr lvl="0"/>
            <a:r>
              <a:rPr lang="sv-SE" sz="1100" dirty="0">
                <a:solidFill>
                  <a:schemeClr val="tx1"/>
                </a:solidFill>
                <a:latin typeface="Segoe UI" panose="020B0502040204020203" pitchFamily="34" charset="0"/>
                <a:cs typeface="Segoe UI" panose="020B0502040204020203" pitchFamily="34" charset="0"/>
              </a:rPr>
              <a:t>… i samband med bingospel som den ideella föreningen eller registrerade trossamfundet själva tillhandahåller. </a:t>
            </a:r>
          </a:p>
          <a:p>
            <a:r>
              <a:rPr lang="sv-SE" sz="1100" dirty="0">
                <a:solidFill>
                  <a:schemeClr val="tx1"/>
                </a:solidFill>
                <a:latin typeface="Segoe UI" panose="020B0502040204020203" pitchFamily="34" charset="0"/>
                <a:cs typeface="Segoe UI" panose="020B0502040204020203" pitchFamily="34" charset="0"/>
              </a:rPr>
              <a:t> </a:t>
            </a:r>
          </a:p>
        </p:txBody>
      </p:sp>
      <p:grpSp>
        <p:nvGrpSpPr>
          <p:cNvPr id="19" name="Grupp 18">
            <a:extLst>
              <a:ext uri="{FF2B5EF4-FFF2-40B4-BE49-F238E27FC236}">
                <a16:creationId xmlns:a16="http://schemas.microsoft.com/office/drawing/2014/main" id="{C7CB75E8-5F29-BD0F-DF1A-36453D0667F3}"/>
              </a:ext>
            </a:extLst>
          </p:cNvPr>
          <p:cNvGrpSpPr/>
          <p:nvPr/>
        </p:nvGrpSpPr>
        <p:grpSpPr>
          <a:xfrm>
            <a:off x="7916987" y="3301395"/>
            <a:ext cx="185737" cy="215444"/>
            <a:chOff x="7536949" y="5259991"/>
            <a:chExt cx="185737" cy="215444"/>
          </a:xfrm>
        </p:grpSpPr>
        <p:sp>
          <p:nvSpPr>
            <p:cNvPr id="20" name="Ellips 19">
              <a:extLst>
                <a:ext uri="{FF2B5EF4-FFF2-40B4-BE49-F238E27FC236}">
                  <a16:creationId xmlns:a16="http://schemas.microsoft.com/office/drawing/2014/main" id="{25950B51-23B1-95E7-26EF-05167CDCFE22}"/>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1" name="textruta 20">
              <a:extLst>
                <a:ext uri="{FF2B5EF4-FFF2-40B4-BE49-F238E27FC236}">
                  <a16:creationId xmlns:a16="http://schemas.microsoft.com/office/drawing/2014/main" id="{535A26DC-B2EB-EBCB-C2F6-B7680C5C1AC1}"/>
                </a:ext>
              </a:extLst>
            </p:cNvPr>
            <p:cNvSpPr txBox="1"/>
            <p:nvPr/>
          </p:nvSpPr>
          <p:spPr>
            <a:xfrm>
              <a:off x="7536949" y="5259991"/>
              <a:ext cx="185737" cy="215444"/>
            </a:xfrm>
            <a:prstGeom prst="rect">
              <a:avLst/>
            </a:prstGeom>
            <a:noFill/>
          </p:spPr>
          <p:txBody>
            <a:bodyPr wrap="square" rtlCol="0">
              <a:spAutoFit/>
            </a:bodyPr>
            <a:lstStyle/>
            <a:p>
              <a:r>
                <a:rPr lang="sv-SE" sz="800" dirty="0">
                  <a:solidFill>
                    <a:schemeClr val="bg1"/>
                  </a:solidFill>
                  <a:latin typeface="Segoe UI" panose="020B0502040204020203" pitchFamily="34" charset="0"/>
                  <a:cs typeface="Segoe UI" panose="020B0502040204020203" pitchFamily="34" charset="0"/>
                </a:rPr>
                <a:t>?</a:t>
              </a:r>
            </a:p>
          </p:txBody>
        </p:sp>
      </p:grpSp>
      <p:sp>
        <p:nvSpPr>
          <p:cNvPr id="22" name="Rundad rektangulär pratbubbla 21">
            <a:extLst>
              <a:ext uri="{FF2B5EF4-FFF2-40B4-BE49-F238E27FC236}">
                <a16:creationId xmlns:a16="http://schemas.microsoft.com/office/drawing/2014/main" id="{FF9B4BA2-A6B7-0BB2-21F1-797A8F7FE56A}"/>
              </a:ext>
            </a:extLst>
          </p:cNvPr>
          <p:cNvSpPr/>
          <p:nvPr/>
        </p:nvSpPr>
        <p:spPr>
          <a:xfrm>
            <a:off x="7410939" y="3752257"/>
            <a:ext cx="2178556" cy="1028174"/>
          </a:xfrm>
          <a:prstGeom prst="wedgeRoundRectCallout">
            <a:avLst>
              <a:gd name="adj1" fmla="val -21589"/>
              <a:gd name="adj2" fmla="val -7347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latin typeface="Segoe UI" panose="020B0502040204020203" pitchFamily="34" charset="0"/>
                <a:cs typeface="Segoe UI" panose="020B0502040204020203" pitchFamily="34" charset="0"/>
              </a:rPr>
              <a:t>Se aktuellt prisbasbelopp hos Statistikmyndigheten SCB.</a:t>
            </a:r>
          </a:p>
        </p:txBody>
      </p:sp>
      <p:sp>
        <p:nvSpPr>
          <p:cNvPr id="23" name="Multiplikation 22">
            <a:extLst>
              <a:ext uri="{FF2B5EF4-FFF2-40B4-BE49-F238E27FC236}">
                <a16:creationId xmlns:a16="http://schemas.microsoft.com/office/drawing/2014/main" id="{367AADEB-ACEB-FB11-4D26-58311D1E1DF4}"/>
              </a:ext>
            </a:extLst>
          </p:cNvPr>
          <p:cNvSpPr/>
          <p:nvPr/>
        </p:nvSpPr>
        <p:spPr>
          <a:xfrm>
            <a:off x="9242625" y="4416867"/>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24" name="V-form 23">
            <a:hlinkClick r:id="rId4" action="ppaction://hlinksldjump"/>
            <a:extLst>
              <a:ext uri="{FF2B5EF4-FFF2-40B4-BE49-F238E27FC236}">
                <a16:creationId xmlns:a16="http://schemas.microsoft.com/office/drawing/2014/main" id="{6DC21E71-C364-7B36-3CF7-A072A8B60B7C}"/>
              </a:ext>
            </a:extLst>
          </p:cNvPr>
          <p:cNvSpPr/>
          <p:nvPr/>
        </p:nvSpPr>
        <p:spPr>
          <a:xfrm>
            <a:off x="5668702"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3</a:t>
            </a:r>
          </a:p>
        </p:txBody>
      </p:sp>
      <p:sp>
        <p:nvSpPr>
          <p:cNvPr id="25" name="V-form 24">
            <a:hlinkClick r:id="rId5" action="ppaction://hlinksldjump"/>
            <a:extLst>
              <a:ext uri="{FF2B5EF4-FFF2-40B4-BE49-F238E27FC236}">
                <a16:creationId xmlns:a16="http://schemas.microsoft.com/office/drawing/2014/main" id="{9241D0A7-A12D-4415-01EF-A44BE1E22B3A}"/>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26" name="Femhörning 25">
            <a:hlinkClick r:id="rId6" action="ppaction://hlinksldjump"/>
            <a:extLst>
              <a:ext uri="{FF2B5EF4-FFF2-40B4-BE49-F238E27FC236}">
                <a16:creationId xmlns:a16="http://schemas.microsoft.com/office/drawing/2014/main" id="{D2519D38-57F0-C0AF-CEB2-3BA2F681E4FA}"/>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29" name="V-form 28">
            <a:hlinkClick r:id="rId7" action="ppaction://hlinksldjump"/>
            <a:extLst>
              <a:ext uri="{FF2B5EF4-FFF2-40B4-BE49-F238E27FC236}">
                <a16:creationId xmlns:a16="http://schemas.microsoft.com/office/drawing/2014/main" id="{4E860CC7-BF93-B450-2CA1-D289AB34A93E}"/>
              </a:ext>
            </a:extLst>
          </p:cNvPr>
          <p:cNvSpPr/>
          <p:nvPr/>
        </p:nvSpPr>
        <p:spPr>
          <a:xfrm>
            <a:off x="6450900"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4</a:t>
            </a:r>
          </a:p>
        </p:txBody>
      </p:sp>
      <p:grpSp>
        <p:nvGrpSpPr>
          <p:cNvPr id="32" name="Grupp 31">
            <a:extLst>
              <a:ext uri="{FF2B5EF4-FFF2-40B4-BE49-F238E27FC236}">
                <a16:creationId xmlns:a16="http://schemas.microsoft.com/office/drawing/2014/main" id="{A1E77089-E6AD-3BFA-FC6B-421C8554E359}"/>
              </a:ext>
            </a:extLst>
          </p:cNvPr>
          <p:cNvGrpSpPr/>
          <p:nvPr/>
        </p:nvGrpSpPr>
        <p:grpSpPr>
          <a:xfrm>
            <a:off x="9967576" y="2513594"/>
            <a:ext cx="185737" cy="230832"/>
            <a:chOff x="7156472" y="1054017"/>
            <a:chExt cx="185737" cy="230832"/>
          </a:xfrm>
        </p:grpSpPr>
        <p:sp>
          <p:nvSpPr>
            <p:cNvPr id="33" name="Ellips 32">
              <a:extLst>
                <a:ext uri="{FF2B5EF4-FFF2-40B4-BE49-F238E27FC236}">
                  <a16:creationId xmlns:a16="http://schemas.microsoft.com/office/drawing/2014/main" id="{240D9E97-0790-0D17-4611-E1AC623D6672}"/>
                </a:ext>
              </a:extLst>
            </p:cNvPr>
            <p:cNvSpPr/>
            <p:nvPr/>
          </p:nvSpPr>
          <p:spPr>
            <a:xfrm>
              <a:off x="7208994" y="1102826"/>
              <a:ext cx="133215" cy="133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34" name="textruta 33">
              <a:extLst>
                <a:ext uri="{FF2B5EF4-FFF2-40B4-BE49-F238E27FC236}">
                  <a16:creationId xmlns:a16="http://schemas.microsoft.com/office/drawing/2014/main" id="{49776E04-898D-9F8E-B257-A56CD29C3A45}"/>
                </a:ext>
              </a:extLst>
            </p:cNvPr>
            <p:cNvSpPr txBox="1"/>
            <p:nvPr/>
          </p:nvSpPr>
          <p:spPr>
            <a:xfrm>
              <a:off x="7156472" y="1054017"/>
              <a:ext cx="185737" cy="230832"/>
            </a:xfrm>
            <a:prstGeom prst="rect">
              <a:avLst/>
            </a:prstGeom>
            <a:noFill/>
          </p:spPr>
          <p:txBody>
            <a:bodyPr wrap="square" rtlCol="0">
              <a:spAutoFit/>
            </a:bodyPr>
            <a:lstStyle/>
            <a:p>
              <a:r>
                <a:rPr lang="sv-SE" sz="900" b="0" i="0" dirty="0">
                  <a:solidFill>
                    <a:schemeClr val="accent1"/>
                  </a:solidFill>
                  <a:effectLst/>
                  <a:latin typeface="Segoe UI" panose="020B0502040204020203" pitchFamily="34" charset="0"/>
                  <a:cs typeface="Segoe UI" panose="020B0502040204020203" pitchFamily="34" charset="0"/>
                </a:rPr>
                <a:t>§</a:t>
              </a:r>
              <a:endParaRPr lang="sv-SE" sz="900" dirty="0">
                <a:solidFill>
                  <a:schemeClr val="accent1"/>
                </a:solidFill>
                <a:latin typeface="Segoe UI" panose="020B0502040204020203" pitchFamily="34" charset="0"/>
                <a:cs typeface="Segoe UI" panose="020B0502040204020203" pitchFamily="34" charset="0"/>
              </a:endParaRPr>
            </a:p>
          </p:txBody>
        </p:sp>
      </p:grpSp>
      <p:sp>
        <p:nvSpPr>
          <p:cNvPr id="39" name="Rundad rektangulär pratbubbla 38">
            <a:extLst>
              <a:ext uri="{FF2B5EF4-FFF2-40B4-BE49-F238E27FC236}">
                <a16:creationId xmlns:a16="http://schemas.microsoft.com/office/drawing/2014/main" id="{E98B6DBE-EDA9-04B6-75C0-C83DDF7BE415}"/>
              </a:ext>
            </a:extLst>
          </p:cNvPr>
          <p:cNvSpPr/>
          <p:nvPr/>
        </p:nvSpPr>
        <p:spPr>
          <a:xfrm>
            <a:off x="9599020" y="1796354"/>
            <a:ext cx="1737311" cy="605709"/>
          </a:xfrm>
          <a:prstGeom prst="wedgeRoundRectCallout">
            <a:avLst>
              <a:gd name="adj1" fmla="val -21175"/>
              <a:gd name="adj2" fmla="val 7145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latin typeface="Segoe UI" panose="020B0502040204020203" pitchFamily="34" charset="0"/>
                <a:cs typeface="Segoe UI" panose="020B0502040204020203" pitchFamily="34" charset="0"/>
              </a:rPr>
              <a:t>15 kap. 1 § </a:t>
            </a:r>
            <a:r>
              <a:rPr lang="sv-SE" sz="1100" dirty="0" err="1">
                <a:latin typeface="Segoe UI" panose="020B0502040204020203" pitchFamily="34" charset="0"/>
                <a:cs typeface="Segoe UI" panose="020B0502040204020203" pitchFamily="34" charset="0"/>
              </a:rPr>
              <a:t>spellagen</a:t>
            </a:r>
            <a:r>
              <a:rPr lang="sv-SE" sz="1100" dirty="0">
                <a:latin typeface="Segoe UI" panose="020B0502040204020203" pitchFamily="34" charset="0"/>
                <a:cs typeface="Segoe UI" panose="020B0502040204020203" pitchFamily="34" charset="0"/>
              </a:rPr>
              <a:t>. </a:t>
            </a:r>
          </a:p>
        </p:txBody>
      </p:sp>
      <p:sp>
        <p:nvSpPr>
          <p:cNvPr id="41" name="Multiplikation 40">
            <a:extLst>
              <a:ext uri="{FF2B5EF4-FFF2-40B4-BE49-F238E27FC236}">
                <a16:creationId xmlns:a16="http://schemas.microsoft.com/office/drawing/2014/main" id="{44C8E379-7465-433D-F289-A41689117A86}"/>
              </a:ext>
            </a:extLst>
          </p:cNvPr>
          <p:cNvSpPr/>
          <p:nvPr/>
        </p:nvSpPr>
        <p:spPr>
          <a:xfrm>
            <a:off x="11062819" y="214685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44" name="Femhörning 43">
            <a:hlinkClick r:id="rId8"/>
            <a:extLst>
              <a:ext uri="{FF2B5EF4-FFF2-40B4-BE49-F238E27FC236}">
                <a16:creationId xmlns:a16="http://schemas.microsoft.com/office/drawing/2014/main" id="{E22FB099-17B5-363E-7004-D8A973B22DD0}"/>
              </a:ext>
            </a:extLst>
          </p:cNvPr>
          <p:cNvSpPr/>
          <p:nvPr/>
        </p:nvSpPr>
        <p:spPr>
          <a:xfrm>
            <a:off x="7570223" y="4329780"/>
            <a:ext cx="1026111" cy="28195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dirty="0">
                <a:solidFill>
                  <a:schemeClr val="tx1"/>
                </a:solidFill>
              </a:rPr>
              <a:t>Klicka här</a:t>
            </a:r>
          </a:p>
        </p:txBody>
      </p:sp>
      <p:sp>
        <p:nvSpPr>
          <p:cNvPr id="8" name="V-form 34">
            <a:hlinkClick r:id="rId9" action="ppaction://hlinksldjump"/>
            <a:extLst>
              <a:ext uri="{FF2B5EF4-FFF2-40B4-BE49-F238E27FC236}">
                <a16:creationId xmlns:a16="http://schemas.microsoft.com/office/drawing/2014/main" id="{B5CAED22-7D4F-34C0-5A4E-10801DF24AEE}"/>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Tree>
    <p:extLst>
      <p:ext uri="{BB962C8B-B14F-4D97-AF65-F5344CB8AC3E}">
        <p14:creationId xmlns:p14="http://schemas.microsoft.com/office/powerpoint/2010/main" val="17952264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50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55" presetClass="entr" presetSubtype="0" fill="hold" grpId="0" nodeType="withEffect">
                                  <p:stCondLst>
                                    <p:cond delay="3500"/>
                                  </p:stCondLst>
                                  <p:childTnLst>
                                    <p:set>
                                      <p:cBhvr>
                                        <p:cTn id="9" dur="1" fill="hold">
                                          <p:stCondLst>
                                            <p:cond delay="0"/>
                                          </p:stCondLst>
                                        </p:cTn>
                                        <p:tgtEl>
                                          <p:spTgt spid="40"/>
                                        </p:tgtEl>
                                        <p:attrNameLst>
                                          <p:attrName>style.visibility</p:attrName>
                                        </p:attrNameLst>
                                      </p:cBhvr>
                                      <p:to>
                                        <p:strVal val="visible"/>
                                      </p:to>
                                    </p:set>
                                    <p:anim calcmode="lin" valueType="num">
                                      <p:cBhvr>
                                        <p:cTn id="10" dur="1000" fill="hold"/>
                                        <p:tgtEl>
                                          <p:spTgt spid="40"/>
                                        </p:tgtEl>
                                        <p:attrNameLst>
                                          <p:attrName>ppt_w</p:attrName>
                                        </p:attrNameLst>
                                      </p:cBhvr>
                                      <p:tavLst>
                                        <p:tav tm="0">
                                          <p:val>
                                            <p:strVal val="#ppt_w*0.70"/>
                                          </p:val>
                                        </p:tav>
                                        <p:tav tm="100000">
                                          <p:val>
                                            <p:strVal val="#ppt_w"/>
                                          </p:val>
                                        </p:tav>
                                      </p:tavLst>
                                    </p:anim>
                                    <p:anim calcmode="lin" valueType="num">
                                      <p:cBhvr>
                                        <p:cTn id="11" dur="1000" fill="hold"/>
                                        <p:tgtEl>
                                          <p:spTgt spid="40"/>
                                        </p:tgtEl>
                                        <p:attrNameLst>
                                          <p:attrName>ppt_h</p:attrName>
                                        </p:attrNameLst>
                                      </p:cBhvr>
                                      <p:tavLst>
                                        <p:tav tm="0">
                                          <p:val>
                                            <p:strVal val="#ppt_h"/>
                                          </p:val>
                                        </p:tav>
                                        <p:tav tm="100000">
                                          <p:val>
                                            <p:strVal val="#ppt_h"/>
                                          </p:val>
                                        </p:tav>
                                      </p:tavLst>
                                    </p:anim>
                                    <p:animEffect transition="in" filter="fade">
                                      <p:cBhvr>
                                        <p:cTn id="12" dur="1000"/>
                                        <p:tgtEl>
                                          <p:spTgt spid="40"/>
                                        </p:tgtEl>
                                      </p:cBhvr>
                                    </p:animEffect>
                                  </p:childTnLst>
                                </p:cTn>
                              </p:par>
                              <p:par>
                                <p:cTn id="13" presetID="10" presetClass="entr" presetSubtype="0" fill="hold" nodeType="withEffect">
                                  <p:stCondLst>
                                    <p:cond delay="150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0" presetClass="path" presetSubtype="0" accel="50000" decel="50000" fill="hold" nodeType="withEffect">
                                  <p:stCondLst>
                                    <p:cond delay="1000"/>
                                  </p:stCondLst>
                                  <p:childTnLst>
                                    <p:animMotion origin="layout" path="M -0.2595 3.33333E-6 L -0.00143 3.33333E-6 " pathEditMode="relative" rAng="0" ptsTypes="AA">
                                      <p:cBhvr>
                                        <p:cTn id="17" dur="2000" fill="hold"/>
                                        <p:tgtEl>
                                          <p:spTgt spid="35"/>
                                        </p:tgtEl>
                                        <p:attrNameLst>
                                          <p:attrName>ppt_x</p:attrName>
                                          <p:attrName>ppt_y</p:attrName>
                                        </p:attrNameLst>
                                      </p:cBhvr>
                                      <p:rCtr x="12904" y="0"/>
                                    </p:animMotion>
                                  </p:childTnLst>
                                </p:cTn>
                              </p:par>
                              <p:par>
                                <p:cTn id="18" presetID="9" presetClass="entr" presetSubtype="0" fill="hold" grpId="0" nodeType="withEffect">
                                  <p:stCondLst>
                                    <p:cond delay="50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par>
                                <p:cTn id="21" presetID="55" presetClass="entr" presetSubtype="0" fill="hold" nodeType="withEffect">
                                  <p:stCondLst>
                                    <p:cond delay="350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strVal val="#ppt_w*0.70"/>
                                          </p:val>
                                        </p:tav>
                                        <p:tav tm="100000">
                                          <p:val>
                                            <p:strVal val="#ppt_w"/>
                                          </p:val>
                                        </p:tav>
                                      </p:tavLst>
                                    </p:anim>
                                    <p:anim calcmode="lin" valueType="num">
                                      <p:cBhvr>
                                        <p:cTn id="24" dur="1000" fill="hold"/>
                                        <p:tgtEl>
                                          <p:spTgt spid="32"/>
                                        </p:tgtEl>
                                        <p:attrNameLst>
                                          <p:attrName>ppt_h</p:attrName>
                                        </p:attrNameLst>
                                      </p:cBhvr>
                                      <p:tavLst>
                                        <p:tav tm="0">
                                          <p:val>
                                            <p:strVal val="#ppt_h"/>
                                          </p:val>
                                        </p:tav>
                                        <p:tav tm="100000">
                                          <p:val>
                                            <p:strVal val="#ppt_h"/>
                                          </p:val>
                                        </p:tav>
                                      </p:tavLst>
                                    </p:anim>
                                    <p:animEffect transition="in" filter="fade">
                                      <p:cBhvr>
                                        <p:cTn id="25" dur="1000"/>
                                        <p:tgtEl>
                                          <p:spTgt spid="32"/>
                                        </p:tgtEl>
                                      </p:cBhvr>
                                    </p:animEffect>
                                  </p:childTnLst>
                                </p:cTn>
                              </p:par>
                              <p:par>
                                <p:cTn id="26" presetID="9" presetClass="entr" presetSubtype="0" fill="hold" nodeType="withEffect">
                                  <p:stCondLst>
                                    <p:cond delay="300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1" nodeType="clickEffect">
                                  <p:stCondLst>
                                    <p:cond delay="0"/>
                                  </p:stCondLst>
                                  <p:childTnLst>
                                    <p:animEffect transition="out" filter="dissolv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dissolve">
                                      <p:cBhvr>
                                        <p:cTn id="58" dur="500"/>
                                        <p:tgtEl>
                                          <p:spTgt spid="44"/>
                                        </p:tgtEl>
                                      </p:cBhvr>
                                    </p:animEffec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9" presetClass="exit" presetSubtype="0" fill="hold" grpId="1" nodeType="clickEffect">
                                  <p:stCondLst>
                                    <p:cond delay="0"/>
                                  </p:stCondLst>
                                  <p:childTnLst>
                                    <p:animEffect transition="out" filter="dissolv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dissolve">
                                      <p:cBhvr>
                                        <p:cTn id="76" dur="500"/>
                                        <p:tgtEl>
                                          <p:spTgt spid="39"/>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dissolve">
                                      <p:cBhvr>
                                        <p:cTn id="79" dur="500"/>
                                        <p:tgtEl>
                                          <p:spTgt spid="41"/>
                                        </p:tgtEl>
                                      </p:cBhvr>
                                    </p:animEffec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1" nodeType="clickEffect">
                                  <p:stCondLst>
                                    <p:cond delay="0"/>
                                  </p:stCondLst>
                                  <p:childTnLst>
                                    <p:animEffect transition="out" filter="dissolv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40" grpId="0" animBg="1"/>
      <p:bldP spid="17" grpId="0" animBg="1"/>
      <p:bldP spid="17" grpId="1" animBg="1"/>
      <p:bldP spid="18" grpId="0" animBg="1"/>
      <p:bldP spid="18" grpId="1" animBg="1"/>
      <p:bldP spid="43" grpId="0" animBg="1"/>
      <p:bldP spid="22" grpId="0" animBg="1"/>
      <p:bldP spid="22" grpId="1" animBg="1"/>
      <p:bldP spid="23" grpId="0" animBg="1"/>
      <p:bldP spid="23" grpId="1" animBg="1"/>
      <p:bldP spid="39" grpId="0" animBg="1"/>
      <p:bldP spid="39" grpId="1" animBg="1"/>
      <p:bldP spid="41" grpId="0" animBg="1"/>
      <p:bldP spid="41"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 20">
            <a:extLst>
              <a:ext uri="{FF2B5EF4-FFF2-40B4-BE49-F238E27FC236}">
                <a16:creationId xmlns:a16="http://schemas.microsoft.com/office/drawing/2014/main" id="{D4C6C322-44E9-6BEA-0CED-9C340D47C158}"/>
              </a:ext>
            </a:extLst>
          </p:cNvPr>
          <p:cNvGrpSpPr/>
          <p:nvPr/>
        </p:nvGrpSpPr>
        <p:grpSpPr>
          <a:xfrm>
            <a:off x="7265626" y="3269375"/>
            <a:ext cx="3811824" cy="2619040"/>
            <a:chOff x="6364282" y="3060367"/>
            <a:chExt cx="3811824" cy="2619040"/>
          </a:xfrm>
        </p:grpSpPr>
        <p:sp>
          <p:nvSpPr>
            <p:cNvPr id="39" name="Rektangel med rundade hörn 38">
              <a:extLst>
                <a:ext uri="{FF2B5EF4-FFF2-40B4-BE49-F238E27FC236}">
                  <a16:creationId xmlns:a16="http://schemas.microsoft.com/office/drawing/2014/main" id="{3D721E08-2EBE-7DF2-C88A-6743164DE0AB}"/>
                </a:ext>
              </a:extLst>
            </p:cNvPr>
            <p:cNvSpPr/>
            <p:nvPr/>
          </p:nvSpPr>
          <p:spPr>
            <a:xfrm>
              <a:off x="7018336" y="3060367"/>
              <a:ext cx="3157770" cy="26190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sv-SE" sz="1400" b="1" dirty="0">
                  <a:solidFill>
                    <a:schemeClr val="tx1"/>
                  </a:solidFill>
                  <a:latin typeface="Segoe UI" panose="020B0502040204020203" pitchFamily="34" charset="0"/>
                  <a:cs typeface="Segoe UI" panose="020B0502040204020203" pitchFamily="34" charset="0"/>
                </a:rPr>
                <a:t>…om alla dessa krav är uppfylla:</a:t>
              </a:r>
            </a:p>
            <a:p>
              <a:endParaRPr lang="sv-SE" sz="400" b="1" dirty="0">
                <a:solidFill>
                  <a:schemeClr val="tx1"/>
                </a:solidFill>
                <a:latin typeface="Segoe UI" panose="020B0502040204020203" pitchFamily="34" charset="0"/>
                <a:cs typeface="Segoe UI" panose="020B0502040204020203" pitchFamily="34" charset="0"/>
              </a:endParaRPr>
            </a:p>
            <a:p>
              <a:pPr marL="228600" indent="-228600" rtl="0">
                <a:spcBef>
                  <a:spcPts val="0"/>
                </a:spcBef>
                <a:spcAft>
                  <a:spcPts val="0"/>
                </a:spcAft>
                <a:buFont typeface="+mj-lt"/>
                <a:buAutoNum type="arabicPeriod"/>
              </a:pPr>
              <a:r>
                <a:rPr lang="sv-SE" sz="1100" dirty="0">
                  <a:solidFill>
                    <a:schemeClr val="tx1"/>
                  </a:solidFill>
                  <a:latin typeface="Segoe UI" panose="020B0502040204020203" pitchFamily="34" charset="0"/>
                  <a:cs typeface="Segoe UI" panose="020B0502040204020203" pitchFamily="34" charset="0"/>
                </a:rPr>
                <a:t>Högsta insatsen är 1/4000 prisbasbelopp.</a:t>
              </a:r>
            </a:p>
            <a:p>
              <a:pPr marL="228600" indent="-228600" rtl="0">
                <a:spcBef>
                  <a:spcPts val="0"/>
                </a:spcBef>
                <a:spcAft>
                  <a:spcPts val="0"/>
                </a:spcAft>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indent="-228600" rtl="0">
                <a:spcBef>
                  <a:spcPts val="0"/>
                </a:spcBef>
                <a:spcAft>
                  <a:spcPts val="0"/>
                </a:spcAft>
                <a:buFont typeface="+mj-lt"/>
                <a:buAutoNum type="arabicPeriod"/>
              </a:pPr>
              <a:r>
                <a:rPr lang="sv-SE" sz="1100" dirty="0">
                  <a:solidFill>
                    <a:schemeClr val="tx1"/>
                  </a:solidFill>
                  <a:latin typeface="Segoe UI" panose="020B0502040204020203" pitchFamily="34" charset="0"/>
                  <a:cs typeface="Segoe UI" panose="020B0502040204020203" pitchFamily="34" charset="0"/>
                </a:rPr>
                <a:t>Högsta vinsten uppgår till högst 1/60 prisbasbelopp. </a:t>
              </a:r>
            </a:p>
            <a:p>
              <a:pPr marL="228600" indent="-228600" rtl="0">
                <a:spcBef>
                  <a:spcPts val="0"/>
                </a:spcBef>
                <a:spcAft>
                  <a:spcPts val="0"/>
                </a:spcAft>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indent="-228600" rtl="0">
                <a:spcBef>
                  <a:spcPts val="0"/>
                </a:spcBef>
                <a:spcAft>
                  <a:spcPts val="0"/>
                </a:spcAft>
                <a:buFont typeface="+mj-lt"/>
                <a:buAutoNum type="arabicPeriod"/>
              </a:pPr>
              <a:r>
                <a:rPr lang="sv-SE" sz="1100" dirty="0">
                  <a:solidFill>
                    <a:schemeClr val="tx1"/>
                  </a:solidFill>
                  <a:latin typeface="Segoe UI" panose="020B0502040204020203" pitchFamily="34" charset="0"/>
                  <a:cs typeface="Segoe UI" panose="020B0502040204020203" pitchFamily="34" charset="0"/>
                </a:rPr>
                <a:t>Vinsterna ska endast utgöras av varor. </a:t>
              </a:r>
            </a:p>
            <a:p>
              <a:pPr marL="228600" indent="-228600" rtl="0">
                <a:spcBef>
                  <a:spcPts val="0"/>
                </a:spcBef>
                <a:spcAft>
                  <a:spcPts val="0"/>
                </a:spcAft>
                <a:buFont typeface="+mj-lt"/>
                <a:buAutoNum type="arabicPeriod"/>
              </a:pPr>
              <a:endParaRPr lang="sv-SE" sz="400" dirty="0">
                <a:solidFill>
                  <a:schemeClr val="tx1"/>
                </a:solidFill>
                <a:latin typeface="Segoe UI" panose="020B0502040204020203" pitchFamily="34" charset="0"/>
                <a:cs typeface="Segoe UI" panose="020B0502040204020203" pitchFamily="34" charset="0"/>
              </a:endParaRPr>
            </a:p>
            <a:p>
              <a:pPr marL="228600" indent="-228600" rtl="0">
                <a:spcBef>
                  <a:spcPts val="0"/>
                </a:spcBef>
                <a:spcAft>
                  <a:spcPts val="0"/>
                </a:spcAft>
                <a:buFont typeface="+mj-lt"/>
                <a:buAutoNum type="arabicPeriod"/>
              </a:pPr>
              <a:r>
                <a:rPr lang="sv-SE" sz="1100" dirty="0">
                  <a:solidFill>
                    <a:schemeClr val="tx1"/>
                  </a:solidFill>
                  <a:latin typeface="Segoe UI" panose="020B0502040204020203" pitchFamily="34" charset="0"/>
                  <a:cs typeface="Segoe UI" panose="020B0502040204020203" pitchFamily="34" charset="0"/>
                </a:rPr>
                <a:t>Försäljningsområdet ska vara begränsat till det område tillställningen eller sammankomsten anordnas.</a:t>
              </a:r>
            </a:p>
          </p:txBody>
        </p:sp>
        <p:cxnSp>
          <p:nvCxnSpPr>
            <p:cNvPr id="6" name="Rak pil 5">
              <a:extLst>
                <a:ext uri="{FF2B5EF4-FFF2-40B4-BE49-F238E27FC236}">
                  <a16:creationId xmlns:a16="http://schemas.microsoft.com/office/drawing/2014/main" id="{CC36E3C5-C28D-68F6-E8C8-DBAA6BBD80EB}"/>
                </a:ext>
              </a:extLst>
            </p:cNvPr>
            <p:cNvCxnSpPr>
              <a:cxnSpLocks/>
            </p:cNvCxnSpPr>
            <p:nvPr/>
          </p:nvCxnSpPr>
          <p:spPr>
            <a:xfrm>
              <a:off x="6364282" y="4347027"/>
              <a:ext cx="596588"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ktangel 37">
            <a:extLst>
              <a:ext uri="{FF2B5EF4-FFF2-40B4-BE49-F238E27FC236}">
                <a16:creationId xmlns:a16="http://schemas.microsoft.com/office/drawing/2014/main" id="{E5D9CCC0-18FA-C27A-18D7-5243A0A82503}"/>
              </a:ext>
            </a:extLst>
          </p:cNvPr>
          <p:cNvSpPr/>
          <p:nvPr/>
        </p:nvSpPr>
        <p:spPr>
          <a:xfrm>
            <a:off x="0" y="6121831"/>
            <a:ext cx="12192000" cy="736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egoe UI" panose="020B0502040204020203" pitchFamily="34" charset="0"/>
              <a:cs typeface="Segoe UI" panose="020B0502040204020203" pitchFamily="34" charset="0"/>
            </a:endParaRPr>
          </a:p>
        </p:txBody>
      </p:sp>
      <p:sp>
        <p:nvSpPr>
          <p:cNvPr id="12" name="textruta 11">
            <a:extLst>
              <a:ext uri="{FF2B5EF4-FFF2-40B4-BE49-F238E27FC236}">
                <a16:creationId xmlns:a16="http://schemas.microsoft.com/office/drawing/2014/main" id="{F24A43D8-1FD8-2EA1-8D93-34D41769BA3C}"/>
              </a:ext>
            </a:extLst>
          </p:cNvPr>
          <p:cNvSpPr txBox="1"/>
          <p:nvPr/>
        </p:nvSpPr>
        <p:spPr>
          <a:xfrm>
            <a:off x="446400" y="645311"/>
            <a:ext cx="6100762" cy="307777"/>
          </a:xfrm>
          <a:prstGeom prst="rect">
            <a:avLst/>
          </a:prstGeom>
          <a:noFill/>
        </p:spPr>
        <p:txBody>
          <a:bodyPr wrap="square">
            <a:spAutoFit/>
          </a:bodyPr>
          <a:lstStyle/>
          <a:p>
            <a:r>
              <a:rPr lang="sv-SE" sz="1400" b="1" dirty="0">
                <a:latin typeface="Segoe UI" panose="020B0502040204020203" pitchFamily="34" charset="0"/>
                <a:cs typeface="Segoe UI" panose="020B0502040204020203" pitchFamily="34" charset="0"/>
              </a:rPr>
              <a:t>Kapitel 1: </a:t>
            </a:r>
            <a:r>
              <a:rPr lang="sv-SE" sz="1400" dirty="0">
                <a:latin typeface="Segoe UI" panose="020B0502040204020203" pitchFamily="34" charset="0"/>
                <a:cs typeface="Segoe UI" panose="020B0502040204020203" pitchFamily="34" charset="0"/>
              </a:rPr>
              <a:t>När krävs registrering? </a:t>
            </a:r>
          </a:p>
        </p:txBody>
      </p:sp>
      <p:sp>
        <p:nvSpPr>
          <p:cNvPr id="27" name="textruta 26">
            <a:extLst>
              <a:ext uri="{FF2B5EF4-FFF2-40B4-BE49-F238E27FC236}">
                <a16:creationId xmlns:a16="http://schemas.microsoft.com/office/drawing/2014/main" id="{FB8A2E52-E3C6-6F38-262C-2C7FF136D7D1}"/>
              </a:ext>
            </a:extLst>
          </p:cNvPr>
          <p:cNvSpPr txBox="1"/>
          <p:nvPr/>
        </p:nvSpPr>
        <p:spPr>
          <a:xfrm>
            <a:off x="528638" y="2004117"/>
            <a:ext cx="3917950" cy="1077218"/>
          </a:xfrm>
          <a:prstGeom prst="rect">
            <a:avLst/>
          </a:prstGeom>
          <a:noFill/>
        </p:spPr>
        <p:txBody>
          <a:bodyPr wrap="square">
            <a:spAutoFit/>
          </a:bodyPr>
          <a:lstStyle/>
          <a:p>
            <a:pPr rtl="0">
              <a:spcBef>
                <a:spcPts val="0"/>
              </a:spcBef>
              <a:spcAft>
                <a:spcPts val="0"/>
              </a:spcAft>
            </a:pPr>
            <a:r>
              <a:rPr lang="sv-SE" sz="1600" dirty="0">
                <a:solidFill>
                  <a:srgbClr val="000000"/>
                </a:solidFill>
                <a:latin typeface="Segoe UI" panose="020B0502040204020203" pitchFamily="34" charset="0"/>
                <a:cs typeface="Segoe UI" panose="020B0502040204020203" pitchFamily="34" charset="0"/>
              </a:rPr>
              <a:t>En privatperson, ett företag eller en förening kan utan registrering eller licens tillhandahålla ett lotteri vid vissa tillställningar eller sammankomster.</a:t>
            </a:r>
          </a:p>
        </p:txBody>
      </p:sp>
      <p:sp>
        <p:nvSpPr>
          <p:cNvPr id="45" name="Rubrik 1">
            <a:extLst>
              <a:ext uri="{FF2B5EF4-FFF2-40B4-BE49-F238E27FC236}">
                <a16:creationId xmlns:a16="http://schemas.microsoft.com/office/drawing/2014/main" id="{ACC8A14A-A9B7-1EBA-A551-F9A13899B46D}"/>
              </a:ext>
            </a:extLst>
          </p:cNvPr>
          <p:cNvSpPr>
            <a:spLocks noGrp="1"/>
          </p:cNvSpPr>
          <p:nvPr>
            <p:ph type="title"/>
          </p:nvPr>
        </p:nvSpPr>
        <p:spPr>
          <a:xfrm>
            <a:off x="446400" y="799200"/>
            <a:ext cx="7840350" cy="865698"/>
          </a:xfrm>
        </p:spPr>
        <p:txBody>
          <a:bodyPr/>
          <a:lstStyle/>
          <a:p>
            <a:r>
              <a:rPr lang="sv-SE" dirty="0">
                <a:latin typeface="Segoe UI" panose="020B0502040204020203" pitchFamily="34" charset="0"/>
              </a:rPr>
              <a:t>Undantag vid tillställningar och sammankomster</a:t>
            </a:r>
          </a:p>
        </p:txBody>
      </p:sp>
      <p:cxnSp>
        <p:nvCxnSpPr>
          <p:cNvPr id="46" name="Rak 45">
            <a:extLst>
              <a:ext uri="{FF2B5EF4-FFF2-40B4-BE49-F238E27FC236}">
                <a16:creationId xmlns:a16="http://schemas.microsoft.com/office/drawing/2014/main" id="{A097FAD1-A451-411F-EDE4-71996B95D0DA}"/>
              </a:ext>
            </a:extLst>
          </p:cNvPr>
          <p:cNvCxnSpPr>
            <a:cxnSpLocks/>
          </p:cNvCxnSpPr>
          <p:nvPr/>
        </p:nvCxnSpPr>
        <p:spPr>
          <a:xfrm flipV="1">
            <a:off x="528638" y="1663574"/>
            <a:ext cx="8032432" cy="132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ktangel 10">
            <a:hlinkClick r:id="rId2" action="ppaction://hlinksldjump"/>
            <a:extLst>
              <a:ext uri="{FF2B5EF4-FFF2-40B4-BE49-F238E27FC236}">
                <a16:creationId xmlns:a16="http://schemas.microsoft.com/office/drawing/2014/main" id="{8CFE46EA-CD89-9E54-D75C-881158843826}"/>
              </a:ext>
            </a:extLst>
          </p:cNvPr>
          <p:cNvSpPr/>
          <p:nvPr/>
        </p:nvSpPr>
        <p:spPr>
          <a:xfrm>
            <a:off x="8072437" y="0"/>
            <a:ext cx="1128713" cy="414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latin typeface="Segoe UI" panose="020B0502040204020203" pitchFamily="34" charset="0"/>
                <a:cs typeface="Segoe UI" panose="020B0502040204020203" pitchFamily="34" charset="0"/>
              </a:rPr>
              <a:t>Huvudmeny</a:t>
            </a:r>
          </a:p>
        </p:txBody>
      </p:sp>
      <p:sp>
        <p:nvSpPr>
          <p:cNvPr id="13" name="Rubrik 1">
            <a:hlinkClick r:id="" action="ppaction://hlinkshowjump?jump=nextslide"/>
            <a:extLst>
              <a:ext uri="{FF2B5EF4-FFF2-40B4-BE49-F238E27FC236}">
                <a16:creationId xmlns:a16="http://schemas.microsoft.com/office/drawing/2014/main" id="{B82294BC-3CB9-2187-2AB3-638C6C1471D6}"/>
              </a:ext>
            </a:extLst>
          </p:cNvPr>
          <p:cNvSpPr txBox="1">
            <a:spLocks/>
          </p:cNvSpPr>
          <p:nvPr/>
        </p:nvSpPr>
        <p:spPr>
          <a:xfrm>
            <a:off x="11531561" y="6234545"/>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4" name="Platshållare för text 5">
            <a:hlinkClick r:id="" action="ppaction://hlinkshowjump?jump=nextslide"/>
            <a:extLst>
              <a:ext uri="{FF2B5EF4-FFF2-40B4-BE49-F238E27FC236}">
                <a16:creationId xmlns:a16="http://schemas.microsoft.com/office/drawing/2014/main" id="{46190546-DF35-7995-896B-A515F33A2CAF}"/>
              </a:ext>
            </a:extLst>
          </p:cNvPr>
          <p:cNvSpPr txBox="1">
            <a:spLocks/>
          </p:cNvSpPr>
          <p:nvPr/>
        </p:nvSpPr>
        <p:spPr>
          <a:xfrm>
            <a:off x="10936681" y="6382199"/>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Nästa sida</a:t>
            </a:r>
            <a:endParaRPr lang="sv-SE" sz="900" dirty="0">
              <a:solidFill>
                <a:schemeClr val="bg1"/>
              </a:solidFill>
              <a:latin typeface="Segoe UI" panose="020B0502040204020203" pitchFamily="34" charset="0"/>
            </a:endParaRPr>
          </a:p>
        </p:txBody>
      </p:sp>
      <p:sp>
        <p:nvSpPr>
          <p:cNvPr id="17" name="Rubrik 1">
            <a:hlinkClick r:id="" action="ppaction://hlinkshowjump?jump=lastslideviewed"/>
            <a:extLst>
              <a:ext uri="{FF2B5EF4-FFF2-40B4-BE49-F238E27FC236}">
                <a16:creationId xmlns:a16="http://schemas.microsoft.com/office/drawing/2014/main" id="{E04C8617-D4C3-A15B-13CE-7F3B7D8AAB33}"/>
              </a:ext>
            </a:extLst>
          </p:cNvPr>
          <p:cNvSpPr txBox="1">
            <a:spLocks/>
          </p:cNvSpPr>
          <p:nvPr/>
        </p:nvSpPr>
        <p:spPr>
          <a:xfrm rot="10800000">
            <a:off x="-195" y="6321037"/>
            <a:ext cx="623833" cy="450679"/>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100000"/>
              </a:lnSpc>
              <a:spcBef>
                <a:spcPts val="0"/>
              </a:spcBef>
              <a:spcAft>
                <a:spcPts val="3200"/>
              </a:spcAft>
              <a:buClrTx/>
              <a:buSzTx/>
              <a:buFontTx/>
              <a:buNone/>
              <a:tabLst/>
              <a:defRPr kumimoji="0" lang="pt-BR" sz="2800" b="0" i="0" u="none" strike="noStrike" kern="1200" cap="none" spc="0" normalizeH="0" baseline="0" noProof="0">
                <a:ln>
                  <a:noFill/>
                </a:ln>
                <a:solidFill>
                  <a:prstClr val="black"/>
                </a:solidFill>
                <a:effectLst/>
                <a:uLnTx/>
                <a:uFillTx/>
                <a:latin typeface="+mj-lt"/>
                <a:ea typeface="+mj-ea"/>
                <a:cs typeface="Segoe UI" panose="020B0502040204020203" pitchFamily="34" charset="0"/>
              </a:defRPr>
            </a:lvl1pPr>
          </a:lstStyle>
          <a:p>
            <a:r>
              <a:rPr lang="sv-SE" sz="4000" b="1" dirty="0">
                <a:solidFill>
                  <a:schemeClr val="bg1"/>
                </a:solidFill>
                <a:latin typeface="Segoe UI" panose="020B0502040204020203" pitchFamily="34" charset="0"/>
              </a:rPr>
              <a:t>&gt;</a:t>
            </a:r>
          </a:p>
        </p:txBody>
      </p:sp>
      <p:sp>
        <p:nvSpPr>
          <p:cNvPr id="18" name="Platshållare för text 5">
            <a:hlinkClick r:id="" action="ppaction://hlinkshowjump?jump=lastslideviewed"/>
            <a:extLst>
              <a:ext uri="{FF2B5EF4-FFF2-40B4-BE49-F238E27FC236}">
                <a16:creationId xmlns:a16="http://schemas.microsoft.com/office/drawing/2014/main" id="{ED57F52C-A84D-B319-CF2E-4C2B109D4332}"/>
              </a:ext>
            </a:extLst>
          </p:cNvPr>
          <p:cNvSpPr txBox="1">
            <a:spLocks/>
          </p:cNvSpPr>
          <p:nvPr/>
        </p:nvSpPr>
        <p:spPr>
          <a:xfrm>
            <a:off x="446400" y="6393180"/>
            <a:ext cx="948470" cy="353891"/>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ts val="0"/>
              </a:spcBef>
              <a:spcAft>
                <a:spcPts val="2600"/>
              </a:spcAft>
              <a:buClrTx/>
              <a:buSzTx/>
              <a:buFont typeface="+mj-lt"/>
              <a:buAutoNum type="arabicPeriod"/>
              <a:tabLst/>
              <a:defRPr kumimoji="0" lang="en-SE" sz="2200" b="0" i="0" u="none" strike="noStrike" kern="1200" cap="none" spc="0" normalizeH="0" baseline="0" noProof="0">
                <a:ln>
                  <a:noFill/>
                </a:ln>
                <a:solidFill>
                  <a:prstClr val="black"/>
                </a:solidFill>
                <a:effectLst/>
                <a:uLnTx/>
                <a:uFillTx/>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smtClean="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mj-lt"/>
              <a:buNone/>
            </a:pPr>
            <a:r>
              <a:rPr lang="sv-SE" sz="900" b="1" dirty="0">
                <a:solidFill>
                  <a:schemeClr val="bg1"/>
                </a:solidFill>
                <a:latin typeface="Segoe UI" panose="020B0502040204020203" pitchFamily="34" charset="0"/>
              </a:rPr>
              <a:t>Backa</a:t>
            </a:r>
            <a:endParaRPr lang="sv-SE" sz="900" dirty="0">
              <a:solidFill>
                <a:schemeClr val="bg1"/>
              </a:solidFill>
              <a:latin typeface="Segoe UI" panose="020B0502040204020203" pitchFamily="34" charset="0"/>
            </a:endParaRPr>
          </a:p>
        </p:txBody>
      </p:sp>
      <p:sp>
        <p:nvSpPr>
          <p:cNvPr id="2" name="Rektangel med rundade hörn 1">
            <a:extLst>
              <a:ext uri="{FF2B5EF4-FFF2-40B4-BE49-F238E27FC236}">
                <a16:creationId xmlns:a16="http://schemas.microsoft.com/office/drawing/2014/main" id="{DC1E1316-4A9D-C2BC-704A-F7BA98BFE866}"/>
              </a:ext>
            </a:extLst>
          </p:cNvPr>
          <p:cNvSpPr/>
          <p:nvPr/>
        </p:nvSpPr>
        <p:spPr>
          <a:xfrm>
            <a:off x="528638" y="3269375"/>
            <a:ext cx="6943316" cy="26190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pPr rtl="0">
              <a:spcBef>
                <a:spcPts val="0"/>
              </a:spcBef>
              <a:spcAft>
                <a:spcPts val="0"/>
              </a:spcAft>
            </a:pPr>
            <a:r>
              <a:rPr lang="sv-SE" sz="1400" b="1" dirty="0">
                <a:solidFill>
                  <a:schemeClr val="tx1"/>
                </a:solidFill>
                <a:latin typeface="Segoe UI" panose="020B0502040204020203" pitchFamily="34" charset="0"/>
                <a:cs typeface="Segoe UI" panose="020B0502040204020203" pitchFamily="34" charset="0"/>
              </a:rPr>
              <a:t>Lotteri kan tillhandahållas vid följande tillställningar och sammankomster:</a:t>
            </a:r>
          </a:p>
          <a:p>
            <a:pPr rtl="0">
              <a:spcBef>
                <a:spcPts val="0"/>
              </a:spcBef>
              <a:spcAft>
                <a:spcPts val="0"/>
              </a:spcAft>
            </a:pPr>
            <a:endParaRPr lang="sv-SE" sz="400" b="1"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b="1" dirty="0">
                <a:solidFill>
                  <a:schemeClr val="tx1"/>
                </a:solidFill>
                <a:latin typeface="Segoe UI" panose="020B0502040204020203" pitchFamily="34" charset="0"/>
                <a:cs typeface="Segoe UI" panose="020B0502040204020203" pitchFamily="34" charset="0"/>
              </a:rPr>
              <a:t>Offentliga nöjestillställningar. </a:t>
            </a:r>
            <a:r>
              <a:rPr lang="sv-SE" sz="1100" dirty="0">
                <a:solidFill>
                  <a:schemeClr val="tx1"/>
                </a:solidFill>
                <a:latin typeface="Segoe UI" panose="020B0502040204020203" pitchFamily="34" charset="0"/>
                <a:cs typeface="Segoe UI" panose="020B0502040204020203" pitchFamily="34" charset="0"/>
              </a:rPr>
              <a:t>Det kan till exempel vara tävlingar, uppvisningar i sport och idrott, danstillställningar, tivolinöjen, marknader och mässor. Tillställningen ska vara så pass stor att polismyndighetens tillstånd krävs.    Det finns inget krav kring ändamålet med tillställningen. En skolklass eller privatperson kan till exempel anordna en offentlig dans och sälja lotter. </a:t>
            </a:r>
          </a:p>
          <a:p>
            <a:pPr marL="171450" lvl="0" indent="-171450">
              <a:buFont typeface="Arial" panose="020B0604020202020204" pitchFamily="34" charset="0"/>
              <a:buChar char="•"/>
              <a:tabLst>
                <a:tab pos="457200" algn="l"/>
              </a:tabLst>
            </a:pPr>
            <a:endParaRPr lang="sv-SE" sz="400"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b="1" dirty="0">
                <a:solidFill>
                  <a:schemeClr val="tx1"/>
                </a:solidFill>
                <a:latin typeface="Segoe UI" panose="020B0502040204020203" pitchFamily="34" charset="0"/>
                <a:cs typeface="Segoe UI" panose="020B0502040204020203" pitchFamily="34" charset="0"/>
              </a:rPr>
              <a:t>Offentliga tillställningar till förmån för ett allmännyttigt ändamål.    </a:t>
            </a:r>
            <a:r>
              <a:rPr lang="sv-SE" sz="1100" dirty="0">
                <a:solidFill>
                  <a:schemeClr val="tx1"/>
                </a:solidFill>
                <a:latin typeface="Segoe UI" panose="020B0502040204020203" pitchFamily="34" charset="0"/>
                <a:cs typeface="Segoe UI" panose="020B0502040204020203" pitchFamily="34" charset="0"/>
              </a:rPr>
              <a:t>Det kan till exempel vara välgörenhetsbasarer eller syföreningsauktioner.</a:t>
            </a:r>
          </a:p>
          <a:p>
            <a:pPr marL="171450" lvl="0" indent="-171450">
              <a:buFont typeface="Arial" panose="020B0604020202020204" pitchFamily="34" charset="0"/>
              <a:buChar char="•"/>
              <a:tabLst>
                <a:tab pos="457200" algn="l"/>
              </a:tabLst>
            </a:pPr>
            <a:endParaRPr lang="sv-SE" sz="400" dirty="0">
              <a:solidFill>
                <a:schemeClr val="tx1"/>
              </a:solidFill>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tabLst>
                <a:tab pos="457200" algn="l"/>
              </a:tabLst>
            </a:pPr>
            <a:r>
              <a:rPr lang="sv-SE" sz="1100" b="1" dirty="0">
                <a:solidFill>
                  <a:schemeClr val="tx1"/>
                </a:solidFill>
                <a:latin typeface="Segoe UI" panose="020B0502040204020203" pitchFamily="34" charset="0"/>
                <a:cs typeface="Segoe UI" panose="020B0502040204020203" pitchFamily="34" charset="0"/>
              </a:rPr>
              <a:t>Allmänna sammankomster för framförande av ett konstnärligt verk till förmån för ett allmännyttigt ändamål. </a:t>
            </a:r>
            <a:r>
              <a:rPr lang="sv-SE" sz="1100" dirty="0">
                <a:solidFill>
                  <a:schemeClr val="tx1"/>
                </a:solidFill>
                <a:latin typeface="Segoe UI" panose="020B0502040204020203" pitchFamily="34" charset="0"/>
                <a:cs typeface="Segoe UI" panose="020B0502040204020203" pitchFamily="34" charset="0"/>
              </a:rPr>
              <a:t>Det kan till exempel vara musikaliska framträdanden, diktläsning eller cirkus- och teaterföreställning. Formen är avgörande – inte kvaliteten.</a:t>
            </a:r>
          </a:p>
        </p:txBody>
      </p:sp>
      <p:grpSp>
        <p:nvGrpSpPr>
          <p:cNvPr id="28" name="Grupp 27">
            <a:extLst>
              <a:ext uri="{FF2B5EF4-FFF2-40B4-BE49-F238E27FC236}">
                <a16:creationId xmlns:a16="http://schemas.microsoft.com/office/drawing/2014/main" id="{95BFCE1A-87CE-04C9-7DA5-1D830CA2668F}"/>
              </a:ext>
            </a:extLst>
          </p:cNvPr>
          <p:cNvGrpSpPr/>
          <p:nvPr/>
        </p:nvGrpSpPr>
        <p:grpSpPr>
          <a:xfrm>
            <a:off x="5200723" y="4395267"/>
            <a:ext cx="185737" cy="230832"/>
            <a:chOff x="7527857" y="5251146"/>
            <a:chExt cx="185737" cy="230832"/>
          </a:xfrm>
        </p:grpSpPr>
        <p:sp>
          <p:nvSpPr>
            <p:cNvPr id="29" name="Ellips 28">
              <a:extLst>
                <a:ext uri="{FF2B5EF4-FFF2-40B4-BE49-F238E27FC236}">
                  <a16:creationId xmlns:a16="http://schemas.microsoft.com/office/drawing/2014/main" id="{30F57B9E-80EA-58BA-C98D-E4F5DDA6BEC0}"/>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textruta 29">
              <a:extLst>
                <a:ext uri="{FF2B5EF4-FFF2-40B4-BE49-F238E27FC236}">
                  <a16:creationId xmlns:a16="http://schemas.microsoft.com/office/drawing/2014/main" id="{76C8A37B-BEEB-006D-F910-6B1C6F784DD7}"/>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31" name="Rundad rektangulär pratbubbla 30">
            <a:extLst>
              <a:ext uri="{FF2B5EF4-FFF2-40B4-BE49-F238E27FC236}">
                <a16:creationId xmlns:a16="http://schemas.microsoft.com/office/drawing/2014/main" id="{9D313B7E-B4AF-E639-ABC1-73029AA776D8}"/>
              </a:ext>
            </a:extLst>
          </p:cNvPr>
          <p:cNvSpPr/>
          <p:nvPr/>
        </p:nvSpPr>
        <p:spPr>
          <a:xfrm>
            <a:off x="4640209" y="3309007"/>
            <a:ext cx="2309159" cy="895719"/>
          </a:xfrm>
          <a:prstGeom prst="wedgeRoundRectCallout">
            <a:avLst>
              <a:gd name="adj1" fmla="val -20459"/>
              <a:gd name="adj2" fmla="val 7330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t>För att klargöra begreppet ”allmännyttigt ändamål”, se reglerna i 6 kap. 2 § </a:t>
            </a:r>
            <a:r>
              <a:rPr lang="sv-SE" sz="1100" dirty="0" err="1"/>
              <a:t>spellagen</a:t>
            </a:r>
            <a:r>
              <a:rPr lang="sv-SE" sz="1100" dirty="0"/>
              <a:t>.</a:t>
            </a:r>
            <a:endParaRPr lang="sv-SE" sz="1100" dirty="0">
              <a:solidFill>
                <a:schemeClr val="bg1"/>
              </a:solidFill>
            </a:endParaRPr>
          </a:p>
        </p:txBody>
      </p:sp>
      <p:sp>
        <p:nvSpPr>
          <p:cNvPr id="32" name="Multiplikation 31">
            <a:extLst>
              <a:ext uri="{FF2B5EF4-FFF2-40B4-BE49-F238E27FC236}">
                <a16:creationId xmlns:a16="http://schemas.microsoft.com/office/drawing/2014/main" id="{F201DA15-8E16-D38F-41E6-2A6C6C3B2D8A}"/>
              </a:ext>
            </a:extLst>
          </p:cNvPr>
          <p:cNvSpPr/>
          <p:nvPr/>
        </p:nvSpPr>
        <p:spPr>
          <a:xfrm>
            <a:off x="6669290" y="3913375"/>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9" name="Grupp 18">
            <a:extLst>
              <a:ext uri="{FF2B5EF4-FFF2-40B4-BE49-F238E27FC236}">
                <a16:creationId xmlns:a16="http://schemas.microsoft.com/office/drawing/2014/main" id="{B589FD4B-026B-E08F-60B5-DC87649A82C3}"/>
              </a:ext>
            </a:extLst>
          </p:cNvPr>
          <p:cNvGrpSpPr/>
          <p:nvPr/>
        </p:nvGrpSpPr>
        <p:grpSpPr>
          <a:xfrm>
            <a:off x="8096331" y="1092173"/>
            <a:ext cx="185737" cy="230832"/>
            <a:chOff x="7527857" y="5251146"/>
            <a:chExt cx="185737" cy="230832"/>
          </a:xfrm>
        </p:grpSpPr>
        <p:sp>
          <p:nvSpPr>
            <p:cNvPr id="20" name="Ellips 19">
              <a:extLst>
                <a:ext uri="{FF2B5EF4-FFF2-40B4-BE49-F238E27FC236}">
                  <a16:creationId xmlns:a16="http://schemas.microsoft.com/office/drawing/2014/main" id="{1B8CE01A-A7E7-020D-F217-97A19E0BDD1E}"/>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CECBB5FE-195D-653C-5A02-DEC59F4667FC}"/>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35" name="Rundad rektangulär pratbubbla 34">
            <a:extLst>
              <a:ext uri="{FF2B5EF4-FFF2-40B4-BE49-F238E27FC236}">
                <a16:creationId xmlns:a16="http://schemas.microsoft.com/office/drawing/2014/main" id="{AEE2A5C7-9504-C531-F4F4-99E50F2396D9}"/>
              </a:ext>
            </a:extLst>
          </p:cNvPr>
          <p:cNvSpPr/>
          <p:nvPr/>
        </p:nvSpPr>
        <p:spPr>
          <a:xfrm>
            <a:off x="7754003" y="1524526"/>
            <a:ext cx="1665404" cy="719151"/>
          </a:xfrm>
          <a:prstGeom prst="wedgeRoundRectCallout">
            <a:avLst>
              <a:gd name="adj1" fmla="val -22594"/>
              <a:gd name="adj2" fmla="val -7470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solidFill>
                  <a:schemeClr val="bg1"/>
                </a:solidFill>
              </a:rPr>
              <a:t>3 kap. 5 § 2 a-c </a:t>
            </a:r>
            <a:r>
              <a:rPr lang="sv-SE" sz="1100" dirty="0" err="1">
                <a:solidFill>
                  <a:schemeClr val="bg1"/>
                </a:solidFill>
              </a:rPr>
              <a:t>spellagen</a:t>
            </a:r>
            <a:r>
              <a:rPr lang="sv-SE" sz="1100" dirty="0">
                <a:solidFill>
                  <a:schemeClr val="bg1"/>
                </a:solidFill>
              </a:rPr>
              <a:t>. </a:t>
            </a:r>
          </a:p>
        </p:txBody>
      </p:sp>
      <p:sp>
        <p:nvSpPr>
          <p:cNvPr id="36" name="Multiplikation 35">
            <a:extLst>
              <a:ext uri="{FF2B5EF4-FFF2-40B4-BE49-F238E27FC236}">
                <a16:creationId xmlns:a16="http://schemas.microsoft.com/office/drawing/2014/main" id="{DE347422-D684-60FE-225D-2E6387A325E2}"/>
              </a:ext>
            </a:extLst>
          </p:cNvPr>
          <p:cNvSpPr/>
          <p:nvPr/>
        </p:nvSpPr>
        <p:spPr>
          <a:xfrm>
            <a:off x="9135787" y="195982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V-form 8">
            <a:hlinkClick r:id="rId3" action="ppaction://hlinksldjump"/>
            <a:extLst>
              <a:ext uri="{FF2B5EF4-FFF2-40B4-BE49-F238E27FC236}">
                <a16:creationId xmlns:a16="http://schemas.microsoft.com/office/drawing/2014/main" id="{EF22994F-E0ED-791F-2631-722929D3CD31}"/>
              </a:ext>
            </a:extLst>
          </p:cNvPr>
          <p:cNvSpPr/>
          <p:nvPr/>
        </p:nvSpPr>
        <p:spPr>
          <a:xfrm>
            <a:off x="5668702"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3</a:t>
            </a:r>
          </a:p>
        </p:txBody>
      </p:sp>
      <p:sp>
        <p:nvSpPr>
          <p:cNvPr id="10" name="V-form 9">
            <a:hlinkClick r:id="rId4" action="ppaction://hlinksldjump"/>
            <a:extLst>
              <a:ext uri="{FF2B5EF4-FFF2-40B4-BE49-F238E27FC236}">
                <a16:creationId xmlns:a16="http://schemas.microsoft.com/office/drawing/2014/main" id="{7677729D-D035-7AF5-558A-B294A018B402}"/>
              </a:ext>
            </a:extLst>
          </p:cNvPr>
          <p:cNvSpPr/>
          <p:nvPr/>
        </p:nvSpPr>
        <p:spPr>
          <a:xfrm>
            <a:off x="4885454" y="6382197"/>
            <a:ext cx="866774" cy="250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2</a:t>
            </a:r>
          </a:p>
        </p:txBody>
      </p:sp>
      <p:sp>
        <p:nvSpPr>
          <p:cNvPr id="15" name="Femhörning 14">
            <a:hlinkClick r:id="rId5" action="ppaction://hlinksldjump"/>
            <a:extLst>
              <a:ext uri="{FF2B5EF4-FFF2-40B4-BE49-F238E27FC236}">
                <a16:creationId xmlns:a16="http://schemas.microsoft.com/office/drawing/2014/main" id="{5F649732-A0E9-D9D9-0136-82A89C998598}"/>
              </a:ext>
            </a:extLst>
          </p:cNvPr>
          <p:cNvSpPr/>
          <p:nvPr/>
        </p:nvSpPr>
        <p:spPr>
          <a:xfrm>
            <a:off x="4102206" y="6382197"/>
            <a:ext cx="866774" cy="25053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1</a:t>
            </a:r>
          </a:p>
        </p:txBody>
      </p:sp>
      <p:sp>
        <p:nvSpPr>
          <p:cNvPr id="22" name="V-form 21">
            <a:hlinkClick r:id="rId6" action="ppaction://hlinksldjump"/>
            <a:extLst>
              <a:ext uri="{FF2B5EF4-FFF2-40B4-BE49-F238E27FC236}">
                <a16:creationId xmlns:a16="http://schemas.microsoft.com/office/drawing/2014/main" id="{4535D00A-593A-02A0-93A4-5AB533A0EA9B}"/>
              </a:ext>
            </a:extLst>
          </p:cNvPr>
          <p:cNvSpPr/>
          <p:nvPr/>
        </p:nvSpPr>
        <p:spPr>
          <a:xfrm>
            <a:off x="6450900" y="6382197"/>
            <a:ext cx="866774" cy="25053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bg1"/>
                </a:solidFill>
                <a:latin typeface="Segoe UI" panose="020B0502040204020203" pitchFamily="34" charset="0"/>
                <a:cs typeface="Segoe UI" panose="020B0502040204020203" pitchFamily="34" charset="0"/>
              </a:rPr>
              <a:t>Sida 4</a:t>
            </a:r>
          </a:p>
        </p:txBody>
      </p:sp>
      <p:grpSp>
        <p:nvGrpSpPr>
          <p:cNvPr id="3" name="Grupp 2">
            <a:extLst>
              <a:ext uri="{FF2B5EF4-FFF2-40B4-BE49-F238E27FC236}">
                <a16:creationId xmlns:a16="http://schemas.microsoft.com/office/drawing/2014/main" id="{3BABD12F-E10F-B6AC-60F9-40B35AAE9815}"/>
              </a:ext>
            </a:extLst>
          </p:cNvPr>
          <p:cNvGrpSpPr/>
          <p:nvPr/>
        </p:nvGrpSpPr>
        <p:grpSpPr>
          <a:xfrm>
            <a:off x="2956189" y="3999968"/>
            <a:ext cx="185737" cy="230832"/>
            <a:chOff x="7527857" y="5251146"/>
            <a:chExt cx="185737" cy="230832"/>
          </a:xfrm>
        </p:grpSpPr>
        <p:sp>
          <p:nvSpPr>
            <p:cNvPr id="4" name="Ellips 3">
              <a:extLst>
                <a:ext uri="{FF2B5EF4-FFF2-40B4-BE49-F238E27FC236}">
                  <a16:creationId xmlns:a16="http://schemas.microsoft.com/office/drawing/2014/main" id="{9EE63596-FF04-49C9-34A5-AEDADE6B342A}"/>
                </a:ext>
              </a:extLst>
            </p:cNvPr>
            <p:cNvSpPr/>
            <p:nvPr/>
          </p:nvSpPr>
          <p:spPr>
            <a:xfrm>
              <a:off x="7580379" y="5299955"/>
              <a:ext cx="133215" cy="133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59850DAC-56BD-0F19-7AF8-FB3DCD0F495F}"/>
                </a:ext>
              </a:extLst>
            </p:cNvPr>
            <p:cNvSpPr txBox="1"/>
            <p:nvPr/>
          </p:nvSpPr>
          <p:spPr>
            <a:xfrm>
              <a:off x="7527857" y="5251146"/>
              <a:ext cx="185737" cy="230832"/>
            </a:xfrm>
            <a:prstGeom prst="rect">
              <a:avLst/>
            </a:prstGeom>
            <a:noFill/>
          </p:spPr>
          <p:txBody>
            <a:bodyPr wrap="square" rtlCol="0">
              <a:spAutoFit/>
            </a:bodyPr>
            <a:lstStyle/>
            <a:p>
              <a:r>
                <a:rPr lang="sv-SE" sz="900" b="0" i="0" dirty="0">
                  <a:solidFill>
                    <a:schemeClr val="bg1"/>
                  </a:solidFill>
                  <a:effectLst/>
                  <a:latin typeface="Segoe UI" panose="020B0502040204020203" pitchFamily="34" charset="0"/>
                  <a:cs typeface="Segoe UI" panose="020B0502040204020203" pitchFamily="34" charset="0"/>
                </a:rPr>
                <a:t>§</a:t>
              </a:r>
              <a:endParaRPr lang="sv-SE" sz="900" dirty="0">
                <a:solidFill>
                  <a:schemeClr val="bg1"/>
                </a:solidFill>
                <a:latin typeface="Segoe UI" panose="020B0502040204020203" pitchFamily="34" charset="0"/>
                <a:cs typeface="Segoe UI" panose="020B0502040204020203" pitchFamily="34" charset="0"/>
              </a:endParaRPr>
            </a:p>
          </p:txBody>
        </p:sp>
      </p:grpSp>
      <p:sp>
        <p:nvSpPr>
          <p:cNvPr id="7" name="Rundad rektangulär pratbubbla 6">
            <a:extLst>
              <a:ext uri="{FF2B5EF4-FFF2-40B4-BE49-F238E27FC236}">
                <a16:creationId xmlns:a16="http://schemas.microsoft.com/office/drawing/2014/main" id="{33536DA3-3E32-B9F0-5C74-B82FDEE88477}"/>
              </a:ext>
            </a:extLst>
          </p:cNvPr>
          <p:cNvSpPr/>
          <p:nvPr/>
        </p:nvSpPr>
        <p:spPr>
          <a:xfrm>
            <a:off x="2461806" y="3120539"/>
            <a:ext cx="2231994" cy="686765"/>
          </a:xfrm>
          <a:prstGeom prst="wedgeRoundRectCallout">
            <a:avLst>
              <a:gd name="adj1" fmla="val -21963"/>
              <a:gd name="adj2" fmla="val 78359"/>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sv-SE" sz="1100" dirty="0"/>
              <a:t>Tillstånd enligt ordningslagen (1993:1617)</a:t>
            </a:r>
            <a:endParaRPr lang="sv-SE" sz="1100" dirty="0">
              <a:solidFill>
                <a:schemeClr val="bg1"/>
              </a:solidFill>
            </a:endParaRPr>
          </a:p>
        </p:txBody>
      </p:sp>
      <p:sp>
        <p:nvSpPr>
          <p:cNvPr id="8" name="Multiplikation 7">
            <a:extLst>
              <a:ext uri="{FF2B5EF4-FFF2-40B4-BE49-F238E27FC236}">
                <a16:creationId xmlns:a16="http://schemas.microsoft.com/office/drawing/2014/main" id="{6BC5B7E1-2301-94BA-765E-2F1180313391}"/>
              </a:ext>
            </a:extLst>
          </p:cNvPr>
          <p:cNvSpPr/>
          <p:nvPr/>
        </p:nvSpPr>
        <p:spPr>
          <a:xfrm>
            <a:off x="4421436" y="3516560"/>
            <a:ext cx="230348" cy="227527"/>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V-form 34">
            <a:hlinkClick r:id="rId7" action="ppaction://hlinksldjump"/>
            <a:extLst>
              <a:ext uri="{FF2B5EF4-FFF2-40B4-BE49-F238E27FC236}">
                <a16:creationId xmlns:a16="http://schemas.microsoft.com/office/drawing/2014/main" id="{B86942A4-9B8F-7801-C609-A5C53484910E}"/>
              </a:ext>
            </a:extLst>
          </p:cNvPr>
          <p:cNvSpPr/>
          <p:nvPr/>
        </p:nvSpPr>
        <p:spPr>
          <a:xfrm>
            <a:off x="7234148" y="6382197"/>
            <a:ext cx="741719" cy="250536"/>
          </a:xfrm>
          <a:custGeom>
            <a:avLst/>
            <a:gdLst>
              <a:gd name="connsiteX0" fmla="*/ 0 w 866774"/>
              <a:gd name="connsiteY0" fmla="*/ 0 h 250536"/>
              <a:gd name="connsiteX1" fmla="*/ 741506 w 866774"/>
              <a:gd name="connsiteY1" fmla="*/ 0 h 250536"/>
              <a:gd name="connsiteX2" fmla="*/ 866774 w 866774"/>
              <a:gd name="connsiteY2" fmla="*/ 125268 h 250536"/>
              <a:gd name="connsiteX3" fmla="*/ 741506 w 866774"/>
              <a:gd name="connsiteY3" fmla="*/ 250536 h 250536"/>
              <a:gd name="connsiteX4" fmla="*/ 0 w 866774"/>
              <a:gd name="connsiteY4" fmla="*/ 250536 h 250536"/>
              <a:gd name="connsiteX5" fmla="*/ 125268 w 866774"/>
              <a:gd name="connsiteY5" fmla="*/ 125268 h 250536"/>
              <a:gd name="connsiteX6" fmla="*/ 0 w 866774"/>
              <a:gd name="connsiteY6" fmla="*/ 0 h 250536"/>
              <a:gd name="connsiteX0" fmla="*/ 0 w 747739"/>
              <a:gd name="connsiteY0" fmla="*/ 0 h 250536"/>
              <a:gd name="connsiteX1" fmla="*/ 741506 w 747739"/>
              <a:gd name="connsiteY1" fmla="*/ 0 h 250536"/>
              <a:gd name="connsiteX2" fmla="*/ 747739 w 747739"/>
              <a:gd name="connsiteY2" fmla="*/ 130678 h 250536"/>
              <a:gd name="connsiteX3" fmla="*/ 741506 w 747739"/>
              <a:gd name="connsiteY3" fmla="*/ 250536 h 250536"/>
              <a:gd name="connsiteX4" fmla="*/ 0 w 747739"/>
              <a:gd name="connsiteY4" fmla="*/ 250536 h 250536"/>
              <a:gd name="connsiteX5" fmla="*/ 125268 w 747739"/>
              <a:gd name="connsiteY5" fmla="*/ 125268 h 250536"/>
              <a:gd name="connsiteX6" fmla="*/ 0 w 747739"/>
              <a:gd name="connsiteY6" fmla="*/ 0 h 250536"/>
              <a:gd name="connsiteX0" fmla="*/ 0 w 741506"/>
              <a:gd name="connsiteY0" fmla="*/ 0 h 250536"/>
              <a:gd name="connsiteX1" fmla="*/ 741506 w 741506"/>
              <a:gd name="connsiteY1" fmla="*/ 0 h 250536"/>
              <a:gd name="connsiteX2" fmla="*/ 738214 w 741506"/>
              <a:gd name="connsiteY2" fmla="*/ 133853 h 250536"/>
              <a:gd name="connsiteX3" fmla="*/ 741506 w 741506"/>
              <a:gd name="connsiteY3" fmla="*/ 250536 h 250536"/>
              <a:gd name="connsiteX4" fmla="*/ 0 w 741506"/>
              <a:gd name="connsiteY4" fmla="*/ 250536 h 250536"/>
              <a:gd name="connsiteX5" fmla="*/ 125268 w 741506"/>
              <a:gd name="connsiteY5" fmla="*/ 125268 h 250536"/>
              <a:gd name="connsiteX6" fmla="*/ 0 w 741506"/>
              <a:gd name="connsiteY6" fmla="*/ 0 h 250536"/>
              <a:gd name="connsiteX0" fmla="*/ 0 w 744715"/>
              <a:gd name="connsiteY0" fmla="*/ 0 h 250536"/>
              <a:gd name="connsiteX1" fmla="*/ 741506 w 744715"/>
              <a:gd name="connsiteY1" fmla="*/ 0 h 250536"/>
              <a:gd name="connsiteX2" fmla="*/ 744564 w 744715"/>
              <a:gd name="connsiteY2" fmla="*/ 137028 h 250536"/>
              <a:gd name="connsiteX3" fmla="*/ 741506 w 744715"/>
              <a:gd name="connsiteY3" fmla="*/ 250536 h 250536"/>
              <a:gd name="connsiteX4" fmla="*/ 0 w 744715"/>
              <a:gd name="connsiteY4" fmla="*/ 250536 h 250536"/>
              <a:gd name="connsiteX5" fmla="*/ 125268 w 744715"/>
              <a:gd name="connsiteY5" fmla="*/ 125268 h 250536"/>
              <a:gd name="connsiteX6" fmla="*/ 0 w 744715"/>
              <a:gd name="connsiteY6" fmla="*/ 0 h 250536"/>
              <a:gd name="connsiteX0" fmla="*/ 0 w 741719"/>
              <a:gd name="connsiteY0" fmla="*/ 0 h 250536"/>
              <a:gd name="connsiteX1" fmla="*/ 741506 w 741719"/>
              <a:gd name="connsiteY1" fmla="*/ 0 h 250536"/>
              <a:gd name="connsiteX2" fmla="*/ 741389 w 741719"/>
              <a:gd name="connsiteY2" fmla="*/ 146553 h 250536"/>
              <a:gd name="connsiteX3" fmla="*/ 741506 w 741719"/>
              <a:gd name="connsiteY3" fmla="*/ 250536 h 250536"/>
              <a:gd name="connsiteX4" fmla="*/ 0 w 741719"/>
              <a:gd name="connsiteY4" fmla="*/ 250536 h 250536"/>
              <a:gd name="connsiteX5" fmla="*/ 125268 w 741719"/>
              <a:gd name="connsiteY5" fmla="*/ 125268 h 250536"/>
              <a:gd name="connsiteX6" fmla="*/ 0 w 741719"/>
              <a:gd name="connsiteY6" fmla="*/ 0 h 2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19" h="250536">
                <a:moveTo>
                  <a:pt x="0" y="0"/>
                </a:moveTo>
                <a:lnTo>
                  <a:pt x="741506" y="0"/>
                </a:lnTo>
                <a:cubicBezTo>
                  <a:pt x="740409" y="44618"/>
                  <a:pt x="742486" y="101935"/>
                  <a:pt x="741389" y="146553"/>
                </a:cubicBezTo>
                <a:cubicBezTo>
                  <a:pt x="742486" y="185447"/>
                  <a:pt x="740409" y="211642"/>
                  <a:pt x="741506" y="250536"/>
                </a:cubicBezTo>
                <a:lnTo>
                  <a:pt x="0" y="250536"/>
                </a:lnTo>
                <a:lnTo>
                  <a:pt x="125268" y="1252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b="1" dirty="0">
                <a:solidFill>
                  <a:schemeClr val="accent2"/>
                </a:solidFill>
                <a:latin typeface="Segoe UI" panose="020B0502040204020203" pitchFamily="34" charset="0"/>
                <a:cs typeface="Segoe UI" panose="020B0502040204020203" pitchFamily="34" charset="0"/>
              </a:rPr>
              <a:t>Sida 5</a:t>
            </a:r>
          </a:p>
        </p:txBody>
      </p:sp>
    </p:spTree>
    <p:extLst>
      <p:ext uri="{BB962C8B-B14F-4D97-AF65-F5344CB8AC3E}">
        <p14:creationId xmlns:p14="http://schemas.microsoft.com/office/powerpoint/2010/main" val="25841705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0" presetClass="path" presetSubtype="0" accel="50000" decel="50000" fill="hold" nodeType="withEffect">
                                  <p:stCondLst>
                                    <p:cond delay="1000"/>
                                  </p:stCondLst>
                                  <p:childTnLst>
                                    <p:animMotion origin="layout" path="M -0.2595 -2.59259E-6 L -0.00143 -2.59259E-6 " pathEditMode="relative" rAng="0" ptsTypes="AA">
                                      <p:cBhvr>
                                        <p:cTn id="9" dur="2000" fill="hold"/>
                                        <p:tgtEl>
                                          <p:spTgt spid="21"/>
                                        </p:tgtEl>
                                        <p:attrNameLst>
                                          <p:attrName>ppt_x</p:attrName>
                                          <p:attrName>ppt_y</p:attrName>
                                        </p:attrNameLst>
                                      </p:cBhvr>
                                      <p:rCtr x="12904" y="0"/>
                                    </p:animMotion>
                                  </p:childTnLst>
                                </p:cTn>
                              </p:par>
                              <p:par>
                                <p:cTn id="10" presetID="9" presetClass="entr" presetSubtype="0" fill="hold" nodeType="withEffect">
                                  <p:stCondLst>
                                    <p:cond delay="50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par>
                                <p:cTn id="13" presetID="9" presetClass="entr" presetSubtype="0"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dissolve">
                                      <p:cBhvr>
                                        <p:cTn id="27" dur="500"/>
                                        <p:tgtEl>
                                          <p:spTgt spid="31"/>
                                        </p:tgtEl>
                                      </p:cBhvr>
                                    </p:animEffec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32"/>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dissolve">
                                      <p:cBhvr>
                                        <p:cTn id="42" dur="500"/>
                                        <p:tgtEl>
                                          <p:spTgt spid="3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dissolve">
                                      <p:cBhvr>
                                        <p:cTn id="45" dur="500"/>
                                        <p:tgtEl>
                                          <p:spTgt spid="35"/>
                                        </p:tgtEl>
                                      </p:cBhvr>
                                    </p:animEffec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36"/>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grpId="1" nodeType="clickEffect">
                                  <p:stCondLst>
                                    <p:cond delay="0"/>
                                  </p:stCondLst>
                                  <p:childTnLst>
                                    <p:animEffect transition="out" filter="dissolv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dissolve">
                                      <p:cBhvr>
                                        <p:cTn id="60" dur="500"/>
                                        <p:tgtEl>
                                          <p:spTgt spid="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nextCondLst>
                <p:cond evt="onClick" delay="0">
                  <p:tgtEl>
                    <p:spTgt spid="3"/>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9" presetClass="exit" presetSubtype="0" fill="hold" grpId="1" nodeType="clickEffect">
                                  <p:stCondLst>
                                    <p:cond delay="0"/>
                                  </p:stCondLst>
                                  <p:childTnLst>
                                    <p:animEffect transition="out" filter="dissolv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9" presetClass="exit" presetSubtype="0" fill="hold" grpId="1" nodeType="withEffect">
                                  <p:stCondLst>
                                    <p:cond delay="0"/>
                                  </p:stCondLst>
                                  <p:childTnLst>
                                    <p:animEffect transition="out" filter="dissolv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animBg="1"/>
      <p:bldP spid="31" grpId="0" animBg="1"/>
      <p:bldP spid="31" grpId="1" animBg="1"/>
      <p:bldP spid="32" grpId="0" animBg="1"/>
      <p:bldP spid="32" grpId="1" animBg="1"/>
      <p:bldP spid="35" grpId="0" animBg="1"/>
      <p:bldP spid="35" grpId="1" animBg="1"/>
      <p:bldP spid="36" grpId="0" animBg="1"/>
      <p:bldP spid="36" grpId="1" animBg="1"/>
      <p:bldP spid="7" grpId="0" animBg="1"/>
      <p:bldP spid="7" grpId="1" animBg="1"/>
      <p:bldP spid="8" grpId="0" animBg="1"/>
      <p:bldP spid="8" grpId="1" animBg="1"/>
    </p:bldLst>
  </p:timing>
</p:sld>
</file>

<file path=ppt/theme/theme1.xml><?xml version="1.0" encoding="utf-8"?>
<a:theme xmlns:a="http://schemas.openxmlformats.org/drawingml/2006/main" name="Spelinspektionen">
  <a:themeElements>
    <a:clrScheme name="Spelinspektionen">
      <a:dk1>
        <a:sysClr val="windowText" lastClr="000000"/>
      </a:dk1>
      <a:lt1>
        <a:sysClr val="window" lastClr="FFFFFF"/>
      </a:lt1>
      <a:dk2>
        <a:srgbClr val="44546A"/>
      </a:dk2>
      <a:lt2>
        <a:srgbClr val="E7E6E6"/>
      </a:lt2>
      <a:accent1>
        <a:srgbClr val="3B73AE"/>
      </a:accent1>
      <a:accent2>
        <a:srgbClr val="1F4C76"/>
      </a:accent2>
      <a:accent3>
        <a:srgbClr val="EEA400"/>
      </a:accent3>
      <a:accent4>
        <a:srgbClr val="C4633E"/>
      </a:accent4>
      <a:accent5>
        <a:srgbClr val="B5B2AB"/>
      </a:accent5>
      <a:accent6>
        <a:srgbClr val="434544"/>
      </a:accent6>
      <a:hlink>
        <a:srgbClr val="0563C1"/>
      </a:hlink>
      <a:folHlink>
        <a:srgbClr val="954F72"/>
      </a:folHlink>
    </a:clrScheme>
    <a:fontScheme name="Spelinspektion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Presentationsmall</Template>
  <TotalTime>36502</TotalTime>
  <Words>7681</Words>
  <Application>Microsoft Office PowerPoint</Application>
  <PresentationFormat>Bredbild</PresentationFormat>
  <Paragraphs>1183</Paragraphs>
  <Slides>41</Slides>
  <Notes>9</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41</vt:i4>
      </vt:variant>
    </vt:vector>
  </HeadingPairs>
  <TitlesOfParts>
    <vt:vector size="47" baseType="lpstr">
      <vt:lpstr>Arial</vt:lpstr>
      <vt:lpstr>Calibri</vt:lpstr>
      <vt:lpstr>Helvetica</vt:lpstr>
      <vt:lpstr>Quattrocento Sans</vt:lpstr>
      <vt:lpstr>Segoe UI</vt:lpstr>
      <vt:lpstr>Spelinspektionen</vt:lpstr>
      <vt:lpstr>PowerPoint-presentation</vt:lpstr>
      <vt:lpstr>Ny spellag sedan 2019</vt:lpstr>
      <vt:lpstr>Så fungerar materialet</vt:lpstr>
      <vt:lpstr>PowerPoint-presentation</vt:lpstr>
      <vt:lpstr>Kapitel 1: När krävs registrering?  </vt:lpstr>
      <vt:lpstr>Spel om pengar och vinster med värde i pengar</vt:lpstr>
      <vt:lpstr>Undantag för vissa mindre lotterier</vt:lpstr>
      <vt:lpstr>Undantag för vissa mindre lotterier hos ideella föreningar och registrerade trossamfund</vt:lpstr>
      <vt:lpstr>Undantag vid tillställningar och sammankomster</vt:lpstr>
      <vt:lpstr>Testa om registrering är nödvändig – del 1</vt:lpstr>
      <vt:lpstr>Testa om registrering är nödvändig – del 1</vt:lpstr>
      <vt:lpstr>Testa om registrering är nödvändig – del 2</vt:lpstr>
      <vt:lpstr>Testa om registrering är nödvändig – del 3</vt:lpstr>
      <vt:lpstr>Testa om registrering är nödvändig – del 4</vt:lpstr>
      <vt:lpstr>PowerPoint-presentation</vt:lpstr>
      <vt:lpstr>Licens eller registrering?</vt:lpstr>
      <vt:lpstr>Krav som ska vara uppfyllda när ansökan prövas</vt:lpstr>
      <vt:lpstr>Vilka organisationer kan få registrering?</vt:lpstr>
      <vt:lpstr>Bilagor från den sökande</vt:lpstr>
      <vt:lpstr>Sammanfattning – då kan registrering beviljas</vt:lpstr>
      <vt:lpstr>PowerPoint-presentation</vt:lpstr>
      <vt:lpstr>Förslag på villkor</vt:lpstr>
      <vt:lpstr>Förslag på villkor</vt:lpstr>
      <vt:lpstr>Kom ihåg!</vt:lpstr>
      <vt:lpstr>PowerPoint-presentation</vt:lpstr>
      <vt:lpstr>Kontrollantens uppdrag</vt:lpstr>
      <vt:lpstr>Kontrollantens arvode</vt:lpstr>
      <vt:lpstr>Kontaktpersonens uppdrag</vt:lpstr>
      <vt:lpstr>Kontaktpersonens och kontrollantens genomgång</vt:lpstr>
      <vt:lpstr>Lotter i registreringslotterier</vt:lpstr>
      <vt:lpstr>Rekommenderad försäljningstid</vt:lpstr>
      <vt:lpstr>Dragning</vt:lpstr>
      <vt:lpstr>Exempel på dragningsförfarande</vt:lpstr>
      <vt:lpstr>Dragning av slutsiffor</vt:lpstr>
      <vt:lpstr>Det här ska göras när lotteriet avslutas</vt:lpstr>
      <vt:lpstr>Kommer du ihåg?</vt:lpstr>
      <vt:lpstr>PowerPoint-presentation</vt:lpstr>
      <vt:lpstr>Att lägga på minnet</vt:lpstr>
      <vt:lpstr>Kommer du ihåg?</vt:lpstr>
      <vt:lpstr>Material på spelinspektionen.se</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Axel Strandberg</dc:creator>
  <cp:lastModifiedBy>My Hamrén</cp:lastModifiedBy>
  <cp:revision>264</cp:revision>
  <dcterms:created xsi:type="dcterms:W3CDTF">2019-01-17T08:26:40Z</dcterms:created>
  <dcterms:modified xsi:type="dcterms:W3CDTF">2025-04-10T07:23:20Z</dcterms:modified>
</cp:coreProperties>
</file>